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6735" r:id="rId2"/>
  </p:sldMasterIdLst>
  <p:notesMasterIdLst>
    <p:notesMasterId r:id="rId97"/>
  </p:notesMasterIdLst>
  <p:handoutMasterIdLst>
    <p:handoutMasterId r:id="rId98"/>
  </p:handoutMasterIdLst>
  <p:sldIdLst>
    <p:sldId id="659" r:id="rId3"/>
    <p:sldId id="1123" r:id="rId4"/>
    <p:sldId id="974" r:id="rId5"/>
    <p:sldId id="1152" r:id="rId6"/>
    <p:sldId id="1153" r:id="rId7"/>
    <p:sldId id="1119" r:id="rId8"/>
    <p:sldId id="1154" r:id="rId9"/>
    <p:sldId id="1034" r:id="rId10"/>
    <p:sldId id="1155" r:id="rId11"/>
    <p:sldId id="1120" r:id="rId12"/>
    <p:sldId id="1156" r:id="rId13"/>
    <p:sldId id="1157" r:id="rId14"/>
    <p:sldId id="1158" r:id="rId15"/>
    <p:sldId id="1159" r:id="rId16"/>
    <p:sldId id="1039" r:id="rId17"/>
    <p:sldId id="1044" r:id="rId18"/>
    <p:sldId id="1045" r:id="rId19"/>
    <p:sldId id="1046" r:id="rId20"/>
    <p:sldId id="1047" r:id="rId21"/>
    <p:sldId id="1048" r:id="rId22"/>
    <p:sldId id="1049" r:id="rId23"/>
    <p:sldId id="1124" r:id="rId24"/>
    <p:sldId id="838" r:id="rId25"/>
    <p:sldId id="839" r:id="rId26"/>
    <p:sldId id="840" r:id="rId27"/>
    <p:sldId id="841" r:id="rId28"/>
    <p:sldId id="842" r:id="rId29"/>
    <p:sldId id="843" r:id="rId30"/>
    <p:sldId id="844" r:id="rId31"/>
    <p:sldId id="845" r:id="rId32"/>
    <p:sldId id="846" r:id="rId33"/>
    <p:sldId id="847" r:id="rId34"/>
    <p:sldId id="1127" r:id="rId35"/>
    <p:sldId id="865" r:id="rId36"/>
    <p:sldId id="866" r:id="rId37"/>
    <p:sldId id="867" r:id="rId38"/>
    <p:sldId id="868" r:id="rId39"/>
    <p:sldId id="869" r:id="rId40"/>
    <p:sldId id="870" r:id="rId41"/>
    <p:sldId id="871" r:id="rId42"/>
    <p:sldId id="872" r:id="rId43"/>
    <p:sldId id="765" r:id="rId44"/>
    <p:sldId id="816" r:id="rId45"/>
    <p:sldId id="817" r:id="rId46"/>
    <p:sldId id="819" r:id="rId47"/>
    <p:sldId id="822" r:id="rId48"/>
    <p:sldId id="616" r:id="rId49"/>
    <p:sldId id="1122" r:id="rId50"/>
    <p:sldId id="1051" r:id="rId51"/>
    <p:sldId id="1052" r:id="rId52"/>
    <p:sldId id="1053" r:id="rId53"/>
    <p:sldId id="1054" r:id="rId54"/>
    <p:sldId id="1055" r:id="rId55"/>
    <p:sldId id="1056" r:id="rId56"/>
    <p:sldId id="1057" r:id="rId57"/>
    <p:sldId id="1058" r:id="rId58"/>
    <p:sldId id="1059" r:id="rId59"/>
    <p:sldId id="1060" r:id="rId60"/>
    <p:sldId id="1061" r:id="rId61"/>
    <p:sldId id="1062" r:id="rId62"/>
    <p:sldId id="1063" r:id="rId63"/>
    <p:sldId id="1065" r:id="rId64"/>
    <p:sldId id="934" r:id="rId65"/>
    <p:sldId id="935" r:id="rId66"/>
    <p:sldId id="936" r:id="rId67"/>
    <p:sldId id="937" r:id="rId68"/>
    <p:sldId id="938" r:id="rId69"/>
    <p:sldId id="939" r:id="rId70"/>
    <p:sldId id="940" r:id="rId71"/>
    <p:sldId id="941" r:id="rId72"/>
    <p:sldId id="942" r:id="rId73"/>
    <p:sldId id="1151" r:id="rId74"/>
    <p:sldId id="1129" r:id="rId75"/>
    <p:sldId id="1130" r:id="rId76"/>
    <p:sldId id="1131" r:id="rId77"/>
    <p:sldId id="1132" r:id="rId78"/>
    <p:sldId id="1133" r:id="rId79"/>
    <p:sldId id="1134" r:id="rId80"/>
    <p:sldId id="1135" r:id="rId81"/>
    <p:sldId id="1136" r:id="rId82"/>
    <p:sldId id="1137" r:id="rId83"/>
    <p:sldId id="1138" r:id="rId84"/>
    <p:sldId id="1139" r:id="rId85"/>
    <p:sldId id="1140" r:id="rId86"/>
    <p:sldId id="1141" r:id="rId87"/>
    <p:sldId id="1142" r:id="rId88"/>
    <p:sldId id="1143" r:id="rId89"/>
    <p:sldId id="1144" r:id="rId90"/>
    <p:sldId id="1145" r:id="rId91"/>
    <p:sldId id="1146" r:id="rId92"/>
    <p:sldId id="1147" r:id="rId93"/>
    <p:sldId id="1148" r:id="rId94"/>
    <p:sldId id="1149" r:id="rId95"/>
    <p:sldId id="1150" r:id="rId96"/>
  </p:sldIdLst>
  <p:sldSz cx="9144000" cy="6858000" type="screen4x3"/>
  <p:notesSz cx="7315200" cy="9601200"/>
  <p:defaultTex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128"/>
        <a:cs typeface="+mn-cs"/>
      </a:defRPr>
    </a:lvl5pPr>
    <a:lvl6pPr marL="2286000" algn="l" defTabSz="914400" rtl="0" eaLnBrk="1" latinLnBrk="0" hangingPunct="1">
      <a:defRPr sz="2400" kern="1200">
        <a:solidFill>
          <a:schemeClr val="tx1"/>
        </a:solidFill>
        <a:latin typeface="Times New Roman" charset="0"/>
        <a:ea typeface="ＭＳ Ｐゴシック" charset="-128"/>
        <a:cs typeface="+mn-cs"/>
      </a:defRPr>
    </a:lvl6pPr>
    <a:lvl7pPr marL="2743200" algn="l" defTabSz="914400" rtl="0" eaLnBrk="1" latinLnBrk="0" hangingPunct="1">
      <a:defRPr sz="2400" kern="1200">
        <a:solidFill>
          <a:schemeClr val="tx1"/>
        </a:solidFill>
        <a:latin typeface="Times New Roman" charset="0"/>
        <a:ea typeface="ＭＳ Ｐゴシック" charset="-128"/>
        <a:cs typeface="+mn-cs"/>
      </a:defRPr>
    </a:lvl7pPr>
    <a:lvl8pPr marL="3200400" algn="l" defTabSz="914400" rtl="0" eaLnBrk="1" latinLnBrk="0" hangingPunct="1">
      <a:defRPr sz="2400" kern="1200">
        <a:solidFill>
          <a:schemeClr val="tx1"/>
        </a:solidFill>
        <a:latin typeface="Times New Roman" charset="0"/>
        <a:ea typeface="ＭＳ Ｐゴシック" charset="-128"/>
        <a:cs typeface="+mn-cs"/>
      </a:defRPr>
    </a:lvl8pPr>
    <a:lvl9pPr marL="3657600" algn="l" defTabSz="914400" rtl="0" eaLnBrk="1" latinLnBrk="0" hangingPunct="1">
      <a:defRPr sz="2400" kern="1200">
        <a:solidFill>
          <a:schemeClr val="tx1"/>
        </a:solidFill>
        <a:latin typeface="Times New Roman"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scaleToFitPaper="1" frameSlides="1"/>
  <p:clrMru>
    <a:srgbClr val="FFFF00"/>
    <a:srgbClr val="DDDDDD"/>
    <a:srgbClr val="FFCCFF"/>
    <a:srgbClr val="FF99CC"/>
    <a:srgbClr val="CCFFFF"/>
    <a:srgbClr val="FF0000"/>
    <a:srgbClr val="0099FF"/>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43"/>
    <p:restoredTop sz="94520"/>
  </p:normalViewPr>
  <p:slideViewPr>
    <p:cSldViewPr snapToGrid="0">
      <p:cViewPr varScale="1">
        <p:scale>
          <a:sx n="134" d="100"/>
          <a:sy n="134" d="100"/>
        </p:scale>
        <p:origin x="2312" y="184"/>
      </p:cViewPr>
      <p:guideLst>
        <p:guide orient="horz" pos="2160"/>
        <p:guide pos="2880"/>
      </p:guideLst>
    </p:cSldViewPr>
  </p:slideViewPr>
  <p:notesTextViewPr>
    <p:cViewPr>
      <p:scale>
        <a:sx n="100" d="100"/>
        <a:sy n="100" d="100"/>
      </p:scale>
      <p:origin x="0" y="-48"/>
    </p:cViewPr>
  </p:notesTextViewPr>
  <p:sorterViewPr>
    <p:cViewPr>
      <p:scale>
        <a:sx n="97" d="100"/>
        <a:sy n="97" d="100"/>
      </p:scale>
      <p:origin x="0" y="179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handoutMaster" Target="handoutMasters/handoutMaster1.xml"/><Relationship Id="rId3"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image" Target="../media/image17.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54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l" defTabSz="966788">
              <a:defRPr sz="1300">
                <a:ea typeface="ＭＳ Ｐゴシック" charset="0"/>
                <a:cs typeface="+mn-cs"/>
              </a:defRPr>
            </a:lvl1pPr>
          </a:lstStyle>
          <a:p>
            <a:pPr>
              <a:defRPr/>
            </a:pPr>
            <a:endParaRPr lang="en-US"/>
          </a:p>
        </p:txBody>
      </p:sp>
      <p:sp>
        <p:nvSpPr>
          <p:cNvPr id="108547" name="Rectangle 3"/>
          <p:cNvSpPr>
            <a:spLocks noGrp="1" noChangeArrowheads="1"/>
          </p:cNvSpPr>
          <p:nvPr>
            <p:ph type="dt" sz="quarter"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ea typeface="ＭＳ Ｐゴシック" charset="0"/>
                <a:cs typeface="+mn-cs"/>
              </a:defRPr>
            </a:lvl1pPr>
          </a:lstStyle>
          <a:p>
            <a:pPr>
              <a:defRPr/>
            </a:pPr>
            <a:endParaRPr lang="en-US"/>
          </a:p>
        </p:txBody>
      </p:sp>
      <p:sp>
        <p:nvSpPr>
          <p:cNvPr id="108548" name="Rectangle 4"/>
          <p:cNvSpPr>
            <a:spLocks noGrp="1" noChangeArrowheads="1"/>
          </p:cNvSpPr>
          <p:nvPr>
            <p:ph type="ftr" sz="quarter" idx="2"/>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l" defTabSz="966788">
              <a:defRPr sz="1300">
                <a:ea typeface="ＭＳ Ｐゴシック" charset="0"/>
                <a:cs typeface="+mn-cs"/>
              </a:defRPr>
            </a:lvl1pPr>
          </a:lstStyle>
          <a:p>
            <a:pPr>
              <a:defRPr/>
            </a:pPr>
            <a:endParaRPr lang="en-US"/>
          </a:p>
        </p:txBody>
      </p:sp>
      <p:sp>
        <p:nvSpPr>
          <p:cNvPr id="108549" name="Rectangle 5"/>
          <p:cNvSpPr>
            <a:spLocks noGrp="1" noChangeArrowheads="1"/>
          </p:cNvSpPr>
          <p:nvPr>
            <p:ph type="sldNum" sz="quarter" idx="3"/>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5B772FFF-56AC-6848-BA9A-1781F1C5920C}" type="slidenum">
              <a:rPr lang="en-US" altLang="en-US"/>
              <a:pPr>
                <a:defRPr/>
              </a:pPr>
              <a:t>‹#›</a:t>
            </a:fld>
            <a:endParaRPr lang="en-US" altLang="en-US"/>
          </a:p>
        </p:txBody>
      </p:sp>
    </p:spTree>
    <p:extLst>
      <p:ext uri="{BB962C8B-B14F-4D97-AF65-F5344CB8AC3E}">
        <p14:creationId xmlns:p14="http://schemas.microsoft.com/office/powerpoint/2010/main" val="3463730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l" defTabSz="966788">
              <a:defRPr sz="1300">
                <a:ea typeface="ＭＳ Ｐゴシック" charset="0"/>
                <a:cs typeface="+mn-cs"/>
              </a:defRPr>
            </a:lvl1pPr>
          </a:lstStyle>
          <a:p>
            <a:pPr>
              <a:defRPr/>
            </a:pPr>
            <a:endParaRPr lang="en-US"/>
          </a:p>
        </p:txBody>
      </p:sp>
      <p:sp>
        <p:nvSpPr>
          <p:cNvPr id="3075"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ea typeface="ＭＳ Ｐゴシック" charset="0"/>
                <a:cs typeface="+mn-cs"/>
              </a:defRPr>
            </a:lvl1pPr>
          </a:lstStyle>
          <a:p>
            <a:pPr>
              <a:defRPr/>
            </a:pPr>
            <a:endParaRPr lang="en-US"/>
          </a:p>
        </p:txBody>
      </p:sp>
      <p:sp>
        <p:nvSpPr>
          <p:cNvPr id="8499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077"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l" defTabSz="966788">
              <a:defRPr sz="1300">
                <a:ea typeface="ＭＳ Ｐゴシック" charset="0"/>
                <a:cs typeface="+mn-cs"/>
              </a:defRPr>
            </a:lvl1pPr>
          </a:lstStyle>
          <a:p>
            <a:pPr>
              <a:defRPr/>
            </a:pPr>
            <a:endParaRPr lang="en-US"/>
          </a:p>
        </p:txBody>
      </p:sp>
      <p:sp>
        <p:nvSpPr>
          <p:cNvPr id="3079"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F9521AF4-B8E3-2845-8E78-2606D55F22DB}" type="slidenum">
              <a:rPr lang="en-US" altLang="en-US"/>
              <a:pPr>
                <a:defRPr/>
              </a:pPr>
              <a:t>‹#›</a:t>
            </a:fld>
            <a:endParaRPr lang="en-US" altLang="en-US"/>
          </a:p>
        </p:txBody>
      </p:sp>
    </p:spTree>
    <p:extLst>
      <p:ext uri="{BB962C8B-B14F-4D97-AF65-F5344CB8AC3E}">
        <p14:creationId xmlns:p14="http://schemas.microsoft.com/office/powerpoint/2010/main" val="140629210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charset="0"/>
                <a:ea typeface="ＭＳ Ｐゴシック" charset="-128"/>
              </a:defRPr>
            </a:lvl1pPr>
            <a:lvl2pPr marL="742950" indent="-285750" defTabSz="966788">
              <a:defRPr sz="2400">
                <a:solidFill>
                  <a:schemeClr val="tx1"/>
                </a:solidFill>
                <a:latin typeface="Times New Roman" charset="0"/>
                <a:ea typeface="ＭＳ Ｐゴシック" charset="-128"/>
              </a:defRPr>
            </a:lvl2pPr>
            <a:lvl3pPr marL="1143000" indent="-228600" defTabSz="966788">
              <a:defRPr sz="2400">
                <a:solidFill>
                  <a:schemeClr val="tx1"/>
                </a:solidFill>
                <a:latin typeface="Times New Roman" charset="0"/>
                <a:ea typeface="ＭＳ Ｐゴシック" charset="-128"/>
              </a:defRPr>
            </a:lvl3pPr>
            <a:lvl4pPr marL="1600200" indent="-228600" defTabSz="966788">
              <a:defRPr sz="2400">
                <a:solidFill>
                  <a:schemeClr val="tx1"/>
                </a:solidFill>
                <a:latin typeface="Times New Roman" charset="0"/>
                <a:ea typeface="ＭＳ Ｐゴシック" charset="-128"/>
              </a:defRPr>
            </a:lvl4pPr>
            <a:lvl5pPr marL="2057400" indent="-228600" defTabSz="966788">
              <a:defRPr sz="2400">
                <a:solidFill>
                  <a:schemeClr val="tx1"/>
                </a:solidFill>
                <a:latin typeface="Times New Roman" charset="0"/>
                <a:ea typeface="ＭＳ Ｐゴシック" charset="-128"/>
              </a:defRPr>
            </a:lvl5pPr>
            <a:lvl6pPr marL="2514600" indent="-228600" defTabSz="966788"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966788"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966788"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966788" eaLnBrk="0" fontAlgn="base" hangingPunct="0">
              <a:spcBef>
                <a:spcPct val="0"/>
              </a:spcBef>
              <a:spcAft>
                <a:spcPct val="0"/>
              </a:spcAft>
              <a:defRPr sz="2400">
                <a:solidFill>
                  <a:schemeClr val="tx1"/>
                </a:solidFill>
                <a:latin typeface="Times New Roman" charset="0"/>
                <a:ea typeface="ＭＳ Ｐゴシック" charset="-128"/>
              </a:defRPr>
            </a:lvl9pPr>
          </a:lstStyle>
          <a:p>
            <a:fld id="{9063561C-AB04-144F-B059-39AAB3E9A95A}" type="slidenum">
              <a:rPr lang="en-US" altLang="en-US" sz="1300"/>
              <a:pPr/>
              <a:t>1</a:t>
            </a:fld>
            <a:endParaRPr lang="en-US" altLang="en-US" sz="1300"/>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18111007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a:solidFill>
                  <a:schemeClr val="tx1"/>
                </a:solidFill>
                <a:latin typeface="Comic Sans MS" charset="0"/>
              </a:defRPr>
            </a:lvl1pPr>
            <a:lvl2pPr marL="742950" indent="-285750" defTabSz="922338">
              <a:defRPr>
                <a:solidFill>
                  <a:schemeClr val="tx1"/>
                </a:solidFill>
                <a:latin typeface="Comic Sans MS" charset="0"/>
              </a:defRPr>
            </a:lvl2pPr>
            <a:lvl3pPr marL="1143000" indent="-228600" defTabSz="922338">
              <a:defRPr>
                <a:solidFill>
                  <a:schemeClr val="tx1"/>
                </a:solidFill>
                <a:latin typeface="Comic Sans MS" charset="0"/>
              </a:defRPr>
            </a:lvl3pPr>
            <a:lvl4pPr marL="1600200" indent="-228600" defTabSz="922338">
              <a:defRPr>
                <a:solidFill>
                  <a:schemeClr val="tx1"/>
                </a:solidFill>
                <a:latin typeface="Comic Sans MS" charset="0"/>
              </a:defRPr>
            </a:lvl4pPr>
            <a:lvl5pPr marL="2057400" indent="-228600" defTabSz="922338">
              <a:defRPr>
                <a:solidFill>
                  <a:schemeClr val="tx1"/>
                </a:solidFill>
                <a:latin typeface="Comic Sans MS" charset="0"/>
              </a:defRPr>
            </a:lvl5pPr>
            <a:lvl6pPr marL="2514600" indent="-228600" defTabSz="922338" eaLnBrk="0" fontAlgn="base" hangingPunct="0">
              <a:spcBef>
                <a:spcPct val="0"/>
              </a:spcBef>
              <a:spcAft>
                <a:spcPct val="0"/>
              </a:spcAft>
              <a:defRPr>
                <a:solidFill>
                  <a:schemeClr val="tx1"/>
                </a:solidFill>
                <a:latin typeface="Comic Sans MS" charset="0"/>
              </a:defRPr>
            </a:lvl6pPr>
            <a:lvl7pPr marL="2971800" indent="-228600" defTabSz="922338" eaLnBrk="0" fontAlgn="base" hangingPunct="0">
              <a:spcBef>
                <a:spcPct val="0"/>
              </a:spcBef>
              <a:spcAft>
                <a:spcPct val="0"/>
              </a:spcAft>
              <a:defRPr>
                <a:solidFill>
                  <a:schemeClr val="tx1"/>
                </a:solidFill>
                <a:latin typeface="Comic Sans MS" charset="0"/>
              </a:defRPr>
            </a:lvl7pPr>
            <a:lvl8pPr marL="3429000" indent="-228600" defTabSz="922338" eaLnBrk="0" fontAlgn="base" hangingPunct="0">
              <a:spcBef>
                <a:spcPct val="0"/>
              </a:spcBef>
              <a:spcAft>
                <a:spcPct val="0"/>
              </a:spcAft>
              <a:defRPr>
                <a:solidFill>
                  <a:schemeClr val="tx1"/>
                </a:solidFill>
                <a:latin typeface="Comic Sans MS" charset="0"/>
              </a:defRPr>
            </a:lvl8pPr>
            <a:lvl9pPr marL="3886200" indent="-228600" defTabSz="922338" eaLnBrk="0" fontAlgn="base" hangingPunct="0">
              <a:spcBef>
                <a:spcPct val="0"/>
              </a:spcBef>
              <a:spcAft>
                <a:spcPct val="0"/>
              </a:spcAft>
              <a:defRPr>
                <a:solidFill>
                  <a:schemeClr val="tx1"/>
                </a:solidFill>
                <a:latin typeface="Comic Sans MS" charset="0"/>
              </a:defRPr>
            </a:lvl9pPr>
          </a:lstStyle>
          <a:p>
            <a:fld id="{ED27A905-C0BE-9F4E-8CFC-5BDA209900DC}" type="slidenum">
              <a:rPr lang="en-US" altLang="en-US">
                <a:solidFill>
                  <a:srgbClr val="000000"/>
                </a:solidFill>
                <a:latin typeface="Times New Roman" charset="0"/>
              </a:rPr>
              <a:pPr/>
              <a:t>10</a:t>
            </a:fld>
            <a:endParaRPr lang="en-US" altLang="en-US">
              <a:solidFill>
                <a:srgbClr val="000000"/>
              </a:solidFill>
              <a:latin typeface="Times New Roman"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ndParaRPr>
          </a:p>
        </p:txBody>
      </p:sp>
    </p:spTree>
    <p:extLst>
      <p:ext uri="{BB962C8B-B14F-4D97-AF65-F5344CB8AC3E}">
        <p14:creationId xmlns:p14="http://schemas.microsoft.com/office/powerpoint/2010/main" val="18141429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54A2A418-3012-C04E-82FD-5F56E497AA14}" type="slidenum">
              <a:rPr lang="en-US" altLang="en-US">
                <a:solidFill>
                  <a:srgbClr val="000000"/>
                </a:solidFill>
                <a:latin typeface="Times New Roman" charset="0"/>
              </a:rPr>
              <a:pPr/>
              <a:t>11</a:t>
            </a:fld>
            <a:endParaRPr lang="en-US" altLang="en-US">
              <a:solidFill>
                <a:srgbClr val="000000"/>
              </a:solidFill>
              <a:latin typeface="Times New Roman" charset="0"/>
            </a:endParaRPr>
          </a:p>
        </p:txBody>
      </p:sp>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651816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E0DA363A-2457-7242-B477-BD7840F03021}" type="slidenum">
              <a:rPr lang="en-US" altLang="en-US">
                <a:solidFill>
                  <a:srgbClr val="000000"/>
                </a:solidFill>
                <a:latin typeface="Times New Roman" charset="0"/>
              </a:rPr>
              <a:pPr/>
              <a:t>12</a:t>
            </a:fld>
            <a:endParaRPr lang="en-US" altLang="en-US">
              <a:solidFill>
                <a:srgbClr val="000000"/>
              </a:solidFill>
              <a:latin typeface="Times New Roman" charset="0"/>
            </a:endParaRPr>
          </a:p>
        </p:txBody>
      </p:sp>
      <p:sp>
        <p:nvSpPr>
          <p:cNvPr id="200706" name="Rectangle 2"/>
          <p:cNvSpPr>
            <a:spLocks noGrp="1" noRot="1" noChangeAspect="1" noChangeArrowheads="1" noTextEdit="1"/>
          </p:cNvSpPr>
          <p:nvPr>
            <p:ph type="sldImg"/>
          </p:nvPr>
        </p:nvSpPr>
        <p:spPr>
          <a:ln/>
        </p:spPr>
      </p:sp>
      <p:sp>
        <p:nvSpPr>
          <p:cNvPr id="2007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503319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2"/>
          <p:cNvSpPr>
            <a:spLocks noGrp="1" noRot="1" noChangeAspect="1" noChangeArrowheads="1" noTextEdit="1"/>
          </p:cNvSpPr>
          <p:nvPr>
            <p:ph type="sldImg"/>
          </p:nvPr>
        </p:nvSpPr>
        <p:spPr>
          <a:ln/>
        </p:spPr>
      </p:sp>
      <p:sp>
        <p:nvSpPr>
          <p:cNvPr id="14745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ea typeface="ＭＳ Ｐゴシック" charset="-128"/>
            </a:endParaRPr>
          </a:p>
        </p:txBody>
      </p:sp>
    </p:spTree>
    <p:extLst>
      <p:ext uri="{BB962C8B-B14F-4D97-AF65-F5344CB8AC3E}">
        <p14:creationId xmlns:p14="http://schemas.microsoft.com/office/powerpoint/2010/main" val="12608141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A8D0AF7E-D619-5C4C-9EA6-42D4F98E3898}" type="slidenum">
              <a:rPr lang="en-US" altLang="en-US">
                <a:solidFill>
                  <a:srgbClr val="000000"/>
                </a:solidFill>
                <a:latin typeface="Times New Roman" charset="0"/>
              </a:rPr>
              <a:pPr/>
              <a:t>14</a:t>
            </a:fld>
            <a:endParaRPr lang="en-US" altLang="en-US">
              <a:solidFill>
                <a:srgbClr val="000000"/>
              </a:solidFill>
              <a:latin typeface="Times New Roman" charset="0"/>
            </a:endParaRPr>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5557072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E189AE3E-B02F-2841-B183-8538BAA8002E}" type="slidenum">
              <a:rPr lang="en-US" altLang="en-US">
                <a:solidFill>
                  <a:srgbClr val="000000"/>
                </a:solidFill>
                <a:latin typeface="Times New Roman" charset="0"/>
              </a:rPr>
              <a:pPr/>
              <a:t>15</a:t>
            </a:fld>
            <a:endParaRPr lang="en-US" altLang="en-US">
              <a:solidFill>
                <a:srgbClr val="000000"/>
              </a:solidFill>
              <a:latin typeface="Times New Roman" charset="0"/>
            </a:endParaRPr>
          </a:p>
        </p:txBody>
      </p:sp>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20887853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8B85251B-3898-3A41-9D59-33B734AB8A1C}" type="slidenum">
              <a:rPr lang="en-US" altLang="en-US">
                <a:solidFill>
                  <a:srgbClr val="000000"/>
                </a:solidFill>
                <a:latin typeface="Times New Roman" charset="0"/>
              </a:rPr>
              <a:pPr/>
              <a:t>16</a:t>
            </a:fld>
            <a:endParaRPr lang="en-US" altLang="en-US">
              <a:solidFill>
                <a:srgbClr val="000000"/>
              </a:solidFill>
              <a:latin typeface="Times New Roman" charset="0"/>
            </a:endParaRPr>
          </a:p>
        </p:txBody>
      </p:sp>
      <p:sp>
        <p:nvSpPr>
          <p:cNvPr id="215042" name="Rectangle 2"/>
          <p:cNvSpPr>
            <a:spLocks noGrp="1" noRot="1" noChangeAspect="1" noChangeArrowheads="1" noTextEdit="1"/>
          </p:cNvSpPr>
          <p:nvPr>
            <p:ph type="sldImg"/>
          </p:nvPr>
        </p:nvSpPr>
        <p:spPr>
          <a:ln/>
        </p:spPr>
      </p:sp>
      <p:sp>
        <p:nvSpPr>
          <p:cNvPr id="2150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3201598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BE2472CC-0AE6-EF48-BC1D-63F5425ABFBC}" type="slidenum">
              <a:rPr lang="en-US" altLang="en-US">
                <a:solidFill>
                  <a:srgbClr val="000000"/>
                </a:solidFill>
                <a:latin typeface="Times New Roman" charset="0"/>
              </a:rPr>
              <a:pPr/>
              <a:t>17</a:t>
            </a:fld>
            <a:endParaRPr lang="en-US" altLang="en-US">
              <a:solidFill>
                <a:srgbClr val="000000"/>
              </a:solidFill>
              <a:latin typeface="Times New Roman" charset="0"/>
            </a:endParaRPr>
          </a:p>
        </p:txBody>
      </p:sp>
      <p:sp>
        <p:nvSpPr>
          <p:cNvPr id="217090" name="Rectangle 2"/>
          <p:cNvSpPr>
            <a:spLocks noGrp="1" noRot="1" noChangeAspect="1" noChangeArrowheads="1" noTextEdit="1"/>
          </p:cNvSpPr>
          <p:nvPr>
            <p:ph type="sldImg"/>
          </p:nvPr>
        </p:nvSpPr>
        <p:spPr>
          <a:ln/>
        </p:spPr>
      </p:sp>
      <p:sp>
        <p:nvSpPr>
          <p:cNvPr id="217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8794506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2C44D9BC-2E06-5347-A91B-6FAABCB1F88B}" type="slidenum">
              <a:rPr lang="en-US" altLang="en-US">
                <a:solidFill>
                  <a:srgbClr val="000000"/>
                </a:solidFill>
                <a:latin typeface="Times New Roman" charset="0"/>
              </a:rPr>
              <a:pPr/>
              <a:t>18</a:t>
            </a:fld>
            <a:endParaRPr lang="en-US" altLang="en-US">
              <a:solidFill>
                <a:srgbClr val="000000"/>
              </a:solidFill>
              <a:latin typeface="Times New Roman" charset="0"/>
            </a:endParaRPr>
          </a:p>
        </p:txBody>
      </p:sp>
      <p:sp>
        <p:nvSpPr>
          <p:cNvPr id="219138" name="Rectangle 2"/>
          <p:cNvSpPr>
            <a:spLocks noGrp="1" noRot="1" noChangeAspect="1" noChangeArrowheads="1" noTextEdit="1"/>
          </p:cNvSpPr>
          <p:nvPr>
            <p:ph type="sldImg"/>
          </p:nvPr>
        </p:nvSpPr>
        <p:spPr>
          <a:ln/>
        </p:spPr>
      </p:sp>
      <p:sp>
        <p:nvSpPr>
          <p:cNvPr id="219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3113399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7EFF8401-3280-224A-82E1-ED3F64BD978D}" type="slidenum">
              <a:rPr lang="en-US" altLang="en-US">
                <a:solidFill>
                  <a:srgbClr val="000000"/>
                </a:solidFill>
                <a:latin typeface="Times New Roman" charset="0"/>
              </a:rPr>
              <a:pPr/>
              <a:t>19</a:t>
            </a:fld>
            <a:endParaRPr lang="en-US" altLang="en-US">
              <a:solidFill>
                <a:srgbClr val="000000"/>
              </a:solidFill>
              <a:latin typeface="Times New Roman" charset="0"/>
            </a:endParaRPr>
          </a:p>
        </p:txBody>
      </p:sp>
      <p:sp>
        <p:nvSpPr>
          <p:cNvPr id="221186" name="Rectangle 2"/>
          <p:cNvSpPr>
            <a:spLocks noGrp="1" noRot="1" noChangeAspect="1" noChangeArrowheads="1" noTextEdit="1"/>
          </p:cNvSpPr>
          <p:nvPr>
            <p:ph type="sldImg"/>
          </p:nvPr>
        </p:nvSpPr>
        <p:spPr>
          <a:ln/>
        </p:spPr>
      </p:sp>
      <p:sp>
        <p:nvSpPr>
          <p:cNvPr id="2211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zh-CN" dirty="0">
                <a:latin typeface="Times New Roman" charset="0"/>
                <a:ea typeface="ＭＳ Ｐゴシック" charset="-128"/>
              </a:rPr>
              <a:t>Slotted</a:t>
            </a:r>
            <a:r>
              <a:rPr lang="zh-CN" altLang="en-US" dirty="0">
                <a:latin typeface="Times New Roman" charset="0"/>
                <a:ea typeface="ＭＳ Ｐゴシック" charset="-128"/>
              </a:rPr>
              <a:t> </a:t>
            </a:r>
            <a:r>
              <a:rPr lang="en-US" altLang="zh-CN" dirty="0">
                <a:latin typeface="Times New Roman" charset="0"/>
                <a:ea typeface="ＭＳ Ｐゴシック" charset="-128"/>
              </a:rPr>
              <a:t>aloha</a:t>
            </a:r>
            <a:r>
              <a:rPr lang="zh-CN" altLang="en-US" dirty="0">
                <a:latin typeface="Times New Roman" charset="0"/>
                <a:ea typeface="ＭＳ Ｐゴシック" charset="-128"/>
              </a:rPr>
              <a:t> </a:t>
            </a:r>
            <a:r>
              <a:rPr lang="en-US" altLang="en-US" dirty="0">
                <a:latin typeface="Times New Roman" charset="0"/>
                <a:ea typeface="ＭＳ Ｐゴシック" charset="-128"/>
              </a:rPr>
              <a:t>Imp</a:t>
            </a:r>
            <a:r>
              <a:rPr lang="en-US" altLang="zh-CN" dirty="0">
                <a:latin typeface="Times New Roman" charset="0"/>
                <a:ea typeface="ＭＳ Ｐゴシック" charset="-128"/>
              </a:rPr>
              <a:t>lied</a:t>
            </a:r>
            <a:r>
              <a:rPr lang="zh-CN" altLang="en-US" dirty="0">
                <a:latin typeface="Times New Roman" charset="0"/>
                <a:ea typeface="ＭＳ Ｐゴシック" charset="-128"/>
              </a:rPr>
              <a:t> </a:t>
            </a:r>
            <a:r>
              <a:rPr lang="en-US" altLang="zh-CN" dirty="0">
                <a:latin typeface="Times New Roman" charset="0"/>
                <a:ea typeface="ＭＳ Ｐゴシック" charset="-128"/>
              </a:rPr>
              <a:t>requirement:</a:t>
            </a:r>
            <a:r>
              <a:rPr lang="zh-CN" altLang="en-US" dirty="0">
                <a:latin typeface="Times New Roman" charset="0"/>
                <a:ea typeface="ＭＳ Ｐゴシック" charset="-128"/>
              </a:rPr>
              <a:t> </a:t>
            </a:r>
            <a:r>
              <a:rPr lang="en-US" altLang="zh-CN" dirty="0">
                <a:latin typeface="Times New Roman" charset="0"/>
                <a:ea typeface="ＭＳ Ｐゴシック" charset="-128"/>
              </a:rPr>
              <a:t>clock</a:t>
            </a:r>
            <a:r>
              <a:rPr lang="zh-CN" altLang="en-US" dirty="0">
                <a:latin typeface="Times New Roman" charset="0"/>
                <a:ea typeface="ＭＳ Ｐゴシック" charset="-128"/>
              </a:rPr>
              <a:t> </a:t>
            </a:r>
            <a:r>
              <a:rPr lang="en-US" altLang="zh-CN" dirty="0">
                <a:latin typeface="Times New Roman" charset="0"/>
                <a:ea typeface="ＭＳ Ｐゴシック" charset="-128"/>
              </a:rPr>
              <a:t>synchronization</a:t>
            </a:r>
          </a:p>
          <a:p>
            <a:endParaRPr lang="en-US" altLang="en-US" dirty="0">
              <a:latin typeface="Times New Roman" charset="0"/>
              <a:ea typeface="ＭＳ Ｐゴシック" charset="-128"/>
            </a:endParaRPr>
          </a:p>
          <a:p>
            <a:r>
              <a:rPr lang="en-US" altLang="zh-CN" dirty="0">
                <a:latin typeface="Times New Roman" charset="0"/>
                <a:ea typeface="ＭＳ Ｐゴシック" charset="-128"/>
              </a:rPr>
              <a:t>Pure</a:t>
            </a:r>
            <a:r>
              <a:rPr lang="zh-CN" altLang="en-US" dirty="0">
                <a:latin typeface="Times New Roman" charset="0"/>
                <a:ea typeface="ＭＳ Ｐゴシック" charset="-128"/>
              </a:rPr>
              <a:t> </a:t>
            </a:r>
            <a:r>
              <a:rPr lang="en-US" altLang="zh-CN" dirty="0">
                <a:latin typeface="Times New Roman" charset="0"/>
                <a:ea typeface="ＭＳ Ｐゴシック" charset="-128"/>
              </a:rPr>
              <a:t>aloha,</a:t>
            </a:r>
            <a:r>
              <a:rPr lang="zh-CN" altLang="en-US" dirty="0">
                <a:latin typeface="Times New Roman" charset="0"/>
                <a:ea typeface="ＭＳ Ｐゴシック" charset="-128"/>
              </a:rPr>
              <a:t> </a:t>
            </a:r>
            <a:r>
              <a:rPr lang="en-US" altLang="zh-CN" dirty="0">
                <a:latin typeface="Times New Roman" charset="0"/>
                <a:ea typeface="ＭＳ Ｐゴシック" charset="-128"/>
              </a:rPr>
              <a:t>no</a:t>
            </a:r>
            <a:r>
              <a:rPr lang="zh-CN" altLang="en-US" dirty="0">
                <a:latin typeface="Times New Roman" charset="0"/>
                <a:ea typeface="ＭＳ Ｐゴシック" charset="-128"/>
              </a:rPr>
              <a:t> </a:t>
            </a:r>
            <a:r>
              <a:rPr lang="en-US" altLang="zh-CN" dirty="0">
                <a:latin typeface="Times New Roman" charset="0"/>
                <a:ea typeface="ＭＳ Ｐゴシック" charset="-128"/>
              </a:rPr>
              <a:t>sync,</a:t>
            </a:r>
            <a:r>
              <a:rPr lang="zh-CN" altLang="en-US" dirty="0">
                <a:latin typeface="Times New Roman" charset="0"/>
                <a:ea typeface="ＭＳ Ｐゴシック" charset="-128"/>
              </a:rPr>
              <a:t> </a:t>
            </a:r>
            <a:r>
              <a:rPr lang="en-US" altLang="zh-CN" dirty="0">
                <a:latin typeface="Times New Roman" charset="0"/>
                <a:ea typeface="ＭＳ Ｐゴシック" charset="-128"/>
              </a:rPr>
              <a:t>but</a:t>
            </a:r>
            <a:r>
              <a:rPr lang="zh-CN" altLang="en-US" dirty="0">
                <a:latin typeface="Times New Roman" charset="0"/>
                <a:ea typeface="ＭＳ Ｐゴシック" charset="-128"/>
              </a:rPr>
              <a:t> </a:t>
            </a:r>
            <a:r>
              <a:rPr lang="en-US" altLang="zh-CN" dirty="0">
                <a:latin typeface="Times New Roman" charset="0"/>
                <a:ea typeface="ＭＳ Ｐゴシック" charset="-128"/>
              </a:rPr>
              <a:t>even</a:t>
            </a:r>
            <a:r>
              <a:rPr lang="zh-CN" altLang="en-US" dirty="0">
                <a:latin typeface="Times New Roman" charset="0"/>
                <a:ea typeface="ＭＳ Ｐゴシック" charset="-128"/>
              </a:rPr>
              <a:t> </a:t>
            </a:r>
            <a:r>
              <a:rPr lang="en-US" altLang="zh-CN" dirty="0">
                <a:latin typeface="Times New Roman" charset="0"/>
                <a:ea typeface="ＭＳ Ｐゴシック" charset="-128"/>
              </a:rPr>
              <a:t>lower</a:t>
            </a:r>
            <a:r>
              <a:rPr lang="zh-CN" altLang="en-US" dirty="0">
                <a:latin typeface="Times New Roman" charset="0"/>
                <a:ea typeface="ＭＳ Ｐゴシック" charset="-128"/>
              </a:rPr>
              <a:t> </a:t>
            </a:r>
            <a:r>
              <a:rPr lang="en-US" altLang="zh-CN" dirty="0">
                <a:latin typeface="Times New Roman" charset="0"/>
                <a:ea typeface="ＭＳ Ｐゴシック" charset="-128"/>
              </a:rPr>
              <a:t>performance,</a:t>
            </a:r>
            <a:r>
              <a:rPr lang="zh-CN" altLang="en-US" dirty="0">
                <a:latin typeface="Times New Roman" charset="0"/>
                <a:ea typeface="ＭＳ Ｐゴシック" charset="-128"/>
              </a:rPr>
              <a:t> </a:t>
            </a:r>
            <a:r>
              <a:rPr lang="en-US" altLang="zh-CN" dirty="0">
                <a:latin typeface="Times New Roman" charset="0"/>
                <a:ea typeface="ＭＳ Ｐゴシック" charset="-128"/>
              </a:rPr>
              <a:t>½</a:t>
            </a:r>
            <a:r>
              <a:rPr lang="zh-CN" altLang="en-US" dirty="0">
                <a:latin typeface="Times New Roman" charset="0"/>
                <a:ea typeface="ＭＳ Ｐゴシック" charset="-128"/>
              </a:rPr>
              <a:t> </a:t>
            </a:r>
            <a:r>
              <a:rPr lang="en-US" altLang="zh-CN" dirty="0">
                <a:latin typeface="Times New Roman" charset="0"/>
                <a:ea typeface="ＭＳ Ｐゴシック" charset="-128"/>
              </a:rPr>
              <a:t>of</a:t>
            </a:r>
            <a:r>
              <a:rPr lang="zh-CN" altLang="en-US" dirty="0">
                <a:latin typeface="Times New Roman" charset="0"/>
                <a:ea typeface="ＭＳ Ｐゴシック" charset="-128"/>
              </a:rPr>
              <a:t> </a:t>
            </a:r>
            <a:r>
              <a:rPr lang="en-US" altLang="zh-CN" dirty="0">
                <a:latin typeface="Times New Roman" charset="0"/>
                <a:ea typeface="ＭＳ Ｐゴシック" charset="-128"/>
              </a:rPr>
              <a:t>slotted</a:t>
            </a:r>
            <a:r>
              <a:rPr lang="zh-CN" altLang="en-US" dirty="0">
                <a:latin typeface="Times New Roman" charset="0"/>
                <a:ea typeface="ＭＳ Ｐゴシック" charset="-128"/>
              </a:rPr>
              <a:t> </a:t>
            </a:r>
            <a:r>
              <a:rPr lang="en-US" altLang="zh-CN" dirty="0">
                <a:latin typeface="Times New Roman" charset="0"/>
                <a:ea typeface="ＭＳ Ｐゴシック" charset="-128"/>
              </a:rPr>
              <a:t>aloha,</a:t>
            </a:r>
            <a:r>
              <a:rPr lang="zh-CN" altLang="en-US" dirty="0">
                <a:latin typeface="Times New Roman" charset="0"/>
                <a:ea typeface="ＭＳ Ｐゴシック" charset="-128"/>
              </a:rPr>
              <a:t> </a:t>
            </a:r>
            <a:r>
              <a:rPr lang="en-US" altLang="zh-CN" dirty="0">
                <a:latin typeface="Times New Roman" charset="0"/>
                <a:ea typeface="ＭＳ Ｐゴシック" charset="-128"/>
              </a:rPr>
              <a:t>in</a:t>
            </a:r>
            <a:r>
              <a:rPr lang="zh-CN" altLang="en-US" dirty="0">
                <a:latin typeface="Times New Roman" charset="0"/>
                <a:ea typeface="ＭＳ Ｐゴシック" charset="-128"/>
              </a:rPr>
              <a:t> </a:t>
            </a:r>
            <a:r>
              <a:rPr lang="en-US" altLang="zh-CN">
                <a:latin typeface="Times New Roman" charset="0"/>
                <a:ea typeface="ＭＳ Ｐゴシック" charset="-128"/>
              </a:rPr>
              <a:t>textbook</a:t>
            </a:r>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569638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omic Sans MS" charset="0"/>
                <a:ea typeface="ＭＳ Ｐゴシック" charset="-128"/>
              </a:defRPr>
            </a:lvl1pPr>
            <a:lvl2pPr marL="742950" indent="-285750" defTabSz="966788">
              <a:defRPr>
                <a:solidFill>
                  <a:schemeClr val="tx1"/>
                </a:solidFill>
                <a:latin typeface="Comic Sans MS" charset="0"/>
                <a:ea typeface="ＭＳ Ｐゴシック" charset="-128"/>
              </a:defRPr>
            </a:lvl2pPr>
            <a:lvl3pPr marL="1143000" indent="-228600" defTabSz="966788">
              <a:defRPr>
                <a:solidFill>
                  <a:schemeClr val="tx1"/>
                </a:solidFill>
                <a:latin typeface="Comic Sans MS" charset="0"/>
                <a:ea typeface="ＭＳ Ｐゴシック" charset="-128"/>
              </a:defRPr>
            </a:lvl3pPr>
            <a:lvl4pPr marL="1600200" indent="-228600" defTabSz="966788">
              <a:defRPr>
                <a:solidFill>
                  <a:schemeClr val="tx1"/>
                </a:solidFill>
                <a:latin typeface="Comic Sans MS" charset="0"/>
                <a:ea typeface="ＭＳ Ｐゴシック" charset="-128"/>
              </a:defRPr>
            </a:lvl4pPr>
            <a:lvl5pPr marL="2057400" indent="-228600" defTabSz="966788">
              <a:defRPr>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a:solidFill>
                  <a:schemeClr val="tx1"/>
                </a:solidFill>
                <a:latin typeface="Comic Sans MS" charset="0"/>
                <a:ea typeface="ＭＳ Ｐゴシック" charset="-128"/>
              </a:defRPr>
            </a:lvl9pPr>
          </a:lstStyle>
          <a:p>
            <a:fld id="{620786BC-A9E3-1F42-9B9B-36B52175CB0B}" type="slidenum">
              <a:rPr lang="en-US" altLang="en-US" sz="1200">
                <a:solidFill>
                  <a:srgbClr val="000000"/>
                </a:solidFill>
              </a:rPr>
              <a:pPr/>
              <a:t>2</a:t>
            </a:fld>
            <a:endParaRPr lang="en-US" altLang="en-US" sz="1200">
              <a:solidFill>
                <a:srgbClr val="000000"/>
              </a:solidFill>
            </a:endParaRPr>
          </a:p>
        </p:txBody>
      </p:sp>
      <p:sp>
        <p:nvSpPr>
          <p:cNvPr id="178178" name="Rectangle 2"/>
          <p:cNvSpPr>
            <a:spLocks noGrp="1" noRot="1" noChangeAspect="1" noChangeArrowheads="1" noTextEdit="1"/>
          </p:cNvSpPr>
          <p:nvPr>
            <p:ph type="sldImg"/>
          </p:nvPr>
        </p:nvSpPr>
        <p:spPr>
          <a:ln/>
        </p:spPr>
      </p:sp>
      <p:sp>
        <p:nvSpPr>
          <p:cNvPr id="1781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42396503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3069C39B-FBC6-6B4A-964D-DCB2DE69D9C4}" type="slidenum">
              <a:rPr lang="en-US" altLang="en-US">
                <a:solidFill>
                  <a:srgbClr val="000000"/>
                </a:solidFill>
                <a:latin typeface="Times New Roman" charset="0"/>
              </a:rPr>
              <a:pPr/>
              <a:t>20</a:t>
            </a:fld>
            <a:endParaRPr lang="en-US" altLang="en-US">
              <a:solidFill>
                <a:srgbClr val="000000"/>
              </a:solidFill>
              <a:latin typeface="Times New Roman" charset="0"/>
            </a:endParaRPr>
          </a:p>
        </p:txBody>
      </p:sp>
      <p:sp>
        <p:nvSpPr>
          <p:cNvPr id="223234" name="Rectangle 2"/>
          <p:cNvSpPr>
            <a:spLocks noGrp="1" noRot="1" noChangeAspect="1" noChangeArrowheads="1" noTextEdit="1"/>
          </p:cNvSpPr>
          <p:nvPr>
            <p:ph type="sldImg"/>
          </p:nvPr>
        </p:nvSpPr>
        <p:spPr>
          <a:ln/>
        </p:spPr>
      </p:sp>
      <p:sp>
        <p:nvSpPr>
          <p:cNvPr id="2232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5418591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DB7E2724-EFFF-8246-8680-D0F4D45823C4}" type="slidenum">
              <a:rPr lang="en-US" altLang="en-US">
                <a:solidFill>
                  <a:srgbClr val="000000"/>
                </a:solidFill>
                <a:latin typeface="Times New Roman" charset="0"/>
              </a:rPr>
              <a:pPr/>
              <a:t>21</a:t>
            </a:fld>
            <a:endParaRPr lang="en-US" altLang="en-US">
              <a:solidFill>
                <a:srgbClr val="000000"/>
              </a:solidFill>
              <a:latin typeface="Times New Roman" charset="0"/>
            </a:endParaRPr>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4885309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omic Sans MS" charset="0"/>
                <a:ea typeface="ＭＳ Ｐゴシック" charset="-128"/>
              </a:defRPr>
            </a:lvl1pPr>
            <a:lvl2pPr marL="742950" indent="-285750" defTabSz="966788">
              <a:defRPr>
                <a:solidFill>
                  <a:schemeClr val="tx1"/>
                </a:solidFill>
                <a:latin typeface="Comic Sans MS" charset="0"/>
                <a:ea typeface="ＭＳ Ｐゴシック" charset="-128"/>
              </a:defRPr>
            </a:lvl2pPr>
            <a:lvl3pPr marL="1143000" indent="-228600" defTabSz="966788">
              <a:defRPr>
                <a:solidFill>
                  <a:schemeClr val="tx1"/>
                </a:solidFill>
                <a:latin typeface="Comic Sans MS" charset="0"/>
                <a:ea typeface="ＭＳ Ｐゴシック" charset="-128"/>
              </a:defRPr>
            </a:lvl3pPr>
            <a:lvl4pPr marL="1600200" indent="-228600" defTabSz="966788">
              <a:defRPr>
                <a:solidFill>
                  <a:schemeClr val="tx1"/>
                </a:solidFill>
                <a:latin typeface="Comic Sans MS" charset="0"/>
                <a:ea typeface="ＭＳ Ｐゴシック" charset="-128"/>
              </a:defRPr>
            </a:lvl4pPr>
            <a:lvl5pPr marL="2057400" indent="-228600" defTabSz="966788">
              <a:defRPr>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a:solidFill>
                  <a:schemeClr val="tx1"/>
                </a:solidFill>
                <a:latin typeface="Comic Sans MS" charset="0"/>
                <a:ea typeface="ＭＳ Ｐゴシック" charset="-128"/>
              </a:defRPr>
            </a:lvl9pPr>
          </a:lstStyle>
          <a:p>
            <a:fld id="{620786BC-A9E3-1F42-9B9B-36B52175CB0B}" type="slidenum">
              <a:rPr lang="en-US" altLang="en-US" sz="1200">
                <a:solidFill>
                  <a:srgbClr val="000000"/>
                </a:solidFill>
              </a:rPr>
              <a:pPr/>
              <a:t>22</a:t>
            </a:fld>
            <a:endParaRPr lang="en-US" altLang="en-US" sz="1200">
              <a:solidFill>
                <a:srgbClr val="000000"/>
              </a:solidFill>
            </a:endParaRPr>
          </a:p>
        </p:txBody>
      </p:sp>
      <p:sp>
        <p:nvSpPr>
          <p:cNvPr id="178178" name="Rectangle 2"/>
          <p:cNvSpPr>
            <a:spLocks noGrp="1" noRot="1" noChangeAspect="1" noChangeArrowheads="1" noTextEdit="1"/>
          </p:cNvSpPr>
          <p:nvPr>
            <p:ph type="sldImg"/>
          </p:nvPr>
        </p:nvSpPr>
        <p:spPr>
          <a:ln/>
        </p:spPr>
      </p:sp>
      <p:sp>
        <p:nvSpPr>
          <p:cNvPr id="1781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25535207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F4433DD6-D70A-8E47-B310-554B6E789C8D}" type="slidenum">
              <a:rPr lang="en-US" i="0" smtClean="0">
                <a:latin typeface="Times New Roman" charset="0"/>
              </a:rPr>
              <a:pPr>
                <a:defRPr/>
              </a:pPr>
              <a:t>23</a:t>
            </a:fld>
            <a:endParaRPr lang="en-US" i="0" dirty="0">
              <a:latin typeface="Times New Roman" charset="0"/>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10034388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233626DD-24C9-E94F-AE99-A71BBB1A5D74}" type="slidenum">
              <a:rPr lang="en-US" i="0" smtClean="0">
                <a:latin typeface="Times New Roman" charset="0"/>
              </a:rPr>
              <a:pPr>
                <a:defRPr/>
              </a:pPr>
              <a:t>24</a:t>
            </a:fld>
            <a:endParaRPr lang="en-US" i="0" dirty="0">
              <a:latin typeface="Times New Roman" charset="0"/>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16206702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8CC6F2D1-A888-7345-8BF4-5577B25D9EB8}" type="slidenum">
              <a:rPr lang="en-US" i="0" smtClean="0">
                <a:latin typeface="Times New Roman" charset="0"/>
              </a:rPr>
              <a:pPr>
                <a:defRPr/>
              </a:pPr>
              <a:t>25</a:t>
            </a:fld>
            <a:endParaRPr lang="en-US" i="0" dirty="0">
              <a:latin typeface="Times New Roman" charset="0"/>
            </a:endParaRPr>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3904900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5200">
              <a:defRPr i="1">
                <a:solidFill>
                  <a:schemeClr val="tx1"/>
                </a:solidFill>
                <a:latin typeface="Comic Sans MS" charset="0"/>
                <a:ea typeface="ＭＳ Ｐゴシック" charset="0"/>
              </a:defRPr>
            </a:lvl1pPr>
            <a:lvl2pPr marL="742950" indent="-285750" defTabSz="965200">
              <a:defRPr i="1">
                <a:solidFill>
                  <a:schemeClr val="tx1"/>
                </a:solidFill>
                <a:latin typeface="Comic Sans MS" charset="0"/>
                <a:ea typeface="ＭＳ Ｐゴシック" charset="0"/>
              </a:defRPr>
            </a:lvl2pPr>
            <a:lvl3pPr marL="1143000" indent="-228600" defTabSz="965200">
              <a:defRPr i="1">
                <a:solidFill>
                  <a:schemeClr val="tx1"/>
                </a:solidFill>
                <a:latin typeface="Comic Sans MS" charset="0"/>
                <a:ea typeface="ＭＳ Ｐゴシック" charset="0"/>
              </a:defRPr>
            </a:lvl3pPr>
            <a:lvl4pPr marL="1600200" indent="-228600" defTabSz="965200">
              <a:defRPr i="1">
                <a:solidFill>
                  <a:schemeClr val="tx1"/>
                </a:solidFill>
                <a:latin typeface="Comic Sans MS" charset="0"/>
                <a:ea typeface="ＭＳ Ｐゴシック" charset="0"/>
              </a:defRPr>
            </a:lvl4pPr>
            <a:lvl5pPr marL="2057400" indent="-228600" defTabSz="965200">
              <a:defRPr i="1">
                <a:solidFill>
                  <a:schemeClr val="tx1"/>
                </a:solidFill>
                <a:latin typeface="Comic Sans MS" charset="0"/>
                <a:ea typeface="ＭＳ Ｐゴシック" charset="0"/>
              </a:defRPr>
            </a:lvl5pPr>
            <a:lvl6pPr marL="2514600" indent="-228600" defTabSz="9652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52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52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5200"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5899F814-C6BF-1141-85EA-782526095993}" type="slidenum">
              <a:rPr lang="en-US" i="0" smtClean="0">
                <a:solidFill>
                  <a:srgbClr val="000000"/>
                </a:solidFill>
                <a:latin typeface="Times New Roman" charset="0"/>
              </a:rPr>
              <a:pPr>
                <a:defRPr/>
              </a:pPr>
              <a:t>26</a:t>
            </a:fld>
            <a:endParaRPr lang="en-US" i="0" dirty="0">
              <a:solidFill>
                <a:srgbClr val="000000"/>
              </a:solidFill>
              <a:latin typeface="Times New Roman" charset="0"/>
            </a:endParaRPr>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40861353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5200">
              <a:defRPr i="1">
                <a:solidFill>
                  <a:schemeClr val="tx1"/>
                </a:solidFill>
                <a:latin typeface="Comic Sans MS" charset="0"/>
                <a:ea typeface="ＭＳ Ｐゴシック" charset="0"/>
              </a:defRPr>
            </a:lvl1pPr>
            <a:lvl2pPr marL="742950" indent="-285750" defTabSz="965200">
              <a:defRPr i="1">
                <a:solidFill>
                  <a:schemeClr val="tx1"/>
                </a:solidFill>
                <a:latin typeface="Comic Sans MS" charset="0"/>
                <a:ea typeface="ＭＳ Ｐゴシック" charset="0"/>
              </a:defRPr>
            </a:lvl2pPr>
            <a:lvl3pPr marL="1143000" indent="-228600" defTabSz="965200">
              <a:defRPr i="1">
                <a:solidFill>
                  <a:schemeClr val="tx1"/>
                </a:solidFill>
                <a:latin typeface="Comic Sans MS" charset="0"/>
                <a:ea typeface="ＭＳ Ｐゴシック" charset="0"/>
              </a:defRPr>
            </a:lvl3pPr>
            <a:lvl4pPr marL="1600200" indent="-228600" defTabSz="965200">
              <a:defRPr i="1">
                <a:solidFill>
                  <a:schemeClr val="tx1"/>
                </a:solidFill>
                <a:latin typeface="Comic Sans MS" charset="0"/>
                <a:ea typeface="ＭＳ Ｐゴシック" charset="0"/>
              </a:defRPr>
            </a:lvl4pPr>
            <a:lvl5pPr marL="2057400" indent="-228600" defTabSz="965200">
              <a:defRPr i="1">
                <a:solidFill>
                  <a:schemeClr val="tx1"/>
                </a:solidFill>
                <a:latin typeface="Comic Sans MS" charset="0"/>
                <a:ea typeface="ＭＳ Ｐゴシック" charset="0"/>
              </a:defRPr>
            </a:lvl5pPr>
            <a:lvl6pPr marL="2514600" indent="-228600" defTabSz="9652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52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52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5200"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46E67162-D420-CA40-8110-1AA35398323B}" type="slidenum">
              <a:rPr lang="en-US" i="0" smtClean="0">
                <a:solidFill>
                  <a:srgbClr val="000000"/>
                </a:solidFill>
                <a:latin typeface="Times New Roman" charset="0"/>
              </a:rPr>
              <a:pPr>
                <a:defRPr/>
              </a:pPr>
              <a:t>27</a:t>
            </a:fld>
            <a:endParaRPr lang="en-US" i="0" dirty="0">
              <a:solidFill>
                <a:srgbClr val="000000"/>
              </a:solidFill>
              <a:latin typeface="Times New Roman" charset="0"/>
            </a:endParaRPr>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28752050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5200">
              <a:defRPr i="1">
                <a:solidFill>
                  <a:schemeClr val="tx1"/>
                </a:solidFill>
                <a:latin typeface="Comic Sans MS" charset="0"/>
                <a:ea typeface="ＭＳ Ｐゴシック" charset="0"/>
              </a:defRPr>
            </a:lvl1pPr>
            <a:lvl2pPr marL="742950" indent="-285750" defTabSz="965200">
              <a:defRPr i="1">
                <a:solidFill>
                  <a:schemeClr val="tx1"/>
                </a:solidFill>
                <a:latin typeface="Comic Sans MS" charset="0"/>
                <a:ea typeface="ＭＳ Ｐゴシック" charset="0"/>
              </a:defRPr>
            </a:lvl2pPr>
            <a:lvl3pPr marL="1143000" indent="-228600" defTabSz="965200">
              <a:defRPr i="1">
                <a:solidFill>
                  <a:schemeClr val="tx1"/>
                </a:solidFill>
                <a:latin typeface="Comic Sans MS" charset="0"/>
                <a:ea typeface="ＭＳ Ｐゴシック" charset="0"/>
              </a:defRPr>
            </a:lvl3pPr>
            <a:lvl4pPr marL="1600200" indent="-228600" defTabSz="965200">
              <a:defRPr i="1">
                <a:solidFill>
                  <a:schemeClr val="tx1"/>
                </a:solidFill>
                <a:latin typeface="Comic Sans MS" charset="0"/>
                <a:ea typeface="ＭＳ Ｐゴシック" charset="0"/>
              </a:defRPr>
            </a:lvl4pPr>
            <a:lvl5pPr marL="2057400" indent="-228600" defTabSz="965200">
              <a:defRPr i="1">
                <a:solidFill>
                  <a:schemeClr val="tx1"/>
                </a:solidFill>
                <a:latin typeface="Comic Sans MS" charset="0"/>
                <a:ea typeface="ＭＳ Ｐゴシック" charset="0"/>
              </a:defRPr>
            </a:lvl5pPr>
            <a:lvl6pPr marL="2514600" indent="-228600" defTabSz="9652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52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52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5200"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04905453-E051-BC4D-8DD5-BD2AF7AD00B3}" type="slidenum">
              <a:rPr lang="en-US" i="0" smtClean="0">
                <a:solidFill>
                  <a:srgbClr val="000000"/>
                </a:solidFill>
                <a:latin typeface="Times New Roman" charset="0"/>
              </a:rPr>
              <a:pPr>
                <a:defRPr/>
              </a:pPr>
              <a:t>28</a:t>
            </a:fld>
            <a:endParaRPr lang="en-US" i="0" dirty="0">
              <a:solidFill>
                <a:srgbClr val="000000"/>
              </a:solidFill>
              <a:latin typeface="Times New Roman" charset="0"/>
            </a:endParaRPr>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15737230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5200">
              <a:defRPr i="1">
                <a:solidFill>
                  <a:schemeClr val="tx1"/>
                </a:solidFill>
                <a:latin typeface="Comic Sans MS" charset="0"/>
                <a:ea typeface="ＭＳ Ｐゴシック" charset="0"/>
              </a:defRPr>
            </a:lvl1pPr>
            <a:lvl2pPr marL="742950" indent="-285750" defTabSz="965200">
              <a:defRPr i="1">
                <a:solidFill>
                  <a:schemeClr val="tx1"/>
                </a:solidFill>
                <a:latin typeface="Comic Sans MS" charset="0"/>
                <a:ea typeface="ＭＳ Ｐゴシック" charset="0"/>
              </a:defRPr>
            </a:lvl2pPr>
            <a:lvl3pPr marL="1143000" indent="-228600" defTabSz="965200">
              <a:defRPr i="1">
                <a:solidFill>
                  <a:schemeClr val="tx1"/>
                </a:solidFill>
                <a:latin typeface="Comic Sans MS" charset="0"/>
                <a:ea typeface="ＭＳ Ｐゴシック" charset="0"/>
              </a:defRPr>
            </a:lvl3pPr>
            <a:lvl4pPr marL="1600200" indent="-228600" defTabSz="965200">
              <a:defRPr i="1">
                <a:solidFill>
                  <a:schemeClr val="tx1"/>
                </a:solidFill>
                <a:latin typeface="Comic Sans MS" charset="0"/>
                <a:ea typeface="ＭＳ Ｐゴシック" charset="0"/>
              </a:defRPr>
            </a:lvl4pPr>
            <a:lvl5pPr marL="2057400" indent="-228600" defTabSz="965200">
              <a:defRPr i="1">
                <a:solidFill>
                  <a:schemeClr val="tx1"/>
                </a:solidFill>
                <a:latin typeface="Comic Sans MS" charset="0"/>
                <a:ea typeface="ＭＳ Ｐゴシック" charset="0"/>
              </a:defRPr>
            </a:lvl5pPr>
            <a:lvl6pPr marL="2514600" indent="-228600" defTabSz="9652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52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52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5200"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561E5BF8-A926-074D-815E-F2F393FDB438}" type="slidenum">
              <a:rPr lang="en-US" i="0" smtClean="0">
                <a:solidFill>
                  <a:srgbClr val="000000"/>
                </a:solidFill>
                <a:latin typeface="Times New Roman" charset="0"/>
              </a:rPr>
              <a:pPr>
                <a:defRPr/>
              </a:pPr>
              <a:t>29</a:t>
            </a:fld>
            <a:endParaRPr lang="en-US" i="0" dirty="0">
              <a:solidFill>
                <a:srgbClr val="000000"/>
              </a:solidFill>
              <a:latin typeface="Times New Roman" charset="0"/>
            </a:endParaRPr>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4056378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omic Sans MS" charset="0"/>
                <a:ea typeface="ＭＳ Ｐゴシック" charset="-128"/>
              </a:defRPr>
            </a:lvl1pPr>
            <a:lvl2pPr marL="742950" indent="-285750" defTabSz="966788">
              <a:defRPr>
                <a:solidFill>
                  <a:schemeClr val="tx1"/>
                </a:solidFill>
                <a:latin typeface="Comic Sans MS" charset="0"/>
                <a:ea typeface="ＭＳ Ｐゴシック" charset="-128"/>
              </a:defRPr>
            </a:lvl2pPr>
            <a:lvl3pPr marL="1143000" indent="-228600" defTabSz="966788">
              <a:defRPr>
                <a:solidFill>
                  <a:schemeClr val="tx1"/>
                </a:solidFill>
                <a:latin typeface="Comic Sans MS" charset="0"/>
                <a:ea typeface="ＭＳ Ｐゴシック" charset="-128"/>
              </a:defRPr>
            </a:lvl3pPr>
            <a:lvl4pPr marL="1600200" indent="-228600" defTabSz="966788">
              <a:defRPr>
                <a:solidFill>
                  <a:schemeClr val="tx1"/>
                </a:solidFill>
                <a:latin typeface="Comic Sans MS" charset="0"/>
                <a:ea typeface="ＭＳ Ｐゴシック" charset="-128"/>
              </a:defRPr>
            </a:lvl4pPr>
            <a:lvl5pPr marL="2057400" indent="-228600" defTabSz="966788">
              <a:defRPr>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a:solidFill>
                  <a:schemeClr val="tx1"/>
                </a:solidFill>
                <a:latin typeface="Comic Sans MS" charset="0"/>
                <a:ea typeface="ＭＳ Ｐゴシック" charset="-128"/>
              </a:defRPr>
            </a:lvl9pPr>
          </a:lstStyle>
          <a:p>
            <a:fld id="{63A497B2-0396-804C-894A-2E76B4171F56}" type="slidenum">
              <a:rPr lang="en-US" altLang="en-US" sz="1200">
                <a:solidFill>
                  <a:srgbClr val="000000"/>
                </a:solidFill>
              </a:rPr>
              <a:pPr/>
              <a:t>3</a:t>
            </a:fld>
            <a:endParaRPr lang="en-US" altLang="en-US" sz="1200">
              <a:solidFill>
                <a:srgbClr val="000000"/>
              </a:solidFill>
            </a:endParaRPr>
          </a:p>
        </p:txBody>
      </p:sp>
      <p:sp>
        <p:nvSpPr>
          <p:cNvPr id="176130" name="Rectangle 2"/>
          <p:cNvSpPr>
            <a:spLocks noGrp="1" noRot="1" noChangeAspect="1" noChangeArrowheads="1" noTextEdit="1"/>
          </p:cNvSpPr>
          <p:nvPr>
            <p:ph type="sldImg"/>
          </p:nvPr>
        </p:nvSpPr>
        <p:spPr>
          <a:ln/>
        </p:spPr>
      </p:sp>
      <p:sp>
        <p:nvSpPr>
          <p:cNvPr id="176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38928927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5200">
              <a:defRPr i="1">
                <a:solidFill>
                  <a:schemeClr val="tx1"/>
                </a:solidFill>
                <a:latin typeface="Comic Sans MS" charset="0"/>
                <a:ea typeface="ＭＳ Ｐゴシック" charset="0"/>
              </a:defRPr>
            </a:lvl1pPr>
            <a:lvl2pPr marL="742950" indent="-285750" defTabSz="965200">
              <a:defRPr i="1">
                <a:solidFill>
                  <a:schemeClr val="tx1"/>
                </a:solidFill>
                <a:latin typeface="Comic Sans MS" charset="0"/>
                <a:ea typeface="ＭＳ Ｐゴシック" charset="0"/>
              </a:defRPr>
            </a:lvl2pPr>
            <a:lvl3pPr marL="1143000" indent="-228600" defTabSz="965200">
              <a:defRPr i="1">
                <a:solidFill>
                  <a:schemeClr val="tx1"/>
                </a:solidFill>
                <a:latin typeface="Comic Sans MS" charset="0"/>
                <a:ea typeface="ＭＳ Ｐゴシック" charset="0"/>
              </a:defRPr>
            </a:lvl3pPr>
            <a:lvl4pPr marL="1600200" indent="-228600" defTabSz="965200">
              <a:defRPr i="1">
                <a:solidFill>
                  <a:schemeClr val="tx1"/>
                </a:solidFill>
                <a:latin typeface="Comic Sans MS" charset="0"/>
                <a:ea typeface="ＭＳ Ｐゴシック" charset="0"/>
              </a:defRPr>
            </a:lvl4pPr>
            <a:lvl5pPr marL="2057400" indent="-228600" defTabSz="965200">
              <a:defRPr i="1">
                <a:solidFill>
                  <a:schemeClr val="tx1"/>
                </a:solidFill>
                <a:latin typeface="Comic Sans MS" charset="0"/>
                <a:ea typeface="ＭＳ Ｐゴシック" charset="0"/>
              </a:defRPr>
            </a:lvl5pPr>
            <a:lvl6pPr marL="2514600" indent="-228600" defTabSz="9652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52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52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5200"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C65E8E46-FAA0-DA4A-9B36-C2794ABD15BF}" type="slidenum">
              <a:rPr lang="en-US" i="0" smtClean="0">
                <a:solidFill>
                  <a:srgbClr val="000000"/>
                </a:solidFill>
                <a:latin typeface="Times New Roman" charset="0"/>
              </a:rPr>
              <a:pPr>
                <a:defRPr/>
              </a:pPr>
              <a:t>30</a:t>
            </a:fld>
            <a:endParaRPr lang="en-US" i="0" dirty="0">
              <a:solidFill>
                <a:srgbClr val="000000"/>
              </a:solidFill>
              <a:latin typeface="Times New Roman" charset="0"/>
            </a:endParaRPr>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17213258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5200">
              <a:defRPr i="1">
                <a:solidFill>
                  <a:schemeClr val="tx1"/>
                </a:solidFill>
                <a:latin typeface="Comic Sans MS" charset="0"/>
                <a:ea typeface="ＭＳ Ｐゴシック" charset="0"/>
              </a:defRPr>
            </a:lvl1pPr>
            <a:lvl2pPr marL="742950" indent="-285750" defTabSz="965200">
              <a:defRPr i="1">
                <a:solidFill>
                  <a:schemeClr val="tx1"/>
                </a:solidFill>
                <a:latin typeface="Comic Sans MS" charset="0"/>
                <a:ea typeface="ＭＳ Ｐゴシック" charset="0"/>
              </a:defRPr>
            </a:lvl2pPr>
            <a:lvl3pPr marL="1143000" indent="-228600" defTabSz="965200">
              <a:defRPr i="1">
                <a:solidFill>
                  <a:schemeClr val="tx1"/>
                </a:solidFill>
                <a:latin typeface="Comic Sans MS" charset="0"/>
                <a:ea typeface="ＭＳ Ｐゴシック" charset="0"/>
              </a:defRPr>
            </a:lvl3pPr>
            <a:lvl4pPr marL="1600200" indent="-228600" defTabSz="965200">
              <a:defRPr i="1">
                <a:solidFill>
                  <a:schemeClr val="tx1"/>
                </a:solidFill>
                <a:latin typeface="Comic Sans MS" charset="0"/>
                <a:ea typeface="ＭＳ Ｐゴシック" charset="0"/>
              </a:defRPr>
            </a:lvl4pPr>
            <a:lvl5pPr marL="2057400" indent="-228600" defTabSz="965200">
              <a:defRPr i="1">
                <a:solidFill>
                  <a:schemeClr val="tx1"/>
                </a:solidFill>
                <a:latin typeface="Comic Sans MS" charset="0"/>
                <a:ea typeface="ＭＳ Ｐゴシック" charset="0"/>
              </a:defRPr>
            </a:lvl5pPr>
            <a:lvl6pPr marL="2514600" indent="-228600" defTabSz="9652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52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52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5200"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A7CA331A-DC94-1B42-A2A9-C17C57FED148}" type="slidenum">
              <a:rPr lang="en-US" i="0" smtClean="0">
                <a:solidFill>
                  <a:srgbClr val="000000"/>
                </a:solidFill>
                <a:latin typeface="Times New Roman" charset="0"/>
              </a:rPr>
              <a:pPr>
                <a:defRPr/>
              </a:pPr>
              <a:t>31</a:t>
            </a:fld>
            <a:endParaRPr lang="en-US" i="0" dirty="0">
              <a:solidFill>
                <a:srgbClr val="000000"/>
              </a:solidFill>
              <a:latin typeface="Times New Roman" charset="0"/>
            </a:endParaRPr>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7415489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5200">
              <a:defRPr i="1">
                <a:solidFill>
                  <a:schemeClr val="tx1"/>
                </a:solidFill>
                <a:latin typeface="Comic Sans MS" charset="0"/>
                <a:ea typeface="ＭＳ Ｐゴシック" charset="0"/>
              </a:defRPr>
            </a:lvl1pPr>
            <a:lvl2pPr marL="742950" indent="-285750" defTabSz="965200">
              <a:defRPr i="1">
                <a:solidFill>
                  <a:schemeClr val="tx1"/>
                </a:solidFill>
                <a:latin typeface="Comic Sans MS" charset="0"/>
                <a:ea typeface="ＭＳ Ｐゴシック" charset="0"/>
              </a:defRPr>
            </a:lvl2pPr>
            <a:lvl3pPr marL="1143000" indent="-228600" defTabSz="965200">
              <a:defRPr i="1">
                <a:solidFill>
                  <a:schemeClr val="tx1"/>
                </a:solidFill>
                <a:latin typeface="Comic Sans MS" charset="0"/>
                <a:ea typeface="ＭＳ Ｐゴシック" charset="0"/>
              </a:defRPr>
            </a:lvl3pPr>
            <a:lvl4pPr marL="1600200" indent="-228600" defTabSz="965200">
              <a:defRPr i="1">
                <a:solidFill>
                  <a:schemeClr val="tx1"/>
                </a:solidFill>
                <a:latin typeface="Comic Sans MS" charset="0"/>
                <a:ea typeface="ＭＳ Ｐゴシック" charset="0"/>
              </a:defRPr>
            </a:lvl4pPr>
            <a:lvl5pPr marL="2057400" indent="-228600" defTabSz="965200">
              <a:defRPr i="1">
                <a:solidFill>
                  <a:schemeClr val="tx1"/>
                </a:solidFill>
                <a:latin typeface="Comic Sans MS" charset="0"/>
                <a:ea typeface="ＭＳ Ｐゴシック" charset="0"/>
              </a:defRPr>
            </a:lvl5pPr>
            <a:lvl6pPr marL="2514600" indent="-228600" defTabSz="9652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52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52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5200"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CA0263EC-9FC8-3E46-A8F2-77E357E79E36}" type="slidenum">
              <a:rPr lang="en-US" i="0" smtClean="0">
                <a:solidFill>
                  <a:srgbClr val="000000"/>
                </a:solidFill>
                <a:latin typeface="Times New Roman" charset="0"/>
              </a:rPr>
              <a:pPr>
                <a:defRPr/>
              </a:pPr>
              <a:t>32</a:t>
            </a:fld>
            <a:endParaRPr lang="en-US" i="0" dirty="0">
              <a:solidFill>
                <a:srgbClr val="000000"/>
              </a:solidFill>
              <a:latin typeface="Times New Roman" charset="0"/>
            </a:endParaRPr>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2739147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omic Sans MS" charset="0"/>
                <a:ea typeface="ＭＳ Ｐゴシック" charset="-128"/>
              </a:defRPr>
            </a:lvl1pPr>
            <a:lvl2pPr marL="742950" indent="-285750" defTabSz="966788">
              <a:defRPr>
                <a:solidFill>
                  <a:schemeClr val="tx1"/>
                </a:solidFill>
                <a:latin typeface="Comic Sans MS" charset="0"/>
                <a:ea typeface="ＭＳ Ｐゴシック" charset="-128"/>
              </a:defRPr>
            </a:lvl2pPr>
            <a:lvl3pPr marL="1143000" indent="-228600" defTabSz="966788">
              <a:defRPr>
                <a:solidFill>
                  <a:schemeClr val="tx1"/>
                </a:solidFill>
                <a:latin typeface="Comic Sans MS" charset="0"/>
                <a:ea typeface="ＭＳ Ｐゴシック" charset="-128"/>
              </a:defRPr>
            </a:lvl3pPr>
            <a:lvl4pPr marL="1600200" indent="-228600" defTabSz="966788">
              <a:defRPr>
                <a:solidFill>
                  <a:schemeClr val="tx1"/>
                </a:solidFill>
                <a:latin typeface="Comic Sans MS" charset="0"/>
                <a:ea typeface="ＭＳ Ｐゴシック" charset="-128"/>
              </a:defRPr>
            </a:lvl4pPr>
            <a:lvl5pPr marL="2057400" indent="-228600" defTabSz="966788">
              <a:defRPr>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a:solidFill>
                  <a:schemeClr val="tx1"/>
                </a:solidFill>
                <a:latin typeface="Comic Sans MS" charset="0"/>
                <a:ea typeface="ＭＳ Ｐゴシック" charset="-128"/>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620786BC-A9E3-1F42-9B9B-36B52175CB0B}" type="slidenum">
              <a:rPr kumimoji="0" lang="en-US" altLang="en-US" sz="1200" b="0" i="0" u="none" strike="noStrike" kern="1200" cap="none" spc="0" normalizeH="0" baseline="0" noProof="0">
                <a:ln>
                  <a:noFill/>
                </a:ln>
                <a:solidFill>
                  <a:srgbClr val="000000"/>
                </a:solidFill>
                <a:effectLst/>
                <a:uLnTx/>
                <a:uFillTx/>
                <a:latin typeface="Comic Sans MS" charset="0"/>
                <a:ea typeface="ＭＳ Ｐゴシック" charset="-128"/>
                <a:cs typeface="+mn-cs"/>
              </a:rPr>
              <a:pPr marL="0" marR="0" lvl="0" indent="0" algn="r" defTabSz="966788" rtl="0" eaLnBrk="0" fontAlgn="base" latinLnBrk="0" hangingPunct="0">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a:ln>
                <a:noFill/>
              </a:ln>
              <a:solidFill>
                <a:srgbClr val="000000"/>
              </a:solidFill>
              <a:effectLst/>
              <a:uLnTx/>
              <a:uFillTx/>
              <a:latin typeface="Comic Sans MS" charset="0"/>
              <a:ea typeface="ＭＳ Ｐゴシック" charset="-128"/>
              <a:cs typeface="+mn-cs"/>
            </a:endParaRPr>
          </a:p>
        </p:txBody>
      </p:sp>
      <p:sp>
        <p:nvSpPr>
          <p:cNvPr id="178178" name="Rectangle 2"/>
          <p:cNvSpPr>
            <a:spLocks noGrp="1" noRot="1" noChangeAspect="1" noChangeArrowheads="1" noTextEdit="1"/>
          </p:cNvSpPr>
          <p:nvPr>
            <p:ph type="sldImg"/>
          </p:nvPr>
        </p:nvSpPr>
        <p:spPr>
          <a:ln/>
        </p:spPr>
      </p:sp>
      <p:sp>
        <p:nvSpPr>
          <p:cNvPr id="1781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33973476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46F5FA3D-9650-2342-ADD2-938A1361B841}" type="slidenum">
              <a:rPr lang="en-US" altLang="en-US">
                <a:latin typeface="Times New Roman" charset="0"/>
              </a:rPr>
              <a:pPr/>
              <a:t>42</a:t>
            </a:fld>
            <a:endParaRPr lang="en-US" altLang="en-US">
              <a:latin typeface="Times New Roman" charset="0"/>
            </a:endParaRPr>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30590517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Rot="1" noChangeAspect="1" noChangeArrowheads="1" noTextEdit="1"/>
          </p:cNvSpPr>
          <p:nvPr>
            <p:ph type="sldImg"/>
          </p:nvPr>
        </p:nvSpPr>
        <p:spPr>
          <a:ln/>
        </p:spPr>
      </p:sp>
      <p:sp>
        <p:nvSpPr>
          <p:cNvPr id="4915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5725293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Rot="1" noChangeAspect="1" noChangeArrowheads="1" noTextEdit="1"/>
          </p:cNvSpPr>
          <p:nvPr>
            <p:ph type="sldImg"/>
          </p:nvPr>
        </p:nvSpPr>
        <p:spPr>
          <a:ln/>
        </p:spPr>
      </p:sp>
      <p:sp>
        <p:nvSpPr>
          <p:cNvPr id="5120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40006481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noTextEdit="1"/>
          </p:cNvSpPr>
          <p:nvPr>
            <p:ph type="sldImg"/>
          </p:nvPr>
        </p:nvSpPr>
        <p:spPr>
          <a:ln/>
        </p:spPr>
      </p:sp>
      <p:sp>
        <p:nvSpPr>
          <p:cNvPr id="5325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22375508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FD99E650-8F6B-664D-8CDC-32B367093B10}" type="slidenum">
              <a:rPr lang="en-US" altLang="en-US">
                <a:latin typeface="Times New Roman" charset="0"/>
              </a:rPr>
              <a:pPr/>
              <a:t>46</a:t>
            </a:fld>
            <a:endParaRPr lang="en-US" altLang="en-US">
              <a:latin typeface="Times New Roman" charset="0"/>
            </a:endParaRPr>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2721105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Slide Image Placeholder 1"/>
          <p:cNvSpPr>
            <a:spLocks noGrp="1" noRot="1" noChangeAspect="1" noTextEdit="1"/>
          </p:cNvSpPr>
          <p:nvPr>
            <p:ph type="sldImg"/>
          </p:nvPr>
        </p:nvSpPr>
        <p:spPr>
          <a:ln/>
        </p:spPr>
      </p:sp>
      <p:sp>
        <p:nvSpPr>
          <p:cNvPr id="16793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
        <p:nvSpPr>
          <p:cNvPr id="16793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omic Sans MS" charset="0"/>
                <a:ea typeface="ＭＳ Ｐゴシック" charset="-128"/>
              </a:defRPr>
            </a:lvl1pPr>
            <a:lvl2pPr marL="742950" indent="-285750" defTabSz="966788">
              <a:defRPr>
                <a:solidFill>
                  <a:schemeClr val="tx1"/>
                </a:solidFill>
                <a:latin typeface="Comic Sans MS" charset="0"/>
                <a:ea typeface="ＭＳ Ｐゴシック" charset="-128"/>
              </a:defRPr>
            </a:lvl2pPr>
            <a:lvl3pPr marL="1143000" indent="-228600" defTabSz="966788">
              <a:defRPr>
                <a:solidFill>
                  <a:schemeClr val="tx1"/>
                </a:solidFill>
                <a:latin typeface="Comic Sans MS" charset="0"/>
                <a:ea typeface="ＭＳ Ｐゴシック" charset="-128"/>
              </a:defRPr>
            </a:lvl3pPr>
            <a:lvl4pPr marL="1600200" indent="-228600" defTabSz="966788">
              <a:defRPr>
                <a:solidFill>
                  <a:schemeClr val="tx1"/>
                </a:solidFill>
                <a:latin typeface="Comic Sans MS" charset="0"/>
                <a:ea typeface="ＭＳ Ｐゴシック" charset="-128"/>
              </a:defRPr>
            </a:lvl4pPr>
            <a:lvl5pPr marL="2057400" indent="-228600" defTabSz="966788">
              <a:defRPr>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a:solidFill>
                  <a:schemeClr val="tx1"/>
                </a:solidFill>
                <a:latin typeface="Comic Sans MS" charset="0"/>
                <a:ea typeface="ＭＳ Ｐゴシック" charset="-128"/>
              </a:defRPr>
            </a:lvl9pPr>
          </a:lstStyle>
          <a:p>
            <a:fld id="{BACC466D-EEE5-2145-BA27-32A051CF2E4C}" type="slidenum">
              <a:rPr lang="en-US" altLang="en-US">
                <a:latin typeface="Times New Roman" charset="0"/>
              </a:rPr>
              <a:pPr/>
              <a:t>47</a:t>
            </a:fld>
            <a:endParaRPr lang="en-US" altLang="en-US">
              <a:latin typeface="Times New Roman" charset="0"/>
            </a:endParaRPr>
          </a:p>
        </p:txBody>
      </p:sp>
    </p:spTree>
    <p:extLst>
      <p:ext uri="{BB962C8B-B14F-4D97-AF65-F5344CB8AC3E}">
        <p14:creationId xmlns:p14="http://schemas.microsoft.com/office/powerpoint/2010/main" val="1032230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omic Sans MS" charset="0"/>
                <a:ea typeface="ＭＳ Ｐゴシック" charset="-128"/>
              </a:defRPr>
            </a:lvl1pPr>
            <a:lvl2pPr marL="742950" indent="-285750" defTabSz="966788">
              <a:defRPr>
                <a:solidFill>
                  <a:schemeClr val="tx1"/>
                </a:solidFill>
                <a:latin typeface="Comic Sans MS" charset="0"/>
                <a:ea typeface="ＭＳ Ｐゴシック" charset="-128"/>
              </a:defRPr>
            </a:lvl2pPr>
            <a:lvl3pPr marL="1143000" indent="-228600" defTabSz="966788">
              <a:defRPr>
                <a:solidFill>
                  <a:schemeClr val="tx1"/>
                </a:solidFill>
                <a:latin typeface="Comic Sans MS" charset="0"/>
                <a:ea typeface="ＭＳ Ｐゴシック" charset="-128"/>
              </a:defRPr>
            </a:lvl3pPr>
            <a:lvl4pPr marL="1600200" indent="-228600" defTabSz="966788">
              <a:defRPr>
                <a:solidFill>
                  <a:schemeClr val="tx1"/>
                </a:solidFill>
                <a:latin typeface="Comic Sans MS" charset="0"/>
                <a:ea typeface="ＭＳ Ｐゴシック" charset="-128"/>
              </a:defRPr>
            </a:lvl4pPr>
            <a:lvl5pPr marL="2057400" indent="-228600" defTabSz="966788">
              <a:defRPr>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a:solidFill>
                  <a:schemeClr val="tx1"/>
                </a:solidFill>
                <a:latin typeface="Comic Sans MS" charset="0"/>
                <a:ea typeface="ＭＳ Ｐゴシック" charset="-128"/>
              </a:defRPr>
            </a:lvl9pPr>
          </a:lstStyle>
          <a:p>
            <a:fld id="{280142A7-299B-C142-808A-8AAE89233B8A}" type="slidenum">
              <a:rPr lang="en-US" altLang="en-US" sz="1200">
                <a:solidFill>
                  <a:srgbClr val="000000"/>
                </a:solidFill>
              </a:rPr>
              <a:pPr/>
              <a:t>4</a:t>
            </a:fld>
            <a:endParaRPr lang="en-US" altLang="en-US" sz="1200">
              <a:solidFill>
                <a:srgbClr val="000000"/>
              </a:solidFill>
            </a:endParaRPr>
          </a:p>
        </p:txBody>
      </p:sp>
      <p:sp>
        <p:nvSpPr>
          <p:cNvPr id="178178" name="Rectangle 2"/>
          <p:cNvSpPr>
            <a:spLocks noGrp="1" noRot="1" noChangeAspect="1" noChangeArrowheads="1" noTextEdit="1"/>
          </p:cNvSpPr>
          <p:nvPr>
            <p:ph type="sldImg"/>
          </p:nvPr>
        </p:nvSpPr>
        <p:spPr>
          <a:ln/>
        </p:spPr>
      </p:sp>
      <p:sp>
        <p:nvSpPr>
          <p:cNvPr id="1781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1001738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Comic Sans MS" charset="0"/>
                <a:ea typeface="ＭＳ Ｐゴシック" charset="-128"/>
              </a:defRPr>
            </a:lvl1pPr>
            <a:lvl2pPr marL="742950" indent="-285750" defTabSz="966788">
              <a:defRPr sz="2400">
                <a:solidFill>
                  <a:schemeClr val="tx1"/>
                </a:solidFill>
                <a:latin typeface="Comic Sans MS" charset="0"/>
                <a:ea typeface="ＭＳ Ｐゴシック" charset="-128"/>
              </a:defRPr>
            </a:lvl2pPr>
            <a:lvl3pPr marL="1143000" indent="-228600" defTabSz="966788">
              <a:defRPr sz="2400">
                <a:solidFill>
                  <a:schemeClr val="tx1"/>
                </a:solidFill>
                <a:latin typeface="Comic Sans MS" charset="0"/>
                <a:ea typeface="ＭＳ Ｐゴシック" charset="-128"/>
              </a:defRPr>
            </a:lvl3pPr>
            <a:lvl4pPr marL="1600200" indent="-228600" defTabSz="966788">
              <a:defRPr sz="2400">
                <a:solidFill>
                  <a:schemeClr val="tx1"/>
                </a:solidFill>
                <a:latin typeface="Comic Sans MS" charset="0"/>
                <a:ea typeface="ＭＳ Ｐゴシック" charset="-128"/>
              </a:defRPr>
            </a:lvl4pPr>
            <a:lvl5pPr marL="2057400" indent="-228600" defTabSz="966788">
              <a:defRPr sz="2400">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sz="2400">
                <a:solidFill>
                  <a:schemeClr val="tx1"/>
                </a:solidFill>
                <a:latin typeface="Comic Sans MS" charset="0"/>
                <a:ea typeface="ＭＳ Ｐゴシック" charset="-128"/>
              </a:defRPr>
            </a:lvl9pPr>
          </a:lstStyle>
          <a:p>
            <a:fld id="{182BE5E4-4244-C548-8CD1-579F2A6100DA}" type="slidenum">
              <a:rPr lang="en-US" altLang="en-US" sz="1300">
                <a:solidFill>
                  <a:srgbClr val="000000"/>
                </a:solidFill>
                <a:latin typeface="Times New Roman" charset="0"/>
              </a:rPr>
              <a:pPr/>
              <a:t>49</a:t>
            </a:fld>
            <a:endParaRPr lang="en-US" altLang="en-US" sz="1300">
              <a:solidFill>
                <a:srgbClr val="000000"/>
              </a:solidFill>
              <a:latin typeface="Times New Roman" charset="0"/>
            </a:endParaRPr>
          </a:p>
        </p:txBody>
      </p:sp>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873687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Comic Sans MS" charset="0"/>
                <a:ea typeface="ＭＳ Ｐゴシック" charset="-128"/>
              </a:defRPr>
            </a:lvl1pPr>
            <a:lvl2pPr marL="742950" indent="-285750" defTabSz="966788">
              <a:defRPr sz="2400">
                <a:solidFill>
                  <a:schemeClr val="tx1"/>
                </a:solidFill>
                <a:latin typeface="Comic Sans MS" charset="0"/>
                <a:ea typeface="ＭＳ Ｐゴシック" charset="-128"/>
              </a:defRPr>
            </a:lvl2pPr>
            <a:lvl3pPr marL="1143000" indent="-228600" defTabSz="966788">
              <a:defRPr sz="2400">
                <a:solidFill>
                  <a:schemeClr val="tx1"/>
                </a:solidFill>
                <a:latin typeface="Comic Sans MS" charset="0"/>
                <a:ea typeface="ＭＳ Ｐゴシック" charset="-128"/>
              </a:defRPr>
            </a:lvl3pPr>
            <a:lvl4pPr marL="1600200" indent="-228600" defTabSz="966788">
              <a:defRPr sz="2400">
                <a:solidFill>
                  <a:schemeClr val="tx1"/>
                </a:solidFill>
                <a:latin typeface="Comic Sans MS" charset="0"/>
                <a:ea typeface="ＭＳ Ｐゴシック" charset="-128"/>
              </a:defRPr>
            </a:lvl4pPr>
            <a:lvl5pPr marL="2057400" indent="-228600" defTabSz="966788">
              <a:defRPr sz="2400">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sz="2400">
                <a:solidFill>
                  <a:schemeClr val="tx1"/>
                </a:solidFill>
                <a:latin typeface="Comic Sans MS" charset="0"/>
                <a:ea typeface="ＭＳ Ｐゴシック" charset="-128"/>
              </a:defRPr>
            </a:lvl9pPr>
          </a:lstStyle>
          <a:p>
            <a:fld id="{C5434DF9-5953-2143-B0B7-3B1912AD0895}" type="slidenum">
              <a:rPr lang="en-US" altLang="en-US" sz="1300">
                <a:solidFill>
                  <a:srgbClr val="000000"/>
                </a:solidFill>
                <a:latin typeface="Times New Roman" charset="0"/>
              </a:rPr>
              <a:pPr/>
              <a:t>50</a:t>
            </a:fld>
            <a:endParaRPr lang="en-US" altLang="en-US" sz="1300">
              <a:solidFill>
                <a:srgbClr val="000000"/>
              </a:solidFill>
              <a:latin typeface="Times New Roman" charset="0"/>
            </a:endParaRPr>
          </a:p>
        </p:txBody>
      </p:sp>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2887437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Slide Image Placeholder 1"/>
          <p:cNvSpPr>
            <a:spLocks noGrp="1" noRot="1" noChangeAspect="1" noTextEdit="1"/>
          </p:cNvSpPr>
          <p:nvPr>
            <p:ph type="sldImg"/>
          </p:nvPr>
        </p:nvSpPr>
        <p:spPr>
          <a:ln/>
        </p:spPr>
      </p:sp>
      <p:sp>
        <p:nvSpPr>
          <p:cNvPr id="12902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
        <p:nvSpPr>
          <p:cNvPr id="12902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Comic Sans MS" charset="0"/>
                <a:ea typeface="ＭＳ Ｐゴシック" charset="-128"/>
              </a:defRPr>
            </a:lvl1pPr>
            <a:lvl2pPr marL="742950" indent="-285750" defTabSz="966788">
              <a:defRPr sz="2400">
                <a:solidFill>
                  <a:schemeClr val="tx1"/>
                </a:solidFill>
                <a:latin typeface="Comic Sans MS" charset="0"/>
                <a:ea typeface="ＭＳ Ｐゴシック" charset="-128"/>
              </a:defRPr>
            </a:lvl2pPr>
            <a:lvl3pPr marL="1143000" indent="-228600" defTabSz="966788">
              <a:defRPr sz="2400">
                <a:solidFill>
                  <a:schemeClr val="tx1"/>
                </a:solidFill>
                <a:latin typeface="Comic Sans MS" charset="0"/>
                <a:ea typeface="ＭＳ Ｐゴシック" charset="-128"/>
              </a:defRPr>
            </a:lvl3pPr>
            <a:lvl4pPr marL="1600200" indent="-228600" defTabSz="966788">
              <a:defRPr sz="2400">
                <a:solidFill>
                  <a:schemeClr val="tx1"/>
                </a:solidFill>
                <a:latin typeface="Comic Sans MS" charset="0"/>
                <a:ea typeface="ＭＳ Ｐゴシック" charset="-128"/>
              </a:defRPr>
            </a:lvl4pPr>
            <a:lvl5pPr marL="2057400" indent="-228600" defTabSz="966788">
              <a:defRPr sz="2400">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sz="2400">
                <a:solidFill>
                  <a:schemeClr val="tx1"/>
                </a:solidFill>
                <a:latin typeface="Comic Sans MS" charset="0"/>
                <a:ea typeface="ＭＳ Ｐゴシック" charset="-128"/>
              </a:defRPr>
            </a:lvl9pPr>
          </a:lstStyle>
          <a:p>
            <a:fld id="{3B779875-05B9-9E40-9C08-A0581C5F0AC1}" type="slidenum">
              <a:rPr lang="en-US" altLang="en-US" sz="1300">
                <a:solidFill>
                  <a:srgbClr val="000000"/>
                </a:solidFill>
                <a:latin typeface="Times New Roman" charset="0"/>
              </a:rPr>
              <a:pPr/>
              <a:t>51</a:t>
            </a:fld>
            <a:endParaRPr lang="en-US" altLang="en-US" sz="1300">
              <a:solidFill>
                <a:srgbClr val="000000"/>
              </a:solidFill>
              <a:latin typeface="Times New Roman" charset="0"/>
            </a:endParaRPr>
          </a:p>
        </p:txBody>
      </p:sp>
    </p:spTree>
    <p:extLst>
      <p:ext uri="{BB962C8B-B14F-4D97-AF65-F5344CB8AC3E}">
        <p14:creationId xmlns:p14="http://schemas.microsoft.com/office/powerpoint/2010/main" val="6605473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Comic Sans MS" charset="0"/>
                <a:ea typeface="ＭＳ Ｐゴシック" charset="-128"/>
              </a:defRPr>
            </a:lvl1pPr>
            <a:lvl2pPr marL="742950" indent="-285750" defTabSz="966788">
              <a:defRPr sz="2400">
                <a:solidFill>
                  <a:schemeClr val="tx1"/>
                </a:solidFill>
                <a:latin typeface="Comic Sans MS" charset="0"/>
                <a:ea typeface="ＭＳ Ｐゴシック" charset="-128"/>
              </a:defRPr>
            </a:lvl2pPr>
            <a:lvl3pPr marL="1143000" indent="-228600" defTabSz="966788">
              <a:defRPr sz="2400">
                <a:solidFill>
                  <a:schemeClr val="tx1"/>
                </a:solidFill>
                <a:latin typeface="Comic Sans MS" charset="0"/>
                <a:ea typeface="ＭＳ Ｐゴシック" charset="-128"/>
              </a:defRPr>
            </a:lvl3pPr>
            <a:lvl4pPr marL="1600200" indent="-228600" defTabSz="966788">
              <a:defRPr sz="2400">
                <a:solidFill>
                  <a:schemeClr val="tx1"/>
                </a:solidFill>
                <a:latin typeface="Comic Sans MS" charset="0"/>
                <a:ea typeface="ＭＳ Ｐゴシック" charset="-128"/>
              </a:defRPr>
            </a:lvl4pPr>
            <a:lvl5pPr marL="2057400" indent="-228600" defTabSz="966788">
              <a:defRPr sz="2400">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sz="2400">
                <a:solidFill>
                  <a:schemeClr val="tx1"/>
                </a:solidFill>
                <a:latin typeface="Comic Sans MS" charset="0"/>
                <a:ea typeface="ＭＳ Ｐゴシック" charset="-128"/>
              </a:defRPr>
            </a:lvl9pPr>
          </a:lstStyle>
          <a:p>
            <a:fld id="{9E549AF8-9FEB-8443-A5A4-D43BDA8152B6}" type="slidenum">
              <a:rPr lang="en-US" altLang="en-US" sz="1300">
                <a:solidFill>
                  <a:srgbClr val="000000"/>
                </a:solidFill>
                <a:latin typeface="Times New Roman" charset="0"/>
              </a:rPr>
              <a:pPr/>
              <a:t>52</a:t>
            </a:fld>
            <a:endParaRPr lang="en-US" altLang="en-US" sz="1300">
              <a:solidFill>
                <a:srgbClr val="000000"/>
              </a:solidFill>
              <a:latin typeface="Times New Roman" charset="0"/>
            </a:endParaRPr>
          </a:p>
        </p:txBody>
      </p:sp>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8363447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Comic Sans MS" charset="0"/>
                <a:ea typeface="ＭＳ Ｐゴシック" charset="-128"/>
              </a:defRPr>
            </a:lvl1pPr>
            <a:lvl2pPr marL="742950" indent="-285750" defTabSz="966788">
              <a:defRPr sz="2400">
                <a:solidFill>
                  <a:schemeClr val="tx1"/>
                </a:solidFill>
                <a:latin typeface="Comic Sans MS" charset="0"/>
                <a:ea typeface="ＭＳ Ｐゴシック" charset="-128"/>
              </a:defRPr>
            </a:lvl2pPr>
            <a:lvl3pPr marL="1143000" indent="-228600" defTabSz="966788">
              <a:defRPr sz="2400">
                <a:solidFill>
                  <a:schemeClr val="tx1"/>
                </a:solidFill>
                <a:latin typeface="Comic Sans MS" charset="0"/>
                <a:ea typeface="ＭＳ Ｐゴシック" charset="-128"/>
              </a:defRPr>
            </a:lvl3pPr>
            <a:lvl4pPr marL="1600200" indent="-228600" defTabSz="966788">
              <a:defRPr sz="2400">
                <a:solidFill>
                  <a:schemeClr val="tx1"/>
                </a:solidFill>
                <a:latin typeface="Comic Sans MS" charset="0"/>
                <a:ea typeface="ＭＳ Ｐゴシック" charset="-128"/>
              </a:defRPr>
            </a:lvl4pPr>
            <a:lvl5pPr marL="2057400" indent="-228600" defTabSz="966788">
              <a:defRPr sz="2400">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sz="2400">
                <a:solidFill>
                  <a:schemeClr val="tx1"/>
                </a:solidFill>
                <a:latin typeface="Comic Sans MS" charset="0"/>
                <a:ea typeface="ＭＳ Ｐゴシック" charset="-128"/>
              </a:defRPr>
            </a:lvl9pPr>
          </a:lstStyle>
          <a:p>
            <a:fld id="{F6CB7566-4C11-0F49-93CA-E48C0A2B6772}" type="slidenum">
              <a:rPr lang="en-US" altLang="en-US" sz="1300">
                <a:solidFill>
                  <a:srgbClr val="000000"/>
                </a:solidFill>
                <a:latin typeface="Times New Roman" charset="0"/>
              </a:rPr>
              <a:pPr/>
              <a:t>53</a:t>
            </a:fld>
            <a:endParaRPr lang="en-US" altLang="en-US" sz="1300">
              <a:solidFill>
                <a:srgbClr val="000000"/>
              </a:solidFill>
              <a:latin typeface="Times New Roman" charset="0"/>
            </a:endParaRPr>
          </a:p>
        </p:txBody>
      </p:sp>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7465255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Comic Sans MS" charset="0"/>
                <a:ea typeface="ＭＳ Ｐゴシック" charset="-128"/>
              </a:defRPr>
            </a:lvl1pPr>
            <a:lvl2pPr marL="742950" indent="-285750" defTabSz="966788">
              <a:defRPr sz="2400">
                <a:solidFill>
                  <a:schemeClr val="tx1"/>
                </a:solidFill>
                <a:latin typeface="Comic Sans MS" charset="0"/>
                <a:ea typeface="ＭＳ Ｐゴシック" charset="-128"/>
              </a:defRPr>
            </a:lvl2pPr>
            <a:lvl3pPr marL="1143000" indent="-228600" defTabSz="966788">
              <a:defRPr sz="2400">
                <a:solidFill>
                  <a:schemeClr val="tx1"/>
                </a:solidFill>
                <a:latin typeface="Comic Sans MS" charset="0"/>
                <a:ea typeface="ＭＳ Ｐゴシック" charset="-128"/>
              </a:defRPr>
            </a:lvl3pPr>
            <a:lvl4pPr marL="1600200" indent="-228600" defTabSz="966788">
              <a:defRPr sz="2400">
                <a:solidFill>
                  <a:schemeClr val="tx1"/>
                </a:solidFill>
                <a:latin typeface="Comic Sans MS" charset="0"/>
                <a:ea typeface="ＭＳ Ｐゴシック" charset="-128"/>
              </a:defRPr>
            </a:lvl4pPr>
            <a:lvl5pPr marL="2057400" indent="-228600" defTabSz="966788">
              <a:defRPr sz="2400">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sz="2400">
                <a:solidFill>
                  <a:schemeClr val="tx1"/>
                </a:solidFill>
                <a:latin typeface="Comic Sans MS" charset="0"/>
                <a:ea typeface="ＭＳ Ｐゴシック" charset="-128"/>
              </a:defRPr>
            </a:lvl9pPr>
          </a:lstStyle>
          <a:p>
            <a:fld id="{B13EC2F9-BC3F-CA43-AA4B-EE0E1C65082C}" type="slidenum">
              <a:rPr lang="en-US" altLang="en-US" sz="1300">
                <a:solidFill>
                  <a:srgbClr val="000000"/>
                </a:solidFill>
                <a:latin typeface="Times New Roman" charset="0"/>
              </a:rPr>
              <a:pPr/>
              <a:t>54</a:t>
            </a:fld>
            <a:endParaRPr lang="en-US" altLang="en-US" sz="1300">
              <a:solidFill>
                <a:srgbClr val="000000"/>
              </a:solidFill>
              <a:latin typeface="Times New Roman" charset="0"/>
            </a:endParaRPr>
          </a:p>
        </p:txBody>
      </p:sp>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5715041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Comic Sans MS" charset="0"/>
                <a:ea typeface="ＭＳ Ｐゴシック" charset="-128"/>
              </a:defRPr>
            </a:lvl1pPr>
            <a:lvl2pPr marL="742950" indent="-285750" defTabSz="966788">
              <a:defRPr sz="2400">
                <a:solidFill>
                  <a:schemeClr val="tx1"/>
                </a:solidFill>
                <a:latin typeface="Comic Sans MS" charset="0"/>
                <a:ea typeface="ＭＳ Ｐゴシック" charset="-128"/>
              </a:defRPr>
            </a:lvl2pPr>
            <a:lvl3pPr marL="1143000" indent="-228600" defTabSz="966788">
              <a:defRPr sz="2400">
                <a:solidFill>
                  <a:schemeClr val="tx1"/>
                </a:solidFill>
                <a:latin typeface="Comic Sans MS" charset="0"/>
                <a:ea typeface="ＭＳ Ｐゴシック" charset="-128"/>
              </a:defRPr>
            </a:lvl3pPr>
            <a:lvl4pPr marL="1600200" indent="-228600" defTabSz="966788">
              <a:defRPr sz="2400">
                <a:solidFill>
                  <a:schemeClr val="tx1"/>
                </a:solidFill>
                <a:latin typeface="Comic Sans MS" charset="0"/>
                <a:ea typeface="ＭＳ Ｐゴシック" charset="-128"/>
              </a:defRPr>
            </a:lvl4pPr>
            <a:lvl5pPr marL="2057400" indent="-228600" defTabSz="966788">
              <a:defRPr sz="2400">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sz="2400">
                <a:solidFill>
                  <a:schemeClr val="tx1"/>
                </a:solidFill>
                <a:latin typeface="Comic Sans MS" charset="0"/>
                <a:ea typeface="ＭＳ Ｐゴシック" charset="-128"/>
              </a:defRPr>
            </a:lvl9pPr>
          </a:lstStyle>
          <a:p>
            <a:fld id="{86276387-BF89-BD48-B672-997C794BE7D2}" type="slidenum">
              <a:rPr lang="en-US" altLang="en-US" sz="1300">
                <a:solidFill>
                  <a:srgbClr val="000000"/>
                </a:solidFill>
                <a:latin typeface="Times New Roman" charset="0"/>
              </a:rPr>
              <a:pPr/>
              <a:t>55</a:t>
            </a:fld>
            <a:endParaRPr lang="en-US" altLang="en-US" sz="1300">
              <a:solidFill>
                <a:srgbClr val="000000"/>
              </a:solidFill>
              <a:latin typeface="Times New Roman" charset="0"/>
            </a:endParaRPr>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7550712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2"/>
          <p:cNvSpPr>
            <a:spLocks noGrp="1" noRot="1" noChangeAspect="1" noChangeArrowheads="1" noTextEdit="1"/>
          </p:cNvSpPr>
          <p:nvPr>
            <p:ph type="sldImg"/>
          </p:nvPr>
        </p:nvSpPr>
        <p:spPr>
          <a:ln/>
        </p:spPr>
      </p:sp>
      <p:sp>
        <p:nvSpPr>
          <p:cNvPr id="13517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ea typeface="ＭＳ Ｐゴシック" charset="-128"/>
            </a:endParaRPr>
          </a:p>
        </p:txBody>
      </p:sp>
    </p:spTree>
    <p:extLst>
      <p:ext uri="{BB962C8B-B14F-4D97-AF65-F5344CB8AC3E}">
        <p14:creationId xmlns:p14="http://schemas.microsoft.com/office/powerpoint/2010/main" val="5521135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2"/>
          <p:cNvSpPr>
            <a:spLocks noGrp="1" noRot="1" noChangeAspect="1" noChangeArrowheads="1" noTextEdit="1"/>
          </p:cNvSpPr>
          <p:nvPr>
            <p:ph type="sldImg"/>
          </p:nvPr>
        </p:nvSpPr>
        <p:spPr>
          <a:ln/>
        </p:spPr>
      </p:sp>
      <p:sp>
        <p:nvSpPr>
          <p:cNvPr id="13721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ea typeface="ＭＳ Ｐゴシック" charset="-128"/>
            </a:endParaRPr>
          </a:p>
        </p:txBody>
      </p:sp>
    </p:spTree>
    <p:extLst>
      <p:ext uri="{BB962C8B-B14F-4D97-AF65-F5344CB8AC3E}">
        <p14:creationId xmlns:p14="http://schemas.microsoft.com/office/powerpoint/2010/main" val="16670014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2"/>
          <p:cNvSpPr>
            <a:spLocks noGrp="1" noRot="1" noChangeAspect="1" noChangeArrowheads="1" noTextEdit="1"/>
          </p:cNvSpPr>
          <p:nvPr>
            <p:ph type="sldImg"/>
          </p:nvPr>
        </p:nvSpPr>
        <p:spPr>
          <a:ln/>
        </p:spPr>
      </p:sp>
      <p:sp>
        <p:nvSpPr>
          <p:cNvPr id="13926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ＭＳ Ｐゴシック" charset="-128"/>
              </a:rPr>
              <a:t>No parent-child on the code tree</a:t>
            </a:r>
          </a:p>
        </p:txBody>
      </p:sp>
    </p:spTree>
    <p:extLst>
      <p:ext uri="{BB962C8B-B14F-4D97-AF65-F5344CB8AC3E}">
        <p14:creationId xmlns:p14="http://schemas.microsoft.com/office/powerpoint/2010/main" val="361364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omic Sans MS" charset="0"/>
                <a:ea typeface="ＭＳ Ｐゴシック" charset="-128"/>
              </a:defRPr>
            </a:lvl1pPr>
            <a:lvl2pPr marL="742950" indent="-285750" defTabSz="966788">
              <a:defRPr>
                <a:solidFill>
                  <a:schemeClr val="tx1"/>
                </a:solidFill>
                <a:latin typeface="Comic Sans MS" charset="0"/>
                <a:ea typeface="ＭＳ Ｐゴシック" charset="-128"/>
              </a:defRPr>
            </a:lvl2pPr>
            <a:lvl3pPr marL="1143000" indent="-228600" defTabSz="966788">
              <a:defRPr>
                <a:solidFill>
                  <a:schemeClr val="tx1"/>
                </a:solidFill>
                <a:latin typeface="Comic Sans MS" charset="0"/>
                <a:ea typeface="ＭＳ Ｐゴシック" charset="-128"/>
              </a:defRPr>
            </a:lvl3pPr>
            <a:lvl4pPr marL="1600200" indent="-228600" defTabSz="966788">
              <a:defRPr>
                <a:solidFill>
                  <a:schemeClr val="tx1"/>
                </a:solidFill>
                <a:latin typeface="Comic Sans MS" charset="0"/>
                <a:ea typeface="ＭＳ Ｐゴシック" charset="-128"/>
              </a:defRPr>
            </a:lvl4pPr>
            <a:lvl5pPr marL="2057400" indent="-228600" defTabSz="966788">
              <a:defRPr>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a:solidFill>
                  <a:schemeClr val="tx1"/>
                </a:solidFill>
                <a:latin typeface="Comic Sans MS" charset="0"/>
                <a:ea typeface="ＭＳ Ｐゴシック" charset="-128"/>
              </a:defRPr>
            </a:lvl9pPr>
          </a:lstStyle>
          <a:p>
            <a:fld id="{3B0B8AFF-EE04-864A-84AF-A0B5BC4F20EA}" type="slidenum">
              <a:rPr lang="en-US" altLang="en-US" sz="1200">
                <a:solidFill>
                  <a:srgbClr val="000000"/>
                </a:solidFill>
              </a:rPr>
              <a:pPr/>
              <a:t>5</a:t>
            </a:fld>
            <a:endParaRPr lang="en-US" altLang="en-US" sz="1200">
              <a:solidFill>
                <a:srgbClr val="000000"/>
              </a:solidFill>
            </a:endParaRPr>
          </a:p>
        </p:txBody>
      </p:sp>
      <p:sp>
        <p:nvSpPr>
          <p:cNvPr id="180226" name="Rectangle 2"/>
          <p:cNvSpPr>
            <a:spLocks noGrp="1" noRot="1" noChangeAspect="1" noChangeArrowheads="1" noTextEdit="1"/>
          </p:cNvSpPr>
          <p:nvPr>
            <p:ph type="sldImg"/>
          </p:nvPr>
        </p:nvSpPr>
        <p:spPr>
          <a:ln/>
        </p:spPr>
      </p:sp>
      <p:sp>
        <p:nvSpPr>
          <p:cNvPr id="1802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36824188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2"/>
          <p:cNvSpPr>
            <a:spLocks noGrp="1" noRot="1" noChangeAspect="1" noChangeArrowheads="1" noTextEdit="1"/>
          </p:cNvSpPr>
          <p:nvPr>
            <p:ph type="sldImg"/>
          </p:nvPr>
        </p:nvSpPr>
        <p:spPr>
          <a:ln/>
        </p:spPr>
      </p:sp>
      <p:sp>
        <p:nvSpPr>
          <p:cNvPr id="14131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ＭＳ Ｐゴシック" charset="-128"/>
              </a:rPr>
              <a:t>No parent-child on the code tree</a:t>
            </a:r>
          </a:p>
        </p:txBody>
      </p:sp>
    </p:spTree>
    <p:extLst>
      <p:ext uri="{BB962C8B-B14F-4D97-AF65-F5344CB8AC3E}">
        <p14:creationId xmlns:p14="http://schemas.microsoft.com/office/powerpoint/2010/main" val="254173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2"/>
          <p:cNvSpPr>
            <a:spLocks noGrp="1" noRot="1" noChangeAspect="1" noChangeArrowheads="1" noTextEdit="1"/>
          </p:cNvSpPr>
          <p:nvPr>
            <p:ph type="sldImg"/>
          </p:nvPr>
        </p:nvSpPr>
        <p:spPr>
          <a:ln/>
        </p:spPr>
      </p:sp>
      <p:sp>
        <p:nvSpPr>
          <p:cNvPr id="14745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ea typeface="ＭＳ Ｐゴシック" charset="-128"/>
            </a:endParaRPr>
          </a:p>
        </p:txBody>
      </p:sp>
    </p:spTree>
    <p:extLst>
      <p:ext uri="{BB962C8B-B14F-4D97-AF65-F5344CB8AC3E}">
        <p14:creationId xmlns:p14="http://schemas.microsoft.com/office/powerpoint/2010/main" val="16392135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Slide Image Placeholder 1"/>
          <p:cNvSpPr>
            <a:spLocks noGrp="1" noRot="1" noChangeAspect="1" noTextEdit="1"/>
          </p:cNvSpPr>
          <p:nvPr>
            <p:ph type="sldImg"/>
          </p:nvPr>
        </p:nvSpPr>
        <p:spPr>
          <a:ln/>
        </p:spPr>
      </p:sp>
      <p:sp>
        <p:nvSpPr>
          <p:cNvPr id="13926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
        <p:nvSpPr>
          <p:cNvPr id="13926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Comic Sans MS" charset="0"/>
                <a:ea typeface="ＭＳ Ｐゴシック" charset="-128"/>
              </a:defRPr>
            </a:lvl1pPr>
            <a:lvl2pPr marL="742950" indent="-285750" defTabSz="966788">
              <a:defRPr sz="2400">
                <a:solidFill>
                  <a:schemeClr val="tx1"/>
                </a:solidFill>
                <a:latin typeface="Comic Sans MS" charset="0"/>
                <a:ea typeface="ＭＳ Ｐゴシック" charset="-128"/>
              </a:defRPr>
            </a:lvl2pPr>
            <a:lvl3pPr marL="1143000" indent="-228600" defTabSz="966788">
              <a:defRPr sz="2400">
                <a:solidFill>
                  <a:schemeClr val="tx1"/>
                </a:solidFill>
                <a:latin typeface="Comic Sans MS" charset="0"/>
                <a:ea typeface="ＭＳ Ｐゴシック" charset="-128"/>
              </a:defRPr>
            </a:lvl3pPr>
            <a:lvl4pPr marL="1600200" indent="-228600" defTabSz="966788">
              <a:defRPr sz="2400">
                <a:solidFill>
                  <a:schemeClr val="tx1"/>
                </a:solidFill>
                <a:latin typeface="Comic Sans MS" charset="0"/>
                <a:ea typeface="ＭＳ Ｐゴシック" charset="-128"/>
              </a:defRPr>
            </a:lvl4pPr>
            <a:lvl5pPr marL="2057400" indent="-228600" defTabSz="966788">
              <a:defRPr sz="2400">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sz="2400">
                <a:solidFill>
                  <a:schemeClr val="tx1"/>
                </a:solidFill>
                <a:latin typeface="Comic Sans MS" charset="0"/>
                <a:ea typeface="ＭＳ Ｐゴシック" charset="-128"/>
              </a:defRPr>
            </a:lvl9pPr>
          </a:lstStyle>
          <a:p>
            <a:fld id="{B5362610-C5AF-5D4E-9A60-3125D9D8B859}" type="slidenum">
              <a:rPr lang="en-US" altLang="en-US" sz="1300">
                <a:solidFill>
                  <a:srgbClr val="000000"/>
                </a:solidFill>
                <a:latin typeface="Times New Roman" charset="0"/>
              </a:rPr>
              <a:pPr/>
              <a:t>61</a:t>
            </a:fld>
            <a:endParaRPr lang="en-US" altLang="en-US" sz="1300">
              <a:solidFill>
                <a:srgbClr val="000000"/>
              </a:solidFill>
              <a:latin typeface="Times New Roman" charset="0"/>
            </a:endParaRPr>
          </a:p>
        </p:txBody>
      </p:sp>
    </p:spTree>
    <p:extLst>
      <p:ext uri="{BB962C8B-B14F-4D97-AF65-F5344CB8AC3E}">
        <p14:creationId xmlns:p14="http://schemas.microsoft.com/office/powerpoint/2010/main" val="2868871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49" name="Slide Image Placeholder 1"/>
          <p:cNvSpPr>
            <a:spLocks noGrp="1" noRot="1" noChangeAspect="1" noTextEdit="1"/>
          </p:cNvSpPr>
          <p:nvPr>
            <p:ph type="sldImg"/>
          </p:nvPr>
        </p:nvSpPr>
        <p:spPr>
          <a:ln/>
        </p:spPr>
      </p:sp>
      <p:sp>
        <p:nvSpPr>
          <p:cNvPr id="28365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
        <p:nvSpPr>
          <p:cNvPr id="28365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2FDE306C-7BF2-2746-B755-652E8263EE25}" type="slidenum">
              <a:rPr lang="en-US" altLang="en-US">
                <a:solidFill>
                  <a:srgbClr val="000000"/>
                </a:solidFill>
                <a:latin typeface="Times New Roman" charset="0"/>
              </a:rPr>
              <a:pPr/>
              <a:t>62</a:t>
            </a:fld>
            <a:endParaRPr lang="en-US" altLang="en-US">
              <a:solidFill>
                <a:srgbClr val="000000"/>
              </a:solidFill>
              <a:latin typeface="Times New Roman" charset="0"/>
            </a:endParaRPr>
          </a:p>
        </p:txBody>
      </p:sp>
    </p:spTree>
    <p:extLst>
      <p:ext uri="{BB962C8B-B14F-4D97-AF65-F5344CB8AC3E}">
        <p14:creationId xmlns:p14="http://schemas.microsoft.com/office/powerpoint/2010/main" val="20462347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Slide Image Placeholder 1"/>
          <p:cNvSpPr>
            <a:spLocks noGrp="1" noRot="1" noChangeAspect="1" noTextEdit="1"/>
          </p:cNvSpPr>
          <p:nvPr>
            <p:ph type="sldImg"/>
          </p:nvPr>
        </p:nvSpPr>
        <p:spPr>
          <a:ln/>
        </p:spPr>
      </p:sp>
      <p:sp>
        <p:nvSpPr>
          <p:cNvPr id="28569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
        <p:nvSpPr>
          <p:cNvPr id="28569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6A9DC8F8-E532-684E-A152-55D93EC854D0}" type="slidenum">
              <a:rPr lang="en-US" altLang="en-US">
                <a:solidFill>
                  <a:srgbClr val="000000"/>
                </a:solidFill>
                <a:latin typeface="Times New Roman" charset="0"/>
              </a:rPr>
              <a:pPr/>
              <a:t>63</a:t>
            </a:fld>
            <a:endParaRPr lang="en-US" altLang="en-US">
              <a:solidFill>
                <a:srgbClr val="000000"/>
              </a:solidFill>
              <a:latin typeface="Times New Roman" charset="0"/>
            </a:endParaRPr>
          </a:p>
        </p:txBody>
      </p:sp>
    </p:spTree>
    <p:extLst>
      <p:ext uri="{BB962C8B-B14F-4D97-AF65-F5344CB8AC3E}">
        <p14:creationId xmlns:p14="http://schemas.microsoft.com/office/powerpoint/2010/main" val="3658612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A0DA9B77-B546-2C48-94E7-A16EC898FEE0}" type="slidenum">
              <a:rPr lang="en-US" altLang="en-US">
                <a:solidFill>
                  <a:srgbClr val="000000"/>
                </a:solidFill>
                <a:latin typeface="Times New Roman" charset="0"/>
              </a:rPr>
              <a:pPr/>
              <a:t>64</a:t>
            </a:fld>
            <a:endParaRPr lang="en-US" altLang="en-US">
              <a:solidFill>
                <a:srgbClr val="000000"/>
              </a:solidFill>
              <a:latin typeface="Times New Roman" charset="0"/>
            </a:endParaRPr>
          </a:p>
        </p:txBody>
      </p:sp>
      <p:sp>
        <p:nvSpPr>
          <p:cNvPr id="287746" name="Rectangle 2"/>
          <p:cNvSpPr>
            <a:spLocks noGrp="1" noRot="1" noChangeAspect="1" noChangeArrowheads="1" noTextEdit="1"/>
          </p:cNvSpPr>
          <p:nvPr>
            <p:ph type="sldImg"/>
          </p:nvPr>
        </p:nvSpPr>
        <p:spPr>
          <a:ln/>
        </p:spPr>
      </p:sp>
      <p:sp>
        <p:nvSpPr>
          <p:cNvPr id="287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3666773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0E783AB7-04A1-9C42-8D64-435AEF39BDD1}" type="slidenum">
              <a:rPr lang="en-US" altLang="en-US">
                <a:solidFill>
                  <a:srgbClr val="000000"/>
                </a:solidFill>
                <a:latin typeface="Times New Roman" charset="0"/>
              </a:rPr>
              <a:pPr/>
              <a:t>65</a:t>
            </a:fld>
            <a:endParaRPr lang="en-US" altLang="en-US">
              <a:solidFill>
                <a:srgbClr val="000000"/>
              </a:solidFill>
              <a:latin typeface="Times New Roman" charset="0"/>
            </a:endParaRPr>
          </a:p>
        </p:txBody>
      </p:sp>
      <p:sp>
        <p:nvSpPr>
          <p:cNvPr id="289794" name="Rectangle 2"/>
          <p:cNvSpPr>
            <a:spLocks noGrp="1" noRot="1" noChangeAspect="1" noChangeArrowheads="1" noTextEdit="1"/>
          </p:cNvSpPr>
          <p:nvPr>
            <p:ph type="sldImg"/>
          </p:nvPr>
        </p:nvSpPr>
        <p:spPr>
          <a:ln/>
        </p:spPr>
      </p:sp>
      <p:sp>
        <p:nvSpPr>
          <p:cNvPr id="289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760499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009BDB9E-E083-EA4E-B03F-FB10C9466E12}" type="slidenum">
              <a:rPr lang="en-US" altLang="en-US">
                <a:solidFill>
                  <a:srgbClr val="000000"/>
                </a:solidFill>
                <a:latin typeface="Times New Roman" charset="0"/>
              </a:rPr>
              <a:pPr/>
              <a:t>66</a:t>
            </a:fld>
            <a:endParaRPr lang="en-US" altLang="en-US">
              <a:solidFill>
                <a:srgbClr val="000000"/>
              </a:solidFill>
              <a:latin typeface="Times New Roman" charset="0"/>
            </a:endParaRPr>
          </a:p>
        </p:txBody>
      </p:sp>
      <p:sp>
        <p:nvSpPr>
          <p:cNvPr id="291842" name="Rectangle 2"/>
          <p:cNvSpPr>
            <a:spLocks noGrp="1" noRot="1" noChangeAspect="1" noChangeArrowheads="1" noTextEdit="1"/>
          </p:cNvSpPr>
          <p:nvPr>
            <p:ph type="sldImg"/>
          </p:nvPr>
        </p:nvSpPr>
        <p:spPr>
          <a:ln/>
        </p:spPr>
      </p:sp>
      <p:sp>
        <p:nvSpPr>
          <p:cNvPr id="291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5078547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2AD0CA58-B067-A74A-BC97-7B8C3C44D954}" type="slidenum">
              <a:rPr lang="en-US" altLang="en-US">
                <a:solidFill>
                  <a:srgbClr val="000000"/>
                </a:solidFill>
                <a:latin typeface="Times New Roman" charset="0"/>
              </a:rPr>
              <a:pPr/>
              <a:t>67</a:t>
            </a:fld>
            <a:endParaRPr lang="en-US" altLang="en-US">
              <a:solidFill>
                <a:srgbClr val="000000"/>
              </a:solidFill>
              <a:latin typeface="Times New Roman" charset="0"/>
            </a:endParaRPr>
          </a:p>
        </p:txBody>
      </p:sp>
      <p:sp>
        <p:nvSpPr>
          <p:cNvPr id="293890" name="Rectangle 2"/>
          <p:cNvSpPr>
            <a:spLocks noGrp="1" noRot="1" noChangeAspect="1" noChangeArrowheads="1" noTextEdit="1"/>
          </p:cNvSpPr>
          <p:nvPr>
            <p:ph type="sldImg"/>
          </p:nvPr>
        </p:nvSpPr>
        <p:spPr>
          <a:ln/>
        </p:spPr>
      </p:sp>
      <p:sp>
        <p:nvSpPr>
          <p:cNvPr id="2938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874366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DD2848E0-4421-EA41-AC40-EFD883A68576}" type="slidenum">
              <a:rPr lang="en-US" altLang="en-US">
                <a:solidFill>
                  <a:srgbClr val="000000"/>
                </a:solidFill>
                <a:latin typeface="Times New Roman" charset="0"/>
              </a:rPr>
              <a:pPr/>
              <a:t>68</a:t>
            </a:fld>
            <a:endParaRPr lang="en-US" altLang="en-US">
              <a:solidFill>
                <a:srgbClr val="000000"/>
              </a:solidFill>
              <a:latin typeface="Times New Roman" charset="0"/>
            </a:endParaRPr>
          </a:p>
        </p:txBody>
      </p:sp>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055157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Times New Roman" charset="0"/>
                <a:ea typeface="ＭＳ Ｐゴシック" charset="-128"/>
              </a:defRPr>
            </a:lvl1pPr>
            <a:lvl2pPr marL="742950" indent="-285750" defTabSz="965200">
              <a:defRPr sz="2400">
                <a:solidFill>
                  <a:schemeClr val="tx1"/>
                </a:solidFill>
                <a:latin typeface="Times New Roman" charset="0"/>
                <a:ea typeface="ＭＳ Ｐゴシック" charset="-128"/>
              </a:defRPr>
            </a:lvl2pPr>
            <a:lvl3pPr marL="1143000" indent="-228600" defTabSz="965200">
              <a:defRPr sz="2400">
                <a:solidFill>
                  <a:schemeClr val="tx1"/>
                </a:solidFill>
                <a:latin typeface="Times New Roman" charset="0"/>
                <a:ea typeface="ＭＳ Ｐゴシック" charset="-128"/>
              </a:defRPr>
            </a:lvl3pPr>
            <a:lvl4pPr marL="1600200" indent="-228600" defTabSz="965200">
              <a:defRPr sz="2400">
                <a:solidFill>
                  <a:schemeClr val="tx1"/>
                </a:solidFill>
                <a:latin typeface="Times New Roman" charset="0"/>
                <a:ea typeface="ＭＳ Ｐゴシック" charset="-128"/>
              </a:defRPr>
            </a:lvl4pPr>
            <a:lvl5pPr marL="2057400" indent="-228600" defTabSz="965200">
              <a:defRPr sz="2400">
                <a:solidFill>
                  <a:schemeClr val="tx1"/>
                </a:solidFill>
                <a:latin typeface="Times New Roman"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Times New Roman" charset="0"/>
                <a:ea typeface="ＭＳ Ｐゴシック" charset="-128"/>
              </a:defRPr>
            </a:lvl9pPr>
          </a:lstStyle>
          <a:p>
            <a:fld id="{4171469F-07B2-A04F-B3D0-E88CF9ABC98C}" type="slidenum">
              <a:rPr lang="en-US" altLang="en-US" sz="1200">
                <a:solidFill>
                  <a:srgbClr val="000000"/>
                </a:solidFill>
                <a:latin typeface="Comic Sans MS" charset="0"/>
              </a:rPr>
              <a:pPr/>
              <a:t>6</a:t>
            </a:fld>
            <a:endParaRPr lang="en-US" altLang="en-US" sz="1200">
              <a:solidFill>
                <a:srgbClr val="000000"/>
              </a:solidFill>
              <a:latin typeface="Comic Sans MS" charset="0"/>
            </a:endParaRPr>
          </a:p>
        </p:txBody>
      </p:sp>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3887414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C4A23B8E-00C2-A046-9F1B-BDEFBF76169E}" type="slidenum">
              <a:rPr lang="en-US" altLang="en-US">
                <a:solidFill>
                  <a:srgbClr val="000000"/>
                </a:solidFill>
                <a:latin typeface="Times New Roman" charset="0"/>
              </a:rPr>
              <a:pPr/>
              <a:t>69</a:t>
            </a:fld>
            <a:endParaRPr lang="en-US" altLang="en-US">
              <a:solidFill>
                <a:srgbClr val="000000"/>
              </a:solidFill>
              <a:latin typeface="Times New Roman" charset="0"/>
            </a:endParaRPr>
          </a:p>
        </p:txBody>
      </p:sp>
      <p:sp>
        <p:nvSpPr>
          <p:cNvPr id="297986" name="Rectangle 2"/>
          <p:cNvSpPr>
            <a:spLocks noGrp="1" noRot="1" noChangeAspect="1" noChangeArrowheads="1" noTextEdit="1"/>
          </p:cNvSpPr>
          <p:nvPr>
            <p:ph type="sldImg"/>
          </p:nvPr>
        </p:nvSpPr>
        <p:spPr>
          <a:ln/>
        </p:spPr>
      </p:sp>
      <p:sp>
        <p:nvSpPr>
          <p:cNvPr id="2979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8337463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942094BC-C97D-9941-B52F-47501E266B9D}" type="slidenum">
              <a:rPr lang="en-US" altLang="en-US">
                <a:solidFill>
                  <a:srgbClr val="000000"/>
                </a:solidFill>
                <a:latin typeface="Times New Roman" charset="0"/>
              </a:rPr>
              <a:pPr/>
              <a:t>70</a:t>
            </a:fld>
            <a:endParaRPr lang="en-US" altLang="en-US">
              <a:solidFill>
                <a:srgbClr val="000000"/>
              </a:solidFill>
              <a:latin typeface="Times New Roman" charset="0"/>
            </a:endParaRPr>
          </a:p>
        </p:txBody>
      </p:sp>
      <p:sp>
        <p:nvSpPr>
          <p:cNvPr id="300034" name="Rectangle 2"/>
          <p:cNvSpPr>
            <a:spLocks noGrp="1" noRot="1" noChangeAspect="1" noChangeArrowheads="1" noTextEdit="1"/>
          </p:cNvSpPr>
          <p:nvPr>
            <p:ph type="sldImg"/>
          </p:nvPr>
        </p:nvSpPr>
        <p:spPr>
          <a:ln/>
        </p:spPr>
      </p:sp>
      <p:sp>
        <p:nvSpPr>
          <p:cNvPr id="300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21208130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E9800401-EF7D-4D43-8425-CFC02C0A0DD5}" type="slidenum">
              <a:rPr lang="en-US" altLang="en-US">
                <a:solidFill>
                  <a:srgbClr val="000000"/>
                </a:solidFill>
                <a:latin typeface="Times New Roman" charset="0"/>
              </a:rPr>
              <a:pPr/>
              <a:t>71</a:t>
            </a:fld>
            <a:endParaRPr lang="en-US" altLang="en-US">
              <a:solidFill>
                <a:srgbClr val="000000"/>
              </a:solidFill>
              <a:latin typeface="Times New Roman" charset="0"/>
            </a:endParaRPr>
          </a:p>
        </p:txBody>
      </p:sp>
      <p:sp>
        <p:nvSpPr>
          <p:cNvPr id="302082" name="Rectangle 2"/>
          <p:cNvSpPr>
            <a:spLocks noGrp="1" noRot="1" noChangeAspect="1" noChangeArrowheads="1" noTextEdit="1"/>
          </p:cNvSpPr>
          <p:nvPr>
            <p:ph type="sldImg"/>
          </p:nvPr>
        </p:nvSpPr>
        <p:spPr>
          <a:ln/>
        </p:spPr>
      </p:sp>
      <p:sp>
        <p:nvSpPr>
          <p:cNvPr id="3020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4622384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49" name="Slide Image Placeholder 1"/>
          <p:cNvSpPr>
            <a:spLocks noGrp="1" noRot="1" noChangeAspect="1" noTextEdit="1"/>
          </p:cNvSpPr>
          <p:nvPr>
            <p:ph type="sldImg"/>
          </p:nvPr>
        </p:nvSpPr>
        <p:spPr>
          <a:ln/>
        </p:spPr>
      </p:sp>
      <p:sp>
        <p:nvSpPr>
          <p:cNvPr id="28365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
        <p:nvSpPr>
          <p:cNvPr id="28365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2FDE306C-7BF2-2746-B755-652E8263EE25}" type="slidenum">
              <a:rPr lang="en-US" altLang="en-US">
                <a:solidFill>
                  <a:srgbClr val="000000"/>
                </a:solidFill>
                <a:latin typeface="Times New Roman" charset="0"/>
              </a:rPr>
              <a:pPr/>
              <a:t>72</a:t>
            </a:fld>
            <a:endParaRPr lang="en-US" altLang="en-US">
              <a:solidFill>
                <a:srgbClr val="000000"/>
              </a:solidFill>
              <a:latin typeface="Times New Roman" charset="0"/>
            </a:endParaRPr>
          </a:p>
        </p:txBody>
      </p:sp>
    </p:spTree>
    <p:extLst>
      <p:ext uri="{BB962C8B-B14F-4D97-AF65-F5344CB8AC3E}">
        <p14:creationId xmlns:p14="http://schemas.microsoft.com/office/powerpoint/2010/main" val="7216118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solidFill>
                  <a:srgbClr val="000000"/>
                </a:solidFill>
              </a:rPr>
              <a:pPr/>
              <a:t>73</a:t>
            </a:fld>
            <a:endParaRPr lang="en-US">
              <a:solidFill>
                <a:srgbClr val="000000"/>
              </a:solidFill>
            </a:endParaRPr>
          </a:p>
        </p:txBody>
      </p:sp>
    </p:spTree>
    <p:extLst>
      <p:ext uri="{BB962C8B-B14F-4D97-AF65-F5344CB8AC3E}">
        <p14:creationId xmlns:p14="http://schemas.microsoft.com/office/powerpoint/2010/main" val="10544741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66788" rtl="0" eaLnBrk="0" fontAlgn="base" latinLnBrk="0" hangingPunct="0">
              <a:lnSpc>
                <a:spcPct val="100000"/>
              </a:lnSpc>
              <a:spcBef>
                <a:spcPct val="0"/>
              </a:spcBef>
              <a:spcAft>
                <a:spcPct val="0"/>
              </a:spcAft>
              <a:buClrTx/>
              <a:buSzTx/>
              <a:buFontTx/>
              <a:buNone/>
              <a:tabLst/>
              <a:defRPr/>
            </a:pPr>
            <a:fld id="{86487906-38C7-2948-8EF2-63BA3985CDFF}" type="slidenum">
              <a:rPr kumimoji="0" lang="en-US" sz="1300" b="0" i="0" u="none" strike="noStrike" kern="1200" cap="none" spc="0" normalizeH="0" baseline="0" noProof="0" smtClean="0">
                <a:ln>
                  <a:noFill/>
                </a:ln>
                <a:solidFill>
                  <a:srgbClr val="000000"/>
                </a:solidFill>
                <a:effectLst/>
                <a:uLnTx/>
                <a:uFillTx/>
                <a:latin typeface="Times New Roman" charset="0"/>
                <a:ea typeface="ＭＳ Ｐゴシック" charset="-128"/>
                <a:cs typeface="+mn-cs"/>
              </a:rPr>
              <a:pPr marL="0" marR="0" lvl="0" indent="0" algn="r" defTabSz="966788" rtl="0" eaLnBrk="0" fontAlgn="base" latinLnBrk="0" hangingPunct="0">
                <a:lnSpc>
                  <a:spcPct val="100000"/>
                </a:lnSpc>
                <a:spcBef>
                  <a:spcPct val="0"/>
                </a:spcBef>
                <a:spcAft>
                  <a:spcPct val="0"/>
                </a:spcAft>
                <a:buClrTx/>
                <a:buSzTx/>
                <a:buFontTx/>
                <a:buNone/>
                <a:tabLst/>
                <a:defRPr/>
              </a:pPr>
              <a:t>74</a:t>
            </a:fld>
            <a:endParaRPr kumimoji="0" lang="en-US" sz="1300" b="0" i="0" u="none" strike="noStrike" kern="1200" cap="none" spc="0" normalizeH="0" baseline="0" noProof="0">
              <a:ln>
                <a:noFill/>
              </a:ln>
              <a:solidFill>
                <a:srgbClr val="000000"/>
              </a:solidFill>
              <a:effectLst/>
              <a:uLnTx/>
              <a:uFillTx/>
              <a:latin typeface="Times New Roman" charset="0"/>
              <a:ea typeface="ＭＳ Ｐゴシック" charset="-128"/>
              <a:cs typeface="+mn-cs"/>
            </a:endParaRPr>
          </a:p>
        </p:txBody>
      </p:sp>
    </p:spTree>
    <p:extLst>
      <p:ext uri="{BB962C8B-B14F-4D97-AF65-F5344CB8AC3E}">
        <p14:creationId xmlns:p14="http://schemas.microsoft.com/office/powerpoint/2010/main" val="32637445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66788" rtl="0" eaLnBrk="0" fontAlgn="base" latinLnBrk="0" hangingPunct="0">
              <a:lnSpc>
                <a:spcPct val="100000"/>
              </a:lnSpc>
              <a:spcBef>
                <a:spcPct val="0"/>
              </a:spcBef>
              <a:spcAft>
                <a:spcPct val="0"/>
              </a:spcAft>
              <a:buClrTx/>
              <a:buSzTx/>
              <a:buFontTx/>
              <a:buNone/>
              <a:tabLst/>
              <a:defRPr/>
            </a:pPr>
            <a:fld id="{86487906-38C7-2948-8EF2-63BA3985CDFF}" type="slidenum">
              <a:rPr kumimoji="0" lang="en-US" sz="1300" b="0" i="0" u="none" strike="noStrike" kern="1200" cap="none" spc="0" normalizeH="0" baseline="0" noProof="0" smtClean="0">
                <a:ln>
                  <a:noFill/>
                </a:ln>
                <a:solidFill>
                  <a:srgbClr val="000000"/>
                </a:solidFill>
                <a:effectLst/>
                <a:uLnTx/>
                <a:uFillTx/>
                <a:latin typeface="Times New Roman" charset="0"/>
                <a:ea typeface="ＭＳ Ｐゴシック" charset="-128"/>
                <a:cs typeface="+mn-cs"/>
              </a:rPr>
              <a:pPr marL="0" marR="0" lvl="0" indent="0" algn="r" defTabSz="966788" rtl="0" eaLnBrk="0" fontAlgn="base" latinLnBrk="0" hangingPunct="0">
                <a:lnSpc>
                  <a:spcPct val="100000"/>
                </a:lnSpc>
                <a:spcBef>
                  <a:spcPct val="0"/>
                </a:spcBef>
                <a:spcAft>
                  <a:spcPct val="0"/>
                </a:spcAft>
                <a:buClrTx/>
                <a:buSzTx/>
                <a:buFontTx/>
                <a:buNone/>
                <a:tabLst/>
                <a:defRPr/>
              </a:pPr>
              <a:t>75</a:t>
            </a:fld>
            <a:endParaRPr kumimoji="0" lang="en-US" sz="1300" b="0" i="0" u="none" strike="noStrike" kern="1200" cap="none" spc="0" normalizeH="0" baseline="0" noProof="0">
              <a:ln>
                <a:noFill/>
              </a:ln>
              <a:solidFill>
                <a:srgbClr val="000000"/>
              </a:solidFill>
              <a:effectLst/>
              <a:uLnTx/>
              <a:uFillTx/>
              <a:latin typeface="Times New Roman" charset="0"/>
              <a:ea typeface="ＭＳ Ｐゴシック" charset="-128"/>
              <a:cs typeface="+mn-cs"/>
            </a:endParaRPr>
          </a:p>
        </p:txBody>
      </p:sp>
    </p:spTree>
    <p:extLst>
      <p:ext uri="{BB962C8B-B14F-4D97-AF65-F5344CB8AC3E}">
        <p14:creationId xmlns:p14="http://schemas.microsoft.com/office/powerpoint/2010/main" val="16368812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66788" rtl="0" eaLnBrk="0" fontAlgn="base" latinLnBrk="0" hangingPunct="0">
              <a:lnSpc>
                <a:spcPct val="100000"/>
              </a:lnSpc>
              <a:spcBef>
                <a:spcPct val="0"/>
              </a:spcBef>
              <a:spcAft>
                <a:spcPct val="0"/>
              </a:spcAft>
              <a:buClrTx/>
              <a:buSzTx/>
              <a:buFontTx/>
              <a:buNone/>
              <a:tabLst/>
              <a:defRPr/>
            </a:pPr>
            <a:fld id="{86487906-38C7-2948-8EF2-63BA3985CDFF}" type="slidenum">
              <a:rPr kumimoji="0" lang="en-US" sz="1300" b="0" i="0" u="none" strike="noStrike" kern="1200" cap="none" spc="0" normalizeH="0" baseline="0" noProof="0" smtClean="0">
                <a:ln>
                  <a:noFill/>
                </a:ln>
                <a:solidFill>
                  <a:srgbClr val="000000"/>
                </a:solidFill>
                <a:effectLst/>
                <a:uLnTx/>
                <a:uFillTx/>
                <a:latin typeface="Times New Roman" charset="0"/>
                <a:ea typeface="ＭＳ Ｐゴシック" charset="-128"/>
                <a:cs typeface="+mn-cs"/>
              </a:rPr>
              <a:pPr marL="0" marR="0" lvl="0" indent="0" algn="r" defTabSz="966788" rtl="0" eaLnBrk="0" fontAlgn="base" latinLnBrk="0" hangingPunct="0">
                <a:lnSpc>
                  <a:spcPct val="100000"/>
                </a:lnSpc>
                <a:spcBef>
                  <a:spcPct val="0"/>
                </a:spcBef>
                <a:spcAft>
                  <a:spcPct val="0"/>
                </a:spcAft>
                <a:buClrTx/>
                <a:buSzTx/>
                <a:buFontTx/>
                <a:buNone/>
                <a:tabLst/>
                <a:defRPr/>
              </a:pPr>
              <a:t>76</a:t>
            </a:fld>
            <a:endParaRPr kumimoji="0" lang="en-US" sz="1300" b="0" i="0" u="none" strike="noStrike" kern="1200" cap="none" spc="0" normalizeH="0" baseline="0" noProof="0">
              <a:ln>
                <a:noFill/>
              </a:ln>
              <a:solidFill>
                <a:srgbClr val="000000"/>
              </a:solidFill>
              <a:effectLst/>
              <a:uLnTx/>
              <a:uFillTx/>
              <a:latin typeface="Times New Roman" charset="0"/>
              <a:ea typeface="ＭＳ Ｐゴシック" charset="-128"/>
              <a:cs typeface="+mn-cs"/>
            </a:endParaRPr>
          </a:p>
        </p:txBody>
      </p:sp>
    </p:spTree>
    <p:extLst>
      <p:ext uri="{BB962C8B-B14F-4D97-AF65-F5344CB8AC3E}">
        <p14:creationId xmlns:p14="http://schemas.microsoft.com/office/powerpoint/2010/main" val="27101228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2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1800">
                <a:latin typeface="Lucida Grande" charset="0"/>
                <a:cs typeface="Lucida Grande" charset="0"/>
                <a:sym typeface="Lucida Grande" charset="0"/>
              </a:rPr>
              <a:t>Unfortunately, this program has a bug. To see where the program goes wrong, let</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watch what happens when we connect this controller to a single switch and let two packets arrive. Both packets have destination mac A. The red packet is to TCP destination 80, while the green packet is to TCP destination 22.  When the red packet arrives, the switch has an empty flow table and sends the packet to the controller. The controller determines that the packet should be forwarded to the next hop, and installs the appropriate rule. The red packet returns to the switch and moves onward.  Now, the port 22 packet arrives at the switch, and instead of being dropped or sent to the controller, it matches the low priority rule for Ethernet destination A and is therefore forwarded onward. This violates the user</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intentions and may represent a security violation.</a:t>
            </a:r>
          </a:p>
        </p:txBody>
      </p:sp>
    </p:spTree>
    <p:extLst>
      <p:ext uri="{BB962C8B-B14F-4D97-AF65-F5344CB8AC3E}">
        <p14:creationId xmlns:p14="http://schemas.microsoft.com/office/powerpoint/2010/main" val="5705864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66788" rtl="0" eaLnBrk="0" fontAlgn="base" latinLnBrk="0" hangingPunct="0">
              <a:lnSpc>
                <a:spcPct val="100000"/>
              </a:lnSpc>
              <a:spcBef>
                <a:spcPct val="0"/>
              </a:spcBef>
              <a:spcAft>
                <a:spcPct val="0"/>
              </a:spcAft>
              <a:buClrTx/>
              <a:buSzTx/>
              <a:buFontTx/>
              <a:buNone/>
              <a:tabLst/>
              <a:defRPr/>
            </a:pPr>
            <a:fld id="{86487906-38C7-2948-8EF2-63BA3985CDFF}" type="slidenum">
              <a:rPr kumimoji="0" lang="en-US" sz="1300" b="0" i="0" u="none" strike="noStrike" kern="1200" cap="none" spc="0" normalizeH="0" baseline="0" noProof="0" smtClean="0">
                <a:ln>
                  <a:noFill/>
                </a:ln>
                <a:solidFill>
                  <a:srgbClr val="000000"/>
                </a:solidFill>
                <a:effectLst/>
                <a:uLnTx/>
                <a:uFillTx/>
                <a:latin typeface="Times New Roman" charset="0"/>
                <a:ea typeface="ＭＳ Ｐゴシック" charset="-128"/>
                <a:cs typeface="+mn-cs"/>
              </a:rPr>
              <a:pPr marL="0" marR="0" lvl="0" indent="0" algn="r" defTabSz="966788" rtl="0" eaLnBrk="0" fontAlgn="base" latinLnBrk="0" hangingPunct="0">
                <a:lnSpc>
                  <a:spcPct val="100000"/>
                </a:lnSpc>
                <a:spcBef>
                  <a:spcPct val="0"/>
                </a:spcBef>
                <a:spcAft>
                  <a:spcPct val="0"/>
                </a:spcAft>
                <a:buClrTx/>
                <a:buSzTx/>
                <a:buFontTx/>
                <a:buNone/>
                <a:tabLst/>
                <a:defRPr/>
              </a:pPr>
              <a:t>78</a:t>
            </a:fld>
            <a:endParaRPr kumimoji="0" lang="en-US" sz="1300" b="0" i="0" u="none" strike="noStrike" kern="1200" cap="none" spc="0" normalizeH="0" baseline="0" noProof="0">
              <a:ln>
                <a:noFill/>
              </a:ln>
              <a:solidFill>
                <a:srgbClr val="000000"/>
              </a:solidFill>
              <a:effectLst/>
              <a:uLnTx/>
              <a:uFillTx/>
              <a:latin typeface="Times New Roman" charset="0"/>
              <a:ea typeface="ＭＳ Ｐゴシック" charset="-128"/>
              <a:cs typeface="+mn-cs"/>
            </a:endParaRPr>
          </a:p>
        </p:txBody>
      </p:sp>
    </p:spTree>
    <p:extLst>
      <p:ext uri="{BB962C8B-B14F-4D97-AF65-F5344CB8AC3E}">
        <p14:creationId xmlns:p14="http://schemas.microsoft.com/office/powerpoint/2010/main" val="3640143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omic Sans MS" charset="0"/>
                <a:ea typeface="ＭＳ Ｐゴシック" charset="-128"/>
              </a:defRPr>
            </a:lvl1pPr>
            <a:lvl2pPr marL="742950" indent="-285750" defTabSz="966788">
              <a:defRPr>
                <a:solidFill>
                  <a:schemeClr val="tx1"/>
                </a:solidFill>
                <a:latin typeface="Comic Sans MS" charset="0"/>
                <a:ea typeface="ＭＳ Ｐゴシック" charset="-128"/>
              </a:defRPr>
            </a:lvl2pPr>
            <a:lvl3pPr marL="1143000" indent="-228600" defTabSz="966788">
              <a:defRPr>
                <a:solidFill>
                  <a:schemeClr val="tx1"/>
                </a:solidFill>
                <a:latin typeface="Comic Sans MS" charset="0"/>
                <a:ea typeface="ＭＳ Ｐゴシック" charset="-128"/>
              </a:defRPr>
            </a:lvl3pPr>
            <a:lvl4pPr marL="1600200" indent="-228600" defTabSz="966788">
              <a:defRPr>
                <a:solidFill>
                  <a:schemeClr val="tx1"/>
                </a:solidFill>
                <a:latin typeface="Comic Sans MS" charset="0"/>
                <a:ea typeface="ＭＳ Ｐゴシック" charset="-128"/>
              </a:defRPr>
            </a:lvl4pPr>
            <a:lvl5pPr marL="2057400" indent="-228600" defTabSz="966788">
              <a:defRPr>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a:solidFill>
                  <a:schemeClr val="tx1"/>
                </a:solidFill>
                <a:latin typeface="Comic Sans MS" charset="0"/>
                <a:ea typeface="ＭＳ Ｐゴシック" charset="-128"/>
              </a:defRPr>
            </a:lvl9pPr>
          </a:lstStyle>
          <a:p>
            <a:fld id="{ED0FE474-C9BC-CF45-BA40-5B6246C313B5}" type="slidenum">
              <a:rPr lang="en-US" altLang="en-US" sz="1200">
                <a:solidFill>
                  <a:srgbClr val="000000"/>
                </a:solidFill>
              </a:rPr>
              <a:pPr/>
              <a:t>7</a:t>
            </a:fld>
            <a:endParaRPr lang="en-US" altLang="en-US" sz="1200">
              <a:solidFill>
                <a:srgbClr val="000000"/>
              </a:solidFill>
            </a:endParaRPr>
          </a:p>
        </p:txBody>
      </p:sp>
      <p:sp>
        <p:nvSpPr>
          <p:cNvPr id="192514" name="Rectangle 2"/>
          <p:cNvSpPr>
            <a:spLocks noGrp="1" noRot="1" noChangeAspect="1" noChangeArrowheads="1" noTextEdit="1"/>
          </p:cNvSpPr>
          <p:nvPr>
            <p:ph type="sldImg"/>
          </p:nvPr>
        </p:nvSpPr>
        <p:spPr>
          <a:ln/>
        </p:spPr>
      </p:sp>
      <p:sp>
        <p:nvSpPr>
          <p:cNvPr id="1925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372728580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66788" rtl="0" eaLnBrk="0" fontAlgn="base" latinLnBrk="0" hangingPunct="0">
              <a:lnSpc>
                <a:spcPct val="100000"/>
              </a:lnSpc>
              <a:spcBef>
                <a:spcPct val="0"/>
              </a:spcBef>
              <a:spcAft>
                <a:spcPct val="0"/>
              </a:spcAft>
              <a:buClrTx/>
              <a:buSzTx/>
              <a:buFontTx/>
              <a:buNone/>
              <a:tabLst/>
              <a:defRPr/>
            </a:pPr>
            <a:fld id="{86487906-38C7-2948-8EF2-63BA3985CDFF}" type="slidenum">
              <a:rPr kumimoji="0" lang="en-US" sz="1300" b="0" i="0" u="none" strike="noStrike" kern="1200" cap="none" spc="0" normalizeH="0" baseline="0" noProof="0" smtClean="0">
                <a:ln>
                  <a:noFill/>
                </a:ln>
                <a:solidFill>
                  <a:srgbClr val="000000"/>
                </a:solidFill>
                <a:effectLst/>
                <a:uLnTx/>
                <a:uFillTx/>
                <a:latin typeface="Times New Roman" charset="0"/>
                <a:ea typeface="ＭＳ Ｐゴシック" charset="-128"/>
                <a:cs typeface="+mn-cs"/>
              </a:rPr>
              <a:pPr marL="0" marR="0" lvl="0" indent="0" algn="r" defTabSz="966788" rtl="0" eaLnBrk="0" fontAlgn="base" latinLnBrk="0" hangingPunct="0">
                <a:lnSpc>
                  <a:spcPct val="100000"/>
                </a:lnSpc>
                <a:spcBef>
                  <a:spcPct val="0"/>
                </a:spcBef>
                <a:spcAft>
                  <a:spcPct val="0"/>
                </a:spcAft>
                <a:buClrTx/>
                <a:buSzTx/>
                <a:buFontTx/>
                <a:buNone/>
                <a:tabLst/>
                <a:defRPr/>
              </a:pPr>
              <a:t>80</a:t>
            </a:fld>
            <a:endParaRPr kumimoji="0" lang="en-US" sz="1300" b="0" i="0" u="none" strike="noStrike" kern="1200" cap="none" spc="0" normalizeH="0" baseline="0" noProof="0">
              <a:ln>
                <a:noFill/>
              </a:ln>
              <a:solidFill>
                <a:srgbClr val="000000"/>
              </a:solidFill>
              <a:effectLst/>
              <a:uLnTx/>
              <a:uFillTx/>
              <a:latin typeface="Times New Roman" charset="0"/>
              <a:ea typeface="ＭＳ Ｐゴシック" charset="-128"/>
              <a:cs typeface="+mn-cs"/>
            </a:endParaRPr>
          </a:p>
        </p:txBody>
      </p:sp>
    </p:spTree>
    <p:extLst>
      <p:ext uri="{BB962C8B-B14F-4D97-AF65-F5344CB8AC3E}">
        <p14:creationId xmlns:p14="http://schemas.microsoft.com/office/powerpoint/2010/main" val="140967717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66788" rtl="0" eaLnBrk="0" fontAlgn="base" latinLnBrk="0" hangingPunct="0">
              <a:lnSpc>
                <a:spcPct val="100000"/>
              </a:lnSpc>
              <a:spcBef>
                <a:spcPct val="0"/>
              </a:spcBef>
              <a:spcAft>
                <a:spcPct val="0"/>
              </a:spcAft>
              <a:buClrTx/>
              <a:buSzTx/>
              <a:buFontTx/>
              <a:buNone/>
              <a:tabLst/>
              <a:defRPr/>
            </a:pPr>
            <a:fld id="{86487906-38C7-2948-8EF2-63BA3985CDFF}" type="slidenum">
              <a:rPr kumimoji="0" lang="en-US" sz="1300" b="0" i="0" u="none" strike="noStrike" kern="1200" cap="none" spc="0" normalizeH="0" baseline="0" noProof="0" smtClean="0">
                <a:ln>
                  <a:noFill/>
                </a:ln>
                <a:solidFill>
                  <a:srgbClr val="000000"/>
                </a:solidFill>
                <a:effectLst/>
                <a:uLnTx/>
                <a:uFillTx/>
                <a:latin typeface="Times New Roman" charset="0"/>
                <a:ea typeface="ＭＳ Ｐゴシック" charset="-128"/>
                <a:cs typeface="+mn-cs"/>
              </a:rPr>
              <a:pPr marL="0" marR="0" lvl="0" indent="0" algn="r" defTabSz="966788" rtl="0" eaLnBrk="0" fontAlgn="base" latinLnBrk="0" hangingPunct="0">
                <a:lnSpc>
                  <a:spcPct val="100000"/>
                </a:lnSpc>
                <a:spcBef>
                  <a:spcPct val="0"/>
                </a:spcBef>
                <a:spcAft>
                  <a:spcPct val="0"/>
                </a:spcAft>
                <a:buClrTx/>
                <a:buSzTx/>
                <a:buFontTx/>
                <a:buNone/>
                <a:tabLst/>
                <a:defRPr/>
              </a:pPr>
              <a:t>81</a:t>
            </a:fld>
            <a:endParaRPr kumimoji="0" lang="en-US" sz="1300" b="0" i="0" u="none" strike="noStrike" kern="1200" cap="none" spc="0" normalizeH="0" baseline="0" noProof="0">
              <a:ln>
                <a:noFill/>
              </a:ln>
              <a:solidFill>
                <a:srgbClr val="000000"/>
              </a:solidFill>
              <a:effectLst/>
              <a:uLnTx/>
              <a:uFillTx/>
              <a:latin typeface="Times New Roman" charset="0"/>
              <a:ea typeface="ＭＳ Ｐゴシック" charset="-128"/>
              <a:cs typeface="+mn-cs"/>
            </a:endParaRPr>
          </a:p>
        </p:txBody>
      </p:sp>
    </p:spTree>
    <p:extLst>
      <p:ext uri="{BB962C8B-B14F-4D97-AF65-F5344CB8AC3E}">
        <p14:creationId xmlns:p14="http://schemas.microsoft.com/office/powerpoint/2010/main" val="41062038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55792120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04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200" dirty="0">
                <a:latin typeface="Lucida Grande" charset="0"/>
                <a:cs typeface="Lucida Grande" charset="0"/>
                <a:sym typeface="Lucida Grande" charset="0"/>
              </a:rPr>
              <a:t>Here is an example algorithmic program, written in Java.</a:t>
            </a:r>
          </a:p>
          <a:p>
            <a:r>
              <a:rPr lang="en-US" sz="2200" dirty="0">
                <a:latin typeface="Lucida Grande" charset="0"/>
                <a:cs typeface="Lucida Grande" charset="0"/>
                <a:sym typeface="Lucida Grande" charset="0"/>
              </a:rPr>
              <a:t>Explain program.</a:t>
            </a:r>
          </a:p>
          <a:p>
            <a:r>
              <a:rPr lang="en-US" sz="2200" dirty="0">
                <a:latin typeface="Lucida Grande" charset="0"/>
                <a:cs typeface="Lucida Grande" charset="0"/>
                <a:sym typeface="Lucida Grande" charset="0"/>
              </a:rPr>
              <a:t>Note that the program does not specify flow table configuration.</a:t>
            </a:r>
          </a:p>
          <a:p>
            <a:r>
              <a:rPr lang="en-US" sz="2200" dirty="0">
                <a:latin typeface="Lucida Grande" charset="0"/>
                <a:cs typeface="Lucida Grande" charset="0"/>
                <a:sym typeface="Lucida Grande" charset="0"/>
              </a:rPr>
              <a:t>So the programming model makes the programmer</a:t>
            </a:r>
            <a:r>
              <a:rPr lang="ja-JP" altLang="en-US" sz="2200" dirty="0">
                <a:latin typeface="Arial"/>
                <a:cs typeface="Lucida Grande" charset="0"/>
                <a:sym typeface="Lucida Grande" charset="0"/>
              </a:rPr>
              <a:t>’</a:t>
            </a:r>
            <a:r>
              <a:rPr lang="en-US" sz="2200" dirty="0">
                <a:latin typeface="Lucida Grande" charset="0"/>
                <a:cs typeface="Lucida Grande" charset="0"/>
                <a:sym typeface="Lucida Grande" charset="0"/>
              </a:rPr>
              <a:t>s life easy: just take a packet and say what to do with it.</a:t>
            </a:r>
          </a:p>
        </p:txBody>
      </p:sp>
    </p:spTree>
    <p:extLst>
      <p:ext uri="{BB962C8B-B14F-4D97-AF65-F5344CB8AC3E}">
        <p14:creationId xmlns:p14="http://schemas.microsoft.com/office/powerpoint/2010/main" val="27570518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200" dirty="0">
                <a:latin typeface="Lucida Grande" charset="0"/>
                <a:cs typeface="Lucida Grande" charset="0"/>
                <a:sym typeface="Lucida Grande" charset="0"/>
              </a:rPr>
              <a:t>On the other hand implementing algorithmic policies is challenging. </a:t>
            </a:r>
          </a:p>
          <a:p>
            <a:r>
              <a:rPr lang="en-US" sz="2200" dirty="0">
                <a:latin typeface="Lucida Grande" charset="0"/>
                <a:cs typeface="Lucida Grande" charset="0"/>
                <a:sym typeface="Lucida Grande" charset="0"/>
              </a:rPr>
              <a:t>We know that naive solutions -- process every packet at controller or use only exact match rules -- perform poorly.</a:t>
            </a:r>
          </a:p>
          <a:p>
            <a:r>
              <a:rPr lang="en-US" sz="2200" dirty="0">
                <a:latin typeface="Lucida Grande" charset="0"/>
                <a:cs typeface="Lucida Grande" charset="0"/>
                <a:sym typeface="Lucida Grande" charset="0"/>
              </a:rPr>
              <a:t>Static analysis to determine layout of flow tables is possible, but has drawbacks; in particular static analysis of general purpose language programs is typically conservative. Furthermore, relying on static analysis will cause the system to become substantially dependent on the source language in which we write algorithmic policies.</a:t>
            </a:r>
          </a:p>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2575219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0243269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1800" dirty="0">
                <a:latin typeface="Lucida Grande" charset="0"/>
                <a:cs typeface="Lucida Grande" charset="0"/>
                <a:sym typeface="Lucida Grande" charset="0"/>
              </a:rPr>
              <a:t>Instead, we introduce Maple, a system that implements algorithmic policies using a fully dynamic compilation method and which does not depend on the source language used to express the algorithmic policy.</a:t>
            </a:r>
          </a:p>
          <a:p>
            <a:endParaRPr lang="en-US" sz="1800" dirty="0">
              <a:latin typeface="Lucida Grande" charset="0"/>
              <a:cs typeface="Lucida Grande" charset="0"/>
              <a:sym typeface="Lucida Grande" charset="0"/>
            </a:endParaRPr>
          </a:p>
          <a:p>
            <a:r>
              <a:rPr lang="en-US" sz="1800" dirty="0">
                <a:latin typeface="Lucida Grande" charset="0"/>
                <a:cs typeface="Lucida Grande" charset="0"/>
                <a:sym typeface="Lucida Grande" charset="0"/>
              </a:rPr>
              <a:t>Maple works by repeatedly executing the user</a:t>
            </a:r>
            <a:r>
              <a:rPr lang="ja-JP" altLang="en-US" sz="1800" dirty="0">
                <a:latin typeface="Arial"/>
                <a:cs typeface="Lucida Grande" charset="0"/>
                <a:sym typeface="Lucida Grande" charset="0"/>
              </a:rPr>
              <a:t>’</a:t>
            </a:r>
            <a:r>
              <a:rPr lang="en-US" sz="1800" dirty="0">
                <a:latin typeface="Lucida Grande" charset="0"/>
                <a:cs typeface="Lucida Grande" charset="0"/>
                <a:sym typeface="Lucida Grande" charset="0"/>
              </a:rPr>
              <a:t>s algorithmic policy f on packets entering the network, generalizing the outcome to other packets by observing traces of data accesses made during the execution.</a:t>
            </a:r>
          </a:p>
          <a:p>
            <a:endParaRPr lang="en-US" sz="1800" dirty="0">
              <a:latin typeface="Lucida Grande" charset="0"/>
              <a:cs typeface="Lucida Grande" charset="0"/>
              <a:sym typeface="Lucida Grande" charset="0"/>
            </a:endParaRPr>
          </a:p>
          <a:p>
            <a:r>
              <a:rPr lang="en-US" sz="1800" dirty="0">
                <a:latin typeface="Lucida Grande" charset="0"/>
                <a:cs typeface="Lucida Grande" charset="0"/>
                <a:sym typeface="Lucida Grande" charset="0"/>
              </a:rPr>
              <a:t>Maple then accumulates these traces into a trace tree, which is a partial decision tree of the input algorithmic policy, f.</a:t>
            </a:r>
          </a:p>
          <a:p>
            <a:endParaRPr lang="en-US" sz="1800" dirty="0">
              <a:latin typeface="Lucida Grande" charset="0"/>
              <a:cs typeface="Lucida Grande" charset="0"/>
              <a:sym typeface="Lucida Grande" charset="0"/>
            </a:endParaRPr>
          </a:p>
          <a:p>
            <a:r>
              <a:rPr lang="en-US" sz="1800" dirty="0">
                <a:latin typeface="Lucida Grande" charset="0"/>
                <a:cs typeface="Lucida Grande" charset="0"/>
                <a:sym typeface="Lucida Grande" charset="0"/>
              </a:rPr>
              <a:t>Finally, Maple compiles flow tables (FTs) for all the switches in the network from the trace tree. The compilation is done so that packets for which Maple has not yet successfully inferred a forwarding decision are sent back to the controller to ensure that Maple continues to execute f and refine its trace tree.</a:t>
            </a:r>
          </a:p>
        </p:txBody>
      </p:sp>
    </p:spTree>
    <p:extLst>
      <p:ext uri="{BB962C8B-B14F-4D97-AF65-F5344CB8AC3E}">
        <p14:creationId xmlns:p14="http://schemas.microsoft.com/office/powerpoint/2010/main" val="40359570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extLst>
      <p:ext uri="{BB962C8B-B14F-4D97-AF65-F5344CB8AC3E}">
        <p14:creationId xmlns:p14="http://schemas.microsoft.com/office/powerpoint/2010/main" val="62812688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8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000">
                <a:latin typeface="Lucida Grande" charset="0"/>
                <a:cs typeface="Lucida Grande" charset="0"/>
                <a:sym typeface="Lucida Grande" charset="0"/>
              </a:rPr>
              <a:t>Maple then uses this trace to begin generating the Trace Tree. In this case, Maple still doesn</a:t>
            </a:r>
            <a:r>
              <a:rPr lang="ja-JP" altLang="en-US" sz="2000">
                <a:latin typeface="Arial"/>
                <a:cs typeface="Lucida Grande" charset="0"/>
                <a:sym typeface="Lucida Grande" charset="0"/>
              </a:rPr>
              <a:t>’</a:t>
            </a:r>
            <a:r>
              <a:rPr lang="en-US" sz="2000">
                <a:latin typeface="Lucida Grande" charset="0"/>
                <a:cs typeface="Lucida Grande" charset="0"/>
                <a:sym typeface="Lucida Grande" charset="0"/>
              </a:rPr>
              <a:t>t know what will happen if the assertion is true, and it therefore adds a placeholder under the true branch.</a:t>
            </a:r>
          </a:p>
          <a:p>
            <a:endParaRPr lang="en-US" sz="2000">
              <a:latin typeface="Lucida Grande" charset="0"/>
              <a:cs typeface="Lucida Grande" charset="0"/>
              <a:sym typeface="Lucida Grande" charset="0"/>
            </a:endParaRPr>
          </a:p>
          <a:p>
            <a:r>
              <a:rPr lang="en-US" sz="2000">
                <a:latin typeface="Lucida Grande" charset="0"/>
                <a:cs typeface="Lucida Grande" charset="0"/>
                <a:sym typeface="Lucida Grande" charset="0"/>
              </a:rPr>
              <a:t>Now, if we execute f on a packet to tcp destination 22, the assertion is true, and the packet is dropped. Maple logs this new trace and uses it to refine its Trace Tree, filling in the true branch of the assertion. </a:t>
            </a:r>
          </a:p>
          <a:p>
            <a:endParaRPr lang="en-US" sz="2000">
              <a:latin typeface="Lucida Grande" charset="0"/>
              <a:cs typeface="Lucida Grande" charset="0"/>
              <a:sym typeface="Lucida Grande" charset="0"/>
            </a:endParaRPr>
          </a:p>
        </p:txBody>
      </p:sp>
    </p:spTree>
    <p:extLst>
      <p:ext uri="{BB962C8B-B14F-4D97-AF65-F5344CB8AC3E}">
        <p14:creationId xmlns:p14="http://schemas.microsoft.com/office/powerpoint/2010/main" val="13038079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8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000">
                <a:latin typeface="Lucida Grande" charset="0"/>
                <a:cs typeface="Lucida Grande" charset="0"/>
                <a:sym typeface="Lucida Grande" charset="0"/>
              </a:rPr>
              <a:t>Maple then uses this trace to begin generating the Trace Tree. In this case, Maple still doesn</a:t>
            </a:r>
            <a:r>
              <a:rPr lang="ja-JP" altLang="en-US" sz="2000">
                <a:latin typeface="Arial"/>
                <a:cs typeface="Lucida Grande" charset="0"/>
                <a:sym typeface="Lucida Grande" charset="0"/>
              </a:rPr>
              <a:t>’</a:t>
            </a:r>
            <a:r>
              <a:rPr lang="en-US" sz="2000">
                <a:latin typeface="Lucida Grande" charset="0"/>
                <a:cs typeface="Lucida Grande" charset="0"/>
                <a:sym typeface="Lucida Grande" charset="0"/>
              </a:rPr>
              <a:t>t know what will happen if the assertion is true, and it therefore adds a placeholder under the true branch.</a:t>
            </a:r>
          </a:p>
          <a:p>
            <a:endParaRPr lang="en-US" sz="2000">
              <a:latin typeface="Lucida Grande" charset="0"/>
              <a:cs typeface="Lucida Grande" charset="0"/>
              <a:sym typeface="Lucida Grande" charset="0"/>
            </a:endParaRPr>
          </a:p>
          <a:p>
            <a:r>
              <a:rPr lang="en-US" sz="2000">
                <a:latin typeface="Lucida Grande" charset="0"/>
                <a:cs typeface="Lucida Grande" charset="0"/>
                <a:sym typeface="Lucida Grande" charset="0"/>
              </a:rPr>
              <a:t>Now, if we execute f on a packet to tcp destination 22, the assertion is true, and the packet is dropped. Maple logs this new trace and uses it to refine its Trace Tree, filling in the true branch of the assertion. </a:t>
            </a:r>
          </a:p>
          <a:p>
            <a:endParaRPr lang="en-US" sz="2000">
              <a:latin typeface="Lucida Grande" charset="0"/>
              <a:cs typeface="Lucida Grande" charset="0"/>
              <a:sym typeface="Lucida Grande" charset="0"/>
            </a:endParaRPr>
          </a:p>
        </p:txBody>
      </p:sp>
    </p:spTree>
    <p:extLst>
      <p:ext uri="{BB962C8B-B14F-4D97-AF65-F5344CB8AC3E}">
        <p14:creationId xmlns:p14="http://schemas.microsoft.com/office/powerpoint/2010/main" val="2743586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omic Sans MS" charset="0"/>
                <a:ea typeface="ＭＳ Ｐゴシック" charset="-128"/>
              </a:defRPr>
            </a:lvl1pPr>
            <a:lvl2pPr marL="742950" indent="-285750" defTabSz="966788">
              <a:defRPr>
                <a:solidFill>
                  <a:schemeClr val="tx1"/>
                </a:solidFill>
                <a:latin typeface="Comic Sans MS" charset="0"/>
                <a:ea typeface="ＭＳ Ｐゴシック" charset="-128"/>
              </a:defRPr>
            </a:lvl2pPr>
            <a:lvl3pPr marL="1143000" indent="-228600" defTabSz="966788">
              <a:defRPr>
                <a:solidFill>
                  <a:schemeClr val="tx1"/>
                </a:solidFill>
                <a:latin typeface="Comic Sans MS" charset="0"/>
                <a:ea typeface="ＭＳ Ｐゴシック" charset="-128"/>
              </a:defRPr>
            </a:lvl3pPr>
            <a:lvl4pPr marL="1600200" indent="-228600" defTabSz="966788">
              <a:defRPr>
                <a:solidFill>
                  <a:schemeClr val="tx1"/>
                </a:solidFill>
                <a:latin typeface="Comic Sans MS" charset="0"/>
                <a:ea typeface="ＭＳ Ｐゴシック" charset="-128"/>
              </a:defRPr>
            </a:lvl4pPr>
            <a:lvl5pPr marL="2057400" indent="-228600" defTabSz="966788">
              <a:defRPr>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a:solidFill>
                  <a:schemeClr val="tx1"/>
                </a:solidFill>
                <a:latin typeface="Comic Sans MS" charset="0"/>
                <a:ea typeface="ＭＳ Ｐゴシック" charset="-128"/>
              </a:defRPr>
            </a:lvl9pPr>
          </a:lstStyle>
          <a:p>
            <a:fld id="{75460326-213B-334B-A484-C44184B15BF5}" type="slidenum">
              <a:rPr lang="en-US" altLang="en-US" sz="1200">
                <a:solidFill>
                  <a:srgbClr val="000000"/>
                </a:solidFill>
              </a:rPr>
              <a:pPr/>
              <a:t>8</a:t>
            </a:fld>
            <a:endParaRPr lang="en-US" altLang="en-US" sz="1200">
              <a:solidFill>
                <a:srgbClr val="000000"/>
              </a:solidFill>
            </a:endParaRPr>
          </a:p>
        </p:txBody>
      </p:sp>
      <p:sp>
        <p:nvSpPr>
          <p:cNvPr id="194562" name="Rectangle 2"/>
          <p:cNvSpPr>
            <a:spLocks noGrp="1" noRot="1" noChangeAspect="1" noChangeArrowheads="1" noTextEdit="1"/>
          </p:cNvSpPr>
          <p:nvPr>
            <p:ph type="sldImg"/>
          </p:nvPr>
        </p:nvSpPr>
        <p:spPr>
          <a:ln/>
        </p:spPr>
      </p:sp>
      <p:sp>
        <p:nvSpPr>
          <p:cNvPr id="1945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53169304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285830315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1400" dirty="0">
                <a:latin typeface="Lucida Grande" charset="0"/>
                <a:cs typeface="Lucida Grande" charset="0"/>
                <a:sym typeface="Lucida Grande" charset="0"/>
              </a:rPr>
              <a:t>The basic compilation algorithm is actually very simple, and we explain it here in the context of an example trace tree. For simplicity the leaves are labeled with switch-specific actions, such as forward on some ports or drop. </a:t>
            </a:r>
          </a:p>
          <a:p>
            <a:endParaRPr lang="en-US" sz="1400" dirty="0">
              <a:latin typeface="Lucida Grande" charset="0"/>
              <a:cs typeface="Lucida Grande" charset="0"/>
              <a:sym typeface="Lucida Grande" charset="0"/>
            </a:endParaRPr>
          </a:p>
          <a:p>
            <a:r>
              <a:rPr lang="en-US" sz="1400" dirty="0">
                <a:latin typeface="Lucida Grande" charset="0"/>
                <a:cs typeface="Lucida Grande" charset="0"/>
                <a:sym typeface="Lucida Grande" charset="0"/>
              </a:rPr>
              <a:t>The basic algorithm generates one rule for each execution of f, and each execution of f is stored as a path from the root of the trace tree to a leaf. For example, the right-most path in this tree resulted from an execution that observed that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and </a:t>
            </a:r>
            <a:r>
              <a:rPr lang="en-US" sz="1400" dirty="0" err="1">
                <a:latin typeface="Lucida Grande" charset="0"/>
                <a:cs typeface="Lucida Grande" charset="0"/>
                <a:sym typeface="Lucida Grande" charset="0"/>
              </a:rPr>
              <a:t>ethDst</a:t>
            </a:r>
            <a:r>
              <a:rPr lang="en-US" sz="1400" dirty="0">
                <a:latin typeface="Lucida Grande" charset="0"/>
                <a:cs typeface="Lucida Grande" charset="0"/>
                <a:sym typeface="Lucida Grande" charset="0"/>
              </a:rPr>
              <a:t>==4 and </a:t>
            </a:r>
            <a:r>
              <a:rPr lang="en-US" sz="1400" dirty="0" err="1">
                <a:latin typeface="Lucida Grande" charset="0"/>
                <a:cs typeface="Lucida Grande" charset="0"/>
                <a:sym typeface="Lucida Grande" charset="0"/>
              </a:rPr>
              <a:t>ethSrc</a:t>
            </a:r>
            <a:r>
              <a:rPr lang="en-US" sz="1400" dirty="0">
                <a:latin typeface="Lucida Grande" charset="0"/>
                <a:cs typeface="Lucida Grande" charset="0"/>
                <a:sym typeface="Lucida Grande" charset="0"/>
              </a:rPr>
              <a:t>==6.</a:t>
            </a:r>
          </a:p>
          <a:p>
            <a:r>
              <a:rPr lang="en-US" sz="1400" dirty="0">
                <a:latin typeface="Lucida Grande" charset="0"/>
                <a:cs typeface="Lucida Grande" charset="0"/>
                <a:sym typeface="Lucida Grande" charset="0"/>
              </a:rPr>
              <a:t>The leaf stores the action and the match condition can be obtained from the path from the root to the leaf. In this case, we would want to match on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t>
            </a:r>
            <a:r>
              <a:rPr lang="en-US" sz="1400" dirty="0" err="1">
                <a:latin typeface="Lucida Grande" charset="0"/>
                <a:cs typeface="Lucida Grande" charset="0"/>
                <a:sym typeface="Lucida Grande" charset="0"/>
              </a:rPr>
              <a:t>ethDst</a:t>
            </a:r>
            <a:r>
              <a:rPr lang="en-US" sz="1400" dirty="0">
                <a:latin typeface="Lucida Grande" charset="0"/>
                <a:cs typeface="Lucida Grande" charset="0"/>
                <a:sym typeface="Lucida Grande" charset="0"/>
              </a:rPr>
              <a:t>==4 and </a:t>
            </a:r>
            <a:r>
              <a:rPr lang="en-US" sz="1400" dirty="0" err="1">
                <a:latin typeface="Lucida Grande" charset="0"/>
                <a:cs typeface="Lucida Grande" charset="0"/>
                <a:sym typeface="Lucida Grande" charset="0"/>
              </a:rPr>
              <a:t>ethSrc</a:t>
            </a:r>
            <a:r>
              <a:rPr lang="en-US" sz="1400" dirty="0">
                <a:latin typeface="Lucida Grande" charset="0"/>
                <a:cs typeface="Lucida Grande" charset="0"/>
                <a:sym typeface="Lucida Grande" charset="0"/>
              </a:rPr>
              <a:t>==6. Of course, as we described earlier, we cannot match on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and so instead we will generate a rule at some higher priority that matches on the condition which we wish to negate. This rule, which we call a </a:t>
            </a:r>
            <a:r>
              <a:rPr lang="ja-JP" altLang="en-US" sz="1400" dirty="0">
                <a:latin typeface="Arial"/>
                <a:cs typeface="Lucida Grande" charset="0"/>
                <a:sym typeface="Lucida Grande" charset="0"/>
              </a:rPr>
              <a:t>“</a:t>
            </a:r>
            <a:r>
              <a:rPr lang="en-US" sz="1400" dirty="0">
                <a:latin typeface="Lucida Grande" charset="0"/>
                <a:cs typeface="Lucida Grande" charset="0"/>
                <a:sym typeface="Lucida Grande" charset="0"/>
              </a:rPr>
              <a:t>barrier rule</a:t>
            </a:r>
            <a:r>
              <a:rPr lang="ja-JP" altLang="en-US" sz="1400" dirty="0">
                <a:latin typeface="Arial"/>
                <a:cs typeface="Lucida Grande" charset="0"/>
                <a:sym typeface="Lucida Grande" charset="0"/>
              </a:rPr>
              <a:t>”</a:t>
            </a:r>
            <a:r>
              <a:rPr lang="en-US" sz="1400" dirty="0">
                <a:latin typeface="Lucida Grande" charset="0"/>
                <a:cs typeface="Lucida Grande" charset="0"/>
                <a:sym typeface="Lucida Grande" charset="0"/>
              </a:rPr>
              <a:t> ensures that the rule for the execution which we are considering only fires when the condition is false. </a:t>
            </a:r>
          </a:p>
          <a:p>
            <a:endParaRPr lang="en-US" sz="1400" dirty="0">
              <a:latin typeface="Lucida Grande" charset="0"/>
              <a:cs typeface="Lucida Grande" charset="0"/>
              <a:sym typeface="Lucida Grande" charset="0"/>
            </a:endParaRPr>
          </a:p>
          <a:p>
            <a:r>
              <a:rPr lang="en-US" sz="1400" dirty="0">
                <a:latin typeface="Lucida Grande" charset="0"/>
                <a:cs typeface="Lucida Grande" charset="0"/>
                <a:sym typeface="Lucida Grande" charset="0"/>
              </a:rPr>
              <a:t>We observe that all the rules that require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are under the False branch of the assertion node and all the rules that require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are under the True branch of the assertion node. Therefore, we can determine the priority level of the barrier rule by first generating rules and assigning priorities to the False branch of the node, and then assigning the priority of the barrier rule to have the next higher priority. Then we can assign priorities to the True branch. Hence, by generating rules in-order from False to True, we can correctly assign priorities to rules. </a:t>
            </a:r>
          </a:p>
          <a:p>
            <a:endParaRPr lang="en-US" sz="1400" dirty="0">
              <a:latin typeface="Lucida Grande" charset="0"/>
              <a:cs typeface="Lucida Grande" charset="0"/>
              <a:sym typeface="Lucida Grande" charset="0"/>
            </a:endParaRPr>
          </a:p>
          <a:p>
            <a:r>
              <a:rPr lang="en-US" sz="1400" dirty="0">
                <a:latin typeface="Lucida Grande" charset="0"/>
                <a:cs typeface="Lucida Grande" charset="0"/>
                <a:sym typeface="Lucida Grande" charset="0"/>
              </a:rPr>
              <a:t>Finally, since the </a:t>
            </a:r>
            <a:r>
              <a:rPr lang="en-US" sz="1400" dirty="0" err="1">
                <a:latin typeface="Lucida Grande" charset="0"/>
                <a:cs typeface="Lucida Grande" charset="0"/>
                <a:sym typeface="Lucida Grande" charset="0"/>
              </a:rPr>
              <a:t>subtree</a:t>
            </a:r>
            <a:r>
              <a:rPr lang="en-US" sz="1400" dirty="0">
                <a:latin typeface="Lucida Grande" charset="0"/>
                <a:cs typeface="Lucida Grande" charset="0"/>
                <a:sym typeface="Lucida Grande" charset="0"/>
              </a:rPr>
              <a:t> under the True branch may not completely describe how to handle all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packets, some packets with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may fall through to the reach the barrier rule. Therefore, the action for the barrier rule must be </a:t>
            </a:r>
            <a:r>
              <a:rPr lang="en-US" sz="1400" dirty="0" err="1">
                <a:latin typeface="Lucida Grande" charset="0"/>
                <a:cs typeface="Lucida Grande" charset="0"/>
                <a:sym typeface="Lucida Grande" charset="0"/>
              </a:rPr>
              <a:t>ToController</a:t>
            </a:r>
            <a:r>
              <a:rPr lang="en-US" sz="1400" dirty="0">
                <a:latin typeface="Lucida Grande" charset="0"/>
                <a:cs typeface="Lucida Grande" charset="0"/>
                <a:sym typeface="Lucida Grande" charset="0"/>
              </a:rPr>
              <a:t>, so that we can continue to trace f correctly. </a:t>
            </a:r>
          </a:p>
          <a:p>
            <a:endParaRPr lang="en-US" sz="1400" dirty="0">
              <a:latin typeface="Lucida Grande" charset="0"/>
              <a:cs typeface="Lucida Grande" charset="0"/>
              <a:sym typeface="Lucida Grande" charset="0"/>
            </a:endParaRPr>
          </a:p>
        </p:txBody>
      </p:sp>
    </p:spTree>
    <p:extLst>
      <p:ext uri="{BB962C8B-B14F-4D97-AF65-F5344CB8AC3E}">
        <p14:creationId xmlns:p14="http://schemas.microsoft.com/office/powerpoint/2010/main" val="7698489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1400" dirty="0">
              <a:latin typeface="Lucida Grande" charset="0"/>
              <a:cs typeface="Lucida Grande" charset="0"/>
              <a:sym typeface="Lucida Grande" charset="0"/>
            </a:endParaRPr>
          </a:p>
        </p:txBody>
      </p:sp>
    </p:spTree>
    <p:extLst>
      <p:ext uri="{BB962C8B-B14F-4D97-AF65-F5344CB8AC3E}">
        <p14:creationId xmlns:p14="http://schemas.microsoft.com/office/powerpoint/2010/main" val="381408744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1400" dirty="0">
              <a:latin typeface="Lucida Grande" charset="0"/>
              <a:cs typeface="Lucida Grande" charset="0"/>
              <a:sym typeface="Lucida Grande" charset="0"/>
            </a:endParaRPr>
          </a:p>
        </p:txBody>
      </p:sp>
    </p:spTree>
    <p:extLst>
      <p:ext uri="{BB962C8B-B14F-4D97-AF65-F5344CB8AC3E}">
        <p14:creationId xmlns:p14="http://schemas.microsoft.com/office/powerpoint/2010/main" val="2011556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omic Sans MS" charset="0"/>
                <a:ea typeface="ＭＳ Ｐゴシック" charset="-128"/>
              </a:defRPr>
            </a:lvl1pPr>
            <a:lvl2pPr marL="742950" indent="-285750" defTabSz="966788">
              <a:defRPr>
                <a:solidFill>
                  <a:schemeClr val="tx1"/>
                </a:solidFill>
                <a:latin typeface="Comic Sans MS" charset="0"/>
                <a:ea typeface="ＭＳ Ｐゴシック" charset="-128"/>
              </a:defRPr>
            </a:lvl2pPr>
            <a:lvl3pPr marL="1143000" indent="-228600" defTabSz="966788">
              <a:defRPr>
                <a:solidFill>
                  <a:schemeClr val="tx1"/>
                </a:solidFill>
                <a:latin typeface="Comic Sans MS" charset="0"/>
                <a:ea typeface="ＭＳ Ｐゴシック" charset="-128"/>
              </a:defRPr>
            </a:lvl3pPr>
            <a:lvl4pPr marL="1600200" indent="-228600" defTabSz="966788">
              <a:defRPr>
                <a:solidFill>
                  <a:schemeClr val="tx1"/>
                </a:solidFill>
                <a:latin typeface="Comic Sans MS" charset="0"/>
                <a:ea typeface="ＭＳ Ｐゴシック" charset="-128"/>
              </a:defRPr>
            </a:lvl4pPr>
            <a:lvl5pPr marL="2057400" indent="-228600" defTabSz="966788">
              <a:defRPr>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a:solidFill>
                  <a:schemeClr val="tx1"/>
                </a:solidFill>
                <a:latin typeface="Comic Sans MS" charset="0"/>
                <a:ea typeface="ＭＳ Ｐゴシック" charset="-128"/>
              </a:defRPr>
            </a:lvl9pPr>
          </a:lstStyle>
          <a:p>
            <a:fld id="{F3009CEC-3761-1742-8FE8-DC2ADA89AE51}" type="slidenum">
              <a:rPr lang="en-US" altLang="en-US" sz="1200">
                <a:solidFill>
                  <a:srgbClr val="000000"/>
                </a:solidFill>
              </a:rPr>
              <a:pPr/>
              <a:t>9</a:t>
            </a:fld>
            <a:endParaRPr lang="en-US" altLang="en-US" sz="1200">
              <a:solidFill>
                <a:srgbClr val="000000"/>
              </a:solidFill>
            </a:endParaRPr>
          </a:p>
        </p:txBody>
      </p:sp>
      <p:sp>
        <p:nvSpPr>
          <p:cNvPr id="196610" name="Rectangle 2"/>
          <p:cNvSpPr>
            <a:spLocks noGrp="1" noRot="1" noChangeAspect="1" noChangeArrowheads="1" noTextEdit="1"/>
          </p:cNvSpPr>
          <p:nvPr>
            <p:ph type="sldImg"/>
          </p:nvPr>
        </p:nvSpPr>
        <p:spPr>
          <a:ln/>
        </p:spPr>
      </p:sp>
      <p:sp>
        <p:nvSpPr>
          <p:cNvPr id="1966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661365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6"/>
          <p:cNvSpPr>
            <a:spLocks noGrp="1" noChangeArrowheads="1"/>
          </p:cNvSpPr>
          <p:nvPr>
            <p:ph type="sldNum" sz="quarter" idx="10"/>
          </p:nvPr>
        </p:nvSpPr>
        <p:spPr>
          <a:ln/>
        </p:spPr>
        <p:txBody>
          <a:bodyPr/>
          <a:lstStyle>
            <a:lvl1pPr>
              <a:defRPr/>
            </a:lvl1pPr>
          </a:lstStyle>
          <a:p>
            <a:pPr>
              <a:defRPr/>
            </a:pPr>
            <a:fld id="{67E25477-570A-574E-BFD8-3C04BAEC83D6}" type="slidenum">
              <a:rPr lang="en-US" altLang="en-US"/>
              <a:pPr>
                <a:defRPr/>
              </a:pPr>
              <a:t>‹#›</a:t>
            </a:fld>
            <a:endParaRPr lang="en-US" altLang="en-US"/>
          </a:p>
        </p:txBody>
      </p:sp>
    </p:spTree>
    <p:extLst>
      <p:ext uri="{BB962C8B-B14F-4D97-AF65-F5344CB8AC3E}">
        <p14:creationId xmlns:p14="http://schemas.microsoft.com/office/powerpoint/2010/main" val="1456265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pPr>
              <a:defRPr/>
            </a:pPr>
            <a:fld id="{2E7A88E1-3493-094B-BBE0-33571CF5A3D6}" type="slidenum">
              <a:rPr lang="en-US" altLang="en-US"/>
              <a:pPr>
                <a:defRPr/>
              </a:pPr>
              <a:t>‹#›</a:t>
            </a:fld>
            <a:endParaRPr lang="en-US" altLang="en-US"/>
          </a:p>
        </p:txBody>
      </p:sp>
    </p:spTree>
    <p:extLst>
      <p:ext uri="{BB962C8B-B14F-4D97-AF65-F5344CB8AC3E}">
        <p14:creationId xmlns:p14="http://schemas.microsoft.com/office/powerpoint/2010/main" val="1834521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228600"/>
            <a:ext cx="2019300" cy="61531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0" y="228600"/>
            <a:ext cx="5905500" cy="61531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pPr>
              <a:defRPr/>
            </a:pPr>
            <a:fld id="{6C996EF2-2073-9B4C-969F-2FC55B7D8C5F}" type="slidenum">
              <a:rPr lang="en-US" altLang="en-US"/>
              <a:pPr>
                <a:defRPr/>
              </a:pPr>
              <a:t>‹#›</a:t>
            </a:fld>
            <a:endParaRPr lang="en-US" altLang="en-US"/>
          </a:p>
        </p:txBody>
      </p:sp>
    </p:spTree>
    <p:extLst>
      <p:ext uri="{BB962C8B-B14F-4D97-AF65-F5344CB8AC3E}">
        <p14:creationId xmlns:p14="http://schemas.microsoft.com/office/powerpoint/2010/main" val="13789540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6"/>
          <p:cNvSpPr>
            <a:spLocks noGrp="1" noChangeArrowheads="1"/>
          </p:cNvSpPr>
          <p:nvPr>
            <p:ph type="sldNum" sz="quarter" idx="10"/>
          </p:nvPr>
        </p:nvSpPr>
        <p:spPr>
          <a:ln/>
        </p:spPr>
        <p:txBody>
          <a:bodyPr/>
          <a:lstStyle>
            <a:lvl1pPr>
              <a:defRPr/>
            </a:lvl1pPr>
          </a:lstStyle>
          <a:p>
            <a:fld id="{EBFA1101-3B89-2B43-90D7-C4A0513ED85C}" type="slidenum">
              <a:rPr lang="en-US" altLang="en-US"/>
              <a:pPr/>
              <a:t>‹#›</a:t>
            </a:fld>
            <a:endParaRPr lang="en-US" altLang="en-US"/>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fld id="{C372D49E-1E31-4048-B438-B7275D106FE3}" type="slidenum">
              <a:rPr lang="en-US" altLang="en-US"/>
              <a:pPr/>
              <a:t>‹#›</a:t>
            </a:fld>
            <a:endParaRPr lang="en-US" altLang="en-US"/>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fld id="{AE741EAE-8B6A-9E47-9641-B6869C65A797}" type="slidenum">
              <a:rPr lang="en-US" altLang="en-US"/>
              <a:pPr/>
              <a:t>‹#›</a:t>
            </a:fld>
            <a:endParaRPr lang="en-US" altLang="en-US"/>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00200"/>
            <a:ext cx="3949700" cy="4856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5500" y="1600200"/>
            <a:ext cx="3949700" cy="4856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ln/>
        </p:spPr>
        <p:txBody>
          <a:bodyPr/>
          <a:lstStyle>
            <a:lvl1pPr>
              <a:defRPr/>
            </a:lvl1pPr>
          </a:lstStyle>
          <a:p>
            <a:fld id="{9BD5DA67-4185-AE44-8FA3-7DC56551373B}" type="slidenum">
              <a:rPr lang="en-US" altLang="en-US"/>
              <a:pPr/>
              <a:t>‹#›</a:t>
            </a:fld>
            <a:endParaRPr lang="en-US" altLang="en-US"/>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sldNum" sz="quarter" idx="10"/>
          </p:nvPr>
        </p:nvSpPr>
        <p:spPr>
          <a:ln/>
        </p:spPr>
        <p:txBody>
          <a:bodyPr/>
          <a:lstStyle>
            <a:lvl1pPr>
              <a:defRPr/>
            </a:lvl1pPr>
          </a:lstStyle>
          <a:p>
            <a:fld id="{130328E6-E6C9-AF47-9D23-D68D93803F3A}" type="slidenum">
              <a:rPr lang="en-US" altLang="en-US"/>
              <a:pPr/>
              <a:t>‹#›</a:t>
            </a:fld>
            <a:endParaRPr lang="en-US" altLang="en-US"/>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ln/>
        </p:spPr>
        <p:txBody>
          <a:bodyPr/>
          <a:lstStyle>
            <a:lvl1pPr>
              <a:defRPr/>
            </a:lvl1pPr>
          </a:lstStyle>
          <a:p>
            <a:fld id="{963057FF-E529-CB42-B598-BCFAE87965C9}" type="slidenum">
              <a:rPr lang="en-US" altLang="en-US"/>
              <a:pPr/>
              <a:t>‹#›</a:t>
            </a:fld>
            <a:endParaRPr lang="en-US" altLang="en-US"/>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fld id="{908C2F51-A38B-A44D-9E69-2739398A7D19}" type="slidenum">
              <a:rPr lang="en-US" altLang="en-US"/>
              <a:pPr/>
              <a:t>‹#›</a:t>
            </a:fld>
            <a:endParaRPr lang="en-US" altLang="en-US"/>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F48A95C4-6146-F24C-BB5F-C2903501EBA1}" type="slidenum">
              <a:rPr lang="en-US" altLang="en-US"/>
              <a:pPr/>
              <a:t>‹#›</a:t>
            </a:fld>
            <a:endParaRPr lang="en-US" alt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pPr>
              <a:defRPr/>
            </a:pPr>
            <a:fld id="{64064D8F-4295-8242-A77D-B1CA32EE69EA}" type="slidenum">
              <a:rPr lang="en-US" altLang="en-US"/>
              <a:pPr>
                <a:defRPr/>
              </a:pPr>
              <a:t>‹#›</a:t>
            </a:fld>
            <a:endParaRPr lang="en-US" altLang="en-US"/>
          </a:p>
        </p:txBody>
      </p:sp>
    </p:spTree>
    <p:extLst>
      <p:ext uri="{BB962C8B-B14F-4D97-AF65-F5344CB8AC3E}">
        <p14:creationId xmlns:p14="http://schemas.microsoft.com/office/powerpoint/2010/main" val="5757385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10DC1CAE-4BE1-B14A-9718-F9C1FFB4C450}" type="slidenum">
              <a:rPr lang="en-US" altLang="en-US"/>
              <a:pPr/>
              <a:t>‹#›</a:t>
            </a:fld>
            <a:endParaRPr lang="en-US" altLang="en-US"/>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fld id="{509C169F-09AF-6A42-B6A9-DB9C75DA7BDE}" type="slidenum">
              <a:rPr lang="en-US" altLang="en-US"/>
              <a:pPr/>
              <a:t>‹#›</a:t>
            </a:fld>
            <a:endParaRPr lang="en-US" altLang="en-US"/>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228600"/>
            <a:ext cx="2012950" cy="6227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0" y="228600"/>
            <a:ext cx="5886450" cy="6227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fld id="{5711F9FA-EF77-A64B-BBF3-AB6C6025112F}" type="slidenum">
              <a:rPr lang="en-US" altLang="en-US"/>
              <a:pPr/>
              <a:t>‹#›</a:t>
            </a:fld>
            <a:endParaRPr lang="en-US" altLang="en-US"/>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1109A5C9-A8EF-A349-ADE4-D1809ABD3458}" type="slidenum">
              <a:rPr lang="en-US" altLang="en-US"/>
              <a:pPr>
                <a:defRPr/>
              </a:pPr>
              <a:t>‹#›</a:t>
            </a:fld>
            <a:endParaRPr lang="en-US" altLang="en-US"/>
          </a:p>
        </p:txBody>
      </p:sp>
    </p:spTree>
    <p:extLst>
      <p:ext uri="{BB962C8B-B14F-4D97-AF65-F5344CB8AC3E}">
        <p14:creationId xmlns:p14="http://schemas.microsoft.com/office/powerpoint/2010/main" val="2024164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00200"/>
            <a:ext cx="3962400" cy="4781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3962400" cy="4781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6914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sldNum" sz="quarter" idx="10"/>
          </p:nvPr>
        </p:nvSpPr>
        <p:spPr>
          <a:ln/>
        </p:spPr>
        <p:txBody>
          <a:bodyPr/>
          <a:lstStyle>
            <a:lvl1pPr>
              <a:defRPr/>
            </a:lvl1pPr>
          </a:lstStyle>
          <a:p>
            <a:pPr>
              <a:defRPr/>
            </a:pPr>
            <a:fld id="{8C0B7C4A-3D24-BF4E-AD68-38F839912630}" type="slidenum">
              <a:rPr lang="en-US" altLang="en-US"/>
              <a:pPr>
                <a:defRPr/>
              </a:pPr>
              <a:t>‹#›</a:t>
            </a:fld>
            <a:endParaRPr lang="en-US" altLang="en-US"/>
          </a:p>
        </p:txBody>
      </p:sp>
    </p:spTree>
    <p:extLst>
      <p:ext uri="{BB962C8B-B14F-4D97-AF65-F5344CB8AC3E}">
        <p14:creationId xmlns:p14="http://schemas.microsoft.com/office/powerpoint/2010/main" val="1852568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9866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DC29189E-5B48-B544-9DD9-12B6B151D4B2}" type="slidenum">
              <a:rPr lang="en-US" altLang="en-US"/>
              <a:pPr>
                <a:defRPr/>
              </a:pPr>
              <a:t>‹#›</a:t>
            </a:fld>
            <a:endParaRPr lang="en-US" altLang="en-US"/>
          </a:p>
        </p:txBody>
      </p:sp>
    </p:spTree>
    <p:extLst>
      <p:ext uri="{BB962C8B-B14F-4D97-AF65-F5344CB8AC3E}">
        <p14:creationId xmlns:p14="http://schemas.microsoft.com/office/powerpoint/2010/main" val="1899470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D450ADCF-D9B3-9242-B607-A3B2552A0810}" type="slidenum">
              <a:rPr lang="en-US" altLang="en-US"/>
              <a:pPr>
                <a:defRPr/>
              </a:pPr>
              <a:t>‹#›</a:t>
            </a:fld>
            <a:endParaRPr lang="en-US" altLang="en-US"/>
          </a:p>
        </p:txBody>
      </p:sp>
    </p:spTree>
    <p:extLst>
      <p:ext uri="{BB962C8B-B14F-4D97-AF65-F5344CB8AC3E}">
        <p14:creationId xmlns:p14="http://schemas.microsoft.com/office/powerpoint/2010/main" val="2053137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E7C3A836-715B-104F-9C69-7C89C2B7A431}" type="slidenum">
              <a:rPr lang="en-US" altLang="en-US"/>
              <a:pPr>
                <a:defRPr/>
              </a:pPr>
              <a:t>‹#›</a:t>
            </a:fld>
            <a:endParaRPr lang="en-US" altLang="en-US"/>
          </a:p>
        </p:txBody>
      </p:sp>
    </p:spTree>
    <p:extLst>
      <p:ext uri="{BB962C8B-B14F-4D97-AF65-F5344CB8AC3E}">
        <p14:creationId xmlns:p14="http://schemas.microsoft.com/office/powerpoint/2010/main" val="1322050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228600"/>
            <a:ext cx="80200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533400" y="1600200"/>
            <a:ext cx="8077200" cy="478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0" name="Rectangle 6"/>
          <p:cNvSpPr>
            <a:spLocks noGrp="1" noChangeArrowheads="1"/>
          </p:cNvSpPr>
          <p:nvPr>
            <p:ph type="sldNum" sz="quarter" idx="4"/>
          </p:nvPr>
        </p:nvSpPr>
        <p:spPr bwMode="auto">
          <a:xfrm>
            <a:off x="8648700" y="6448425"/>
            <a:ext cx="4191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8692074A-70EF-DC48-9B97-1DF5E3264BFB}" type="slidenum">
              <a:rPr lang="en-US" altLang="en-US"/>
              <a:pPr>
                <a:defRPr/>
              </a:pPr>
              <a:t>‹#›</a:t>
            </a:fld>
            <a:endParaRPr lang="en-US" altLang="en-US"/>
          </a:p>
        </p:txBody>
      </p:sp>
      <p:sp>
        <p:nvSpPr>
          <p:cNvPr id="1029" name="Rectangle 7"/>
          <p:cNvSpPr>
            <a:spLocks noChangeArrowheads="1"/>
          </p:cNvSpPr>
          <p:nvPr userDrawn="1"/>
        </p:nvSpPr>
        <p:spPr bwMode="auto">
          <a:xfrm>
            <a:off x="0" y="1244600"/>
            <a:ext cx="91440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88" tIns="44450" rIns="90488" bIns="44450" anchor="ct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pPr algn="ctr">
              <a:defRPr/>
            </a:pPr>
            <a:endParaRPr lang="en-US" altLang="en-US"/>
          </a:p>
        </p:txBody>
      </p:sp>
    </p:spTree>
  </p:cSld>
  <p:clrMap bg1="lt1" tx1="dk1" bg2="lt2" tx2="dk2" accent1="accent1" accent2="accent2" accent3="accent3" accent4="accent4" accent5="accent5" accent6="accent6" hlink="hlink" folHlink="folHlink"/>
  <p:sldLayoutIdLst>
    <p:sldLayoutId id="2147486453" r:id="rId1"/>
    <p:sldLayoutId id="2147486454" r:id="rId2"/>
    <p:sldLayoutId id="2147486455" r:id="rId3"/>
    <p:sldLayoutId id="2147486517" r:id="rId4"/>
    <p:sldLayoutId id="2147486456" r:id="rId5"/>
    <p:sldLayoutId id="2147486518" r:id="rId6"/>
    <p:sldLayoutId id="2147486457" r:id="rId7"/>
    <p:sldLayoutId id="2147486458" r:id="rId8"/>
    <p:sldLayoutId id="2147486459" r:id="rId9"/>
    <p:sldLayoutId id="2147486460" r:id="rId10"/>
    <p:sldLayoutId id="2147486461" r:id="rId11"/>
  </p:sldLayoutIdLst>
  <p:hf hdr="0" ftr="0" dt="0"/>
  <p:txStyles>
    <p:titleStyle>
      <a:lvl1pPr algn="l" rtl="0" eaLnBrk="0" fontAlgn="base" hangingPunct="0">
        <a:spcBef>
          <a:spcPct val="0"/>
        </a:spcBef>
        <a:spcAft>
          <a:spcPct val="0"/>
        </a:spcAft>
        <a:defRPr sz="4000" u="sng">
          <a:solidFill>
            <a:schemeClr val="accent2"/>
          </a:solidFill>
          <a:latin typeface="+mj-lt"/>
          <a:ea typeface="ＭＳ Ｐゴシック" charset="0"/>
          <a:cs typeface="ＭＳ Ｐゴシック" charset="0"/>
        </a:defRPr>
      </a:lvl1pPr>
      <a:lvl2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2pPr>
      <a:lvl3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3pPr>
      <a:lvl4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4pPr>
      <a:lvl5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bwMode="auto">
          <a:xfrm>
            <a:off x="533400" y="228600"/>
            <a:ext cx="80248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50179" name="Rectangle 3"/>
          <p:cNvSpPr>
            <a:spLocks noGrp="1" noChangeArrowheads="1"/>
          </p:cNvSpPr>
          <p:nvPr>
            <p:ph type="body" idx="1"/>
          </p:nvPr>
        </p:nvSpPr>
        <p:spPr bwMode="auto">
          <a:xfrm>
            <a:off x="533400" y="1600200"/>
            <a:ext cx="8051800" cy="485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0" name="Rectangle 6"/>
          <p:cNvSpPr>
            <a:spLocks noGrp="1" noChangeArrowheads="1"/>
          </p:cNvSpPr>
          <p:nvPr>
            <p:ph type="sldNum" sz="quarter" idx="4"/>
          </p:nvPr>
        </p:nvSpPr>
        <p:spPr bwMode="auto">
          <a:xfrm>
            <a:off x="8461375" y="6565900"/>
            <a:ext cx="425450" cy="2921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00"/>
                </a:solidFill>
                <a:latin typeface="Times New Roman" charset="0"/>
              </a:defRPr>
            </a:lvl1pPr>
          </a:lstStyle>
          <a:p>
            <a:fld id="{DB0C4F42-14FE-D843-B94B-A03DFB48A9A6}" type="slidenum">
              <a:rPr lang="en-US" altLang="en-US" smtClean="0"/>
              <a:pPr/>
              <a:t>‹#›</a:t>
            </a:fld>
            <a:endParaRPr lang="en-US" altLang="en-US"/>
          </a:p>
        </p:txBody>
      </p:sp>
      <p:sp>
        <p:nvSpPr>
          <p:cNvPr id="50181" name="Rectangle 7"/>
          <p:cNvSpPr>
            <a:spLocks noChangeArrowheads="1"/>
          </p:cNvSpPr>
          <p:nvPr userDrawn="1"/>
        </p:nvSpPr>
        <p:spPr bwMode="auto">
          <a:xfrm>
            <a:off x="0" y="1160463"/>
            <a:ext cx="91440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88" tIns="44450" rIns="90488" bIns="44450" anchor="ct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endParaRPr lang="en-US" altLang="en-US" sz="1800">
              <a:solidFill>
                <a:srgbClr val="000000"/>
              </a:solidFill>
            </a:endParaRPr>
          </a:p>
        </p:txBody>
      </p:sp>
    </p:spTree>
    <p:extLst>
      <p:ext uri="{BB962C8B-B14F-4D97-AF65-F5344CB8AC3E}">
        <p14:creationId xmlns:p14="http://schemas.microsoft.com/office/powerpoint/2010/main" val="365627575"/>
      </p:ext>
    </p:extLst>
  </p:cSld>
  <p:clrMap bg1="lt1" tx1="dk1" bg2="lt2" tx2="dk2" accent1="accent1" accent2="accent2" accent3="accent3" accent4="accent4" accent5="accent5" accent6="accent6" hlink="hlink" folHlink="folHlink"/>
  <p:sldLayoutIdLst>
    <p:sldLayoutId id="2147486736" r:id="rId1"/>
    <p:sldLayoutId id="2147486737" r:id="rId2"/>
    <p:sldLayoutId id="2147486738" r:id="rId3"/>
    <p:sldLayoutId id="2147486739" r:id="rId4"/>
    <p:sldLayoutId id="2147486740" r:id="rId5"/>
    <p:sldLayoutId id="2147486741" r:id="rId6"/>
    <p:sldLayoutId id="2147486742" r:id="rId7"/>
    <p:sldLayoutId id="2147486743" r:id="rId8"/>
    <p:sldLayoutId id="2147486744" r:id="rId9"/>
    <p:sldLayoutId id="2147486745" r:id="rId10"/>
    <p:sldLayoutId id="2147486746" r:id="rId11"/>
  </p:sldLayoutIdLst>
  <p:hf hdr="0" ftr="0" dt="0"/>
  <p:txStyles>
    <p:titleStyle>
      <a:lvl1pPr algn="l" rtl="0" eaLnBrk="0" fontAlgn="base" hangingPunct="0">
        <a:spcBef>
          <a:spcPct val="0"/>
        </a:spcBef>
        <a:spcAft>
          <a:spcPct val="0"/>
        </a:spcAft>
        <a:defRPr sz="4000" u="sng">
          <a:solidFill>
            <a:schemeClr val="accent2"/>
          </a:solidFill>
          <a:latin typeface="+mj-lt"/>
          <a:ea typeface="ＭＳ Ｐゴシック" charset="0"/>
          <a:cs typeface="ＭＳ Ｐゴシック" charset="0"/>
        </a:defRPr>
      </a:lvl1pPr>
      <a:lvl2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2pPr>
      <a:lvl3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3pPr>
      <a:lvl4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4pPr>
      <a:lvl5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17.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9.png"/><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8" Type="http://schemas.openxmlformats.org/officeDocument/2006/relationships/image" Target="../media/image19.emf"/><Relationship Id="rId13" Type="http://schemas.openxmlformats.org/officeDocument/2006/relationships/image" Target="../media/image24.emf"/><Relationship Id="rId3" Type="http://schemas.openxmlformats.org/officeDocument/2006/relationships/notesSlide" Target="../notesSlides/notesSlide36.xml"/><Relationship Id="rId7" Type="http://schemas.openxmlformats.org/officeDocument/2006/relationships/image" Target="../media/image18.png"/><Relationship Id="rId12" Type="http://schemas.openxmlformats.org/officeDocument/2006/relationships/image" Target="../media/image23.emf"/><Relationship Id="rId2" Type="http://schemas.openxmlformats.org/officeDocument/2006/relationships/slideLayout" Target="../slideLayouts/slideLayout13.xml"/><Relationship Id="rId16" Type="http://schemas.openxmlformats.org/officeDocument/2006/relationships/image" Target="../media/image16.png"/><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22.emf"/><Relationship Id="rId5" Type="http://schemas.openxmlformats.org/officeDocument/2006/relationships/image" Target="../media/image17.png"/><Relationship Id="rId15" Type="http://schemas.openxmlformats.org/officeDocument/2006/relationships/image" Target="../media/image26.png"/><Relationship Id="rId10" Type="http://schemas.openxmlformats.org/officeDocument/2006/relationships/image" Target="../media/image21.emf"/><Relationship Id="rId4" Type="http://schemas.openxmlformats.org/officeDocument/2006/relationships/oleObject" Target="../embeddings/oleObject1.bin"/><Relationship Id="rId9" Type="http://schemas.openxmlformats.org/officeDocument/2006/relationships/image" Target="../media/image20.wmf"/><Relationship Id="rId14" Type="http://schemas.openxmlformats.org/officeDocument/2006/relationships/image" Target="../media/image25.emf"/></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45.xml"/><Relationship Id="rId7" Type="http://schemas.openxmlformats.org/officeDocument/2006/relationships/image" Target="../media/image31.wmf"/><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30.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32.wmf"/></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3.xml"/><Relationship Id="rId1" Type="http://schemas.openxmlformats.org/officeDocument/2006/relationships/vmlDrawing" Target="../drawings/vmlDrawing3.vml"/><Relationship Id="rId5" Type="http://schemas.openxmlformats.org/officeDocument/2006/relationships/image" Target="../media/image34.wmf"/><Relationship Id="rId4" Type="http://schemas.openxmlformats.org/officeDocument/2006/relationships/oleObject" Target="../embeddings/oleObject7.bin"/></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3.xml"/><Relationship Id="rId1" Type="http://schemas.openxmlformats.org/officeDocument/2006/relationships/vmlDrawing" Target="../drawings/vmlDrawing4.vml"/><Relationship Id="rId5" Type="http://schemas.openxmlformats.org/officeDocument/2006/relationships/image" Target="../media/image37.wmf"/><Relationship Id="rId4" Type="http://schemas.openxmlformats.org/officeDocument/2006/relationships/oleObject" Target="../embeddings/oleObject8.bin"/></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7.xml"/><Relationship Id="rId7" Type="http://schemas.openxmlformats.org/officeDocument/2006/relationships/image" Target="../media/image39.wmf"/><Relationship Id="rId2" Type="http://schemas.openxmlformats.org/officeDocument/2006/relationships/slideLayout" Target="../slideLayouts/slideLayout13.xml"/><Relationship Id="rId1" Type="http://schemas.openxmlformats.org/officeDocument/2006/relationships/vmlDrawing" Target="../drawings/vmlDrawing5.vml"/><Relationship Id="rId6" Type="http://schemas.openxmlformats.org/officeDocument/2006/relationships/oleObject" Target="../embeddings/oleObject10.bin"/><Relationship Id="rId5" Type="http://schemas.openxmlformats.org/officeDocument/2006/relationships/image" Target="../media/image38.wmf"/><Relationship Id="rId4" Type="http://schemas.openxmlformats.org/officeDocument/2006/relationships/oleObject" Target="../embeddings/oleObject9.bin"/></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3.xml"/><Relationship Id="rId1" Type="http://schemas.openxmlformats.org/officeDocument/2006/relationships/vmlDrawing" Target="../drawings/vmlDrawing6.vml"/><Relationship Id="rId6" Type="http://schemas.openxmlformats.org/officeDocument/2006/relationships/image" Target="../media/image40.wmf"/><Relationship Id="rId5" Type="http://schemas.openxmlformats.org/officeDocument/2006/relationships/oleObject" Target="../embeddings/oleObject11.bin"/><Relationship Id="rId4" Type="http://schemas.openxmlformats.org/officeDocument/2006/relationships/image" Target="../media/image41.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9.xml"/><Relationship Id="rId7" Type="http://schemas.openxmlformats.org/officeDocument/2006/relationships/image" Target="../media/image37.wmf"/><Relationship Id="rId2" Type="http://schemas.openxmlformats.org/officeDocument/2006/relationships/slideLayout" Target="../slideLayouts/slideLayout15.xml"/><Relationship Id="rId1" Type="http://schemas.openxmlformats.org/officeDocument/2006/relationships/vmlDrawing" Target="../drawings/vmlDrawing7.vml"/><Relationship Id="rId6" Type="http://schemas.openxmlformats.org/officeDocument/2006/relationships/oleObject" Target="../embeddings/oleObject12.bin"/><Relationship Id="rId5" Type="http://schemas.openxmlformats.org/officeDocument/2006/relationships/image" Target="../media/image43.png"/><Relationship Id="rId4" Type="http://schemas.openxmlformats.org/officeDocument/2006/relationships/image" Target="../media/image42.png"/></Relationships>
</file>

<file path=ppt/slides/_rels/slide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3.xml"/><Relationship Id="rId1" Type="http://schemas.openxmlformats.org/officeDocument/2006/relationships/vmlDrawing" Target="../drawings/vmlDrawing8.vml"/><Relationship Id="rId5" Type="http://schemas.openxmlformats.org/officeDocument/2006/relationships/image" Target="../media/image45.wmf"/><Relationship Id="rId4" Type="http://schemas.openxmlformats.org/officeDocument/2006/relationships/oleObject" Target="../embeddings/oleObject13.bin"/></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3.xml"/><Relationship Id="rId1" Type="http://schemas.openxmlformats.org/officeDocument/2006/relationships/vmlDrawing" Target="../drawings/vmlDrawing9.vml"/><Relationship Id="rId6" Type="http://schemas.openxmlformats.org/officeDocument/2006/relationships/image" Target="../media/image46.wmf"/><Relationship Id="rId5" Type="http://schemas.openxmlformats.org/officeDocument/2006/relationships/oleObject" Target="../embeddings/oleObject14.bin"/><Relationship Id="rId4" Type="http://schemas.openxmlformats.org/officeDocument/2006/relationships/image" Target="../media/image47.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4.xml"/><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5.xml"/><Relationship Id="rId1" Type="http://schemas.openxmlformats.org/officeDocument/2006/relationships/slideLayout" Target="../slideLayouts/slideLayout13.xml"/><Relationship Id="rId6" Type="http://schemas.openxmlformats.org/officeDocument/2006/relationships/image" Target="../media/image51.png"/><Relationship Id="rId5" Type="http://schemas.microsoft.com/office/2007/relationships/hdphoto" Target="../media/hdphoto1.wdp"/><Relationship Id="rId4" Type="http://schemas.openxmlformats.org/officeDocument/2006/relationships/image" Target="../media/image50.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2.xml"/><Relationship Id="rId1" Type="http://schemas.openxmlformats.org/officeDocument/2006/relationships/slideLayout" Target="../slideLayouts/slideLayout13.xml"/><Relationship Id="rId4" Type="http://schemas.microsoft.com/office/2007/relationships/hdphoto" Target="../media/hdphoto1.wdp"/></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76.xml"/><Relationship Id="rId1" Type="http://schemas.openxmlformats.org/officeDocument/2006/relationships/slideLayout" Target="../slideLayouts/slideLayout1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4"/>
          <p:cNvSpPr>
            <a:spLocks noGrp="1" noChangeArrowheads="1"/>
          </p:cNvSpPr>
          <p:nvPr>
            <p:ph type="ctrTitle"/>
          </p:nvPr>
        </p:nvSpPr>
        <p:spPr>
          <a:xfrm>
            <a:off x="685800" y="1416050"/>
            <a:ext cx="7772400" cy="2054225"/>
          </a:xfrm>
        </p:spPr>
        <p:txBody>
          <a:bodyPr/>
          <a:lstStyle/>
          <a:p>
            <a:pPr algn="ctr"/>
            <a:r>
              <a:rPr lang="en-US" altLang="en-US" dirty="0">
                <a:ea typeface="ＭＳ Ｐゴシック" charset="-128"/>
              </a:rPr>
              <a:t>Link </a:t>
            </a:r>
            <a:r>
              <a:rPr lang="en-US" altLang="zh-CN" dirty="0">
                <a:ea typeface="ＭＳ Ｐゴシック" charset="-128"/>
              </a:rPr>
              <a:t>Layer,</a:t>
            </a:r>
            <a:r>
              <a:rPr lang="zh-CN" altLang="en-US" dirty="0">
                <a:ea typeface="ＭＳ Ｐゴシック" charset="-128"/>
              </a:rPr>
              <a:t> </a:t>
            </a:r>
            <a:br>
              <a:rPr lang="en-US" altLang="zh-CN" dirty="0">
                <a:ea typeface="ＭＳ Ｐゴシック" charset="-128"/>
              </a:rPr>
            </a:br>
            <a:r>
              <a:rPr lang="en-US" altLang="zh-CN" dirty="0">
                <a:ea typeface="ＭＳ Ｐゴシック" charset="-128"/>
              </a:rPr>
              <a:t>Course</a:t>
            </a:r>
            <a:r>
              <a:rPr lang="zh-CN" altLang="en-US" dirty="0">
                <a:ea typeface="ＭＳ Ｐゴシック" charset="-128"/>
              </a:rPr>
              <a:t> </a:t>
            </a:r>
            <a:r>
              <a:rPr lang="en-US" altLang="zh-CN" dirty="0">
                <a:ea typeface="ＭＳ Ｐゴシック" charset="-128"/>
              </a:rPr>
              <a:t>Summary</a:t>
            </a:r>
            <a:endParaRPr lang="en-US" altLang="en-US" sz="2800" dirty="0">
              <a:ea typeface="ＭＳ Ｐゴシック" charset="-128"/>
            </a:endParaRPr>
          </a:p>
        </p:txBody>
      </p:sp>
      <p:sp>
        <p:nvSpPr>
          <p:cNvPr id="5" name="Rectangle 5">
            <a:extLst>
              <a:ext uri="{FF2B5EF4-FFF2-40B4-BE49-F238E27FC236}">
                <a16:creationId xmlns:a16="http://schemas.microsoft.com/office/drawing/2014/main" id="{5CC34F28-FC0A-5C4A-89ED-8420B868FE8F}"/>
              </a:ext>
            </a:extLst>
          </p:cNvPr>
          <p:cNvSpPr txBox="1">
            <a:spLocks noChangeArrowheads="1"/>
          </p:cNvSpPr>
          <p:nvPr/>
        </p:nvSpPr>
        <p:spPr bwMode="auto">
          <a:xfrm>
            <a:off x="1022350" y="3468839"/>
            <a:ext cx="70104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Clr>
                <a:schemeClr val="accent2"/>
              </a:buClr>
              <a:buSzPct val="85000"/>
              <a:buFont typeface="ZapfDingbats" charset="0"/>
              <a:buNone/>
              <a:defRPr sz="2800">
                <a:solidFill>
                  <a:schemeClr val="tx1"/>
                </a:solidFill>
                <a:latin typeface="+mn-lt"/>
                <a:ea typeface="ＭＳ Ｐゴシック" charset="0"/>
                <a:cs typeface="ＭＳ Ｐゴシック" charset="0"/>
              </a:defRPr>
            </a:lvl1pPr>
            <a:lvl2pPr marL="457200" indent="0" algn="ctr" rtl="0" eaLnBrk="0" fontAlgn="base" hangingPunct="0">
              <a:spcBef>
                <a:spcPct val="20000"/>
              </a:spcBef>
              <a:spcAft>
                <a:spcPct val="0"/>
              </a:spcAft>
              <a:buClr>
                <a:schemeClr val="accent2"/>
              </a:buClr>
              <a:buSzPct val="75000"/>
              <a:buFont typeface="ZapfDingbats" charset="0"/>
              <a:buNone/>
              <a:defRPr sz="2400">
                <a:solidFill>
                  <a:schemeClr val="tx1"/>
                </a:solidFill>
                <a:latin typeface="+mn-lt"/>
                <a:ea typeface="ＭＳ Ｐゴシック" charset="0"/>
              </a:defRPr>
            </a:lvl2pPr>
            <a:lvl3pPr marL="914400" indent="0" algn="ctr" rtl="0" eaLnBrk="0" fontAlgn="base" hangingPunct="0">
              <a:spcBef>
                <a:spcPct val="20000"/>
              </a:spcBef>
              <a:spcAft>
                <a:spcPct val="0"/>
              </a:spcAft>
              <a:buNone/>
              <a:defRPr sz="2000">
                <a:solidFill>
                  <a:schemeClr val="tx1"/>
                </a:solidFill>
                <a:latin typeface="+mn-lt"/>
                <a:ea typeface="ＭＳ Ｐゴシック" charset="0"/>
              </a:defRPr>
            </a:lvl3pPr>
            <a:lvl4pPr marL="1371600" indent="0" algn="ctr" rtl="0" eaLnBrk="0" fontAlgn="base" hangingPunct="0">
              <a:spcBef>
                <a:spcPct val="20000"/>
              </a:spcBef>
              <a:spcAft>
                <a:spcPct val="0"/>
              </a:spcAft>
              <a:buNone/>
              <a:defRPr sz="2000">
                <a:solidFill>
                  <a:schemeClr val="tx1"/>
                </a:solidFill>
                <a:latin typeface="Times New Roman" pitchFamily="18" charset="0"/>
                <a:ea typeface="ＭＳ Ｐゴシック" charset="0"/>
              </a:defRPr>
            </a:lvl4pPr>
            <a:lvl5pPr marL="1828800" indent="0" algn="ctr" rtl="0" eaLnBrk="0" fontAlgn="base" hangingPunct="0">
              <a:spcBef>
                <a:spcPct val="20000"/>
              </a:spcBef>
              <a:spcAft>
                <a:spcPct val="0"/>
              </a:spcAft>
              <a:buNone/>
              <a:defRPr sz="2000">
                <a:solidFill>
                  <a:schemeClr val="tx1"/>
                </a:solidFill>
                <a:latin typeface="Times New Roman" pitchFamily="18" charset="0"/>
                <a:ea typeface="ＭＳ Ｐゴシック" charset="0"/>
              </a:defRPr>
            </a:lvl5pPr>
            <a:lvl6pPr marL="2286000" indent="0" algn="ctr" rtl="0" eaLnBrk="0" fontAlgn="base" hangingPunct="0">
              <a:spcBef>
                <a:spcPct val="20000"/>
              </a:spcBef>
              <a:spcAft>
                <a:spcPct val="0"/>
              </a:spcAft>
              <a:buNone/>
              <a:defRPr sz="2000">
                <a:solidFill>
                  <a:schemeClr val="tx1"/>
                </a:solidFill>
                <a:latin typeface="Times New Roman" pitchFamily="18" charset="0"/>
              </a:defRPr>
            </a:lvl6pPr>
            <a:lvl7pPr marL="2743200" indent="0" algn="ctr" rtl="0" eaLnBrk="0" fontAlgn="base" hangingPunct="0">
              <a:spcBef>
                <a:spcPct val="20000"/>
              </a:spcBef>
              <a:spcAft>
                <a:spcPct val="0"/>
              </a:spcAft>
              <a:buNone/>
              <a:defRPr sz="2000">
                <a:solidFill>
                  <a:schemeClr val="tx1"/>
                </a:solidFill>
                <a:latin typeface="Times New Roman" pitchFamily="18" charset="0"/>
              </a:defRPr>
            </a:lvl7pPr>
            <a:lvl8pPr marL="3200400" indent="0" algn="ctr" rtl="0" eaLnBrk="0" fontAlgn="base" hangingPunct="0">
              <a:spcBef>
                <a:spcPct val="20000"/>
              </a:spcBef>
              <a:spcAft>
                <a:spcPct val="0"/>
              </a:spcAft>
              <a:buNone/>
              <a:defRPr sz="2000">
                <a:solidFill>
                  <a:schemeClr val="tx1"/>
                </a:solidFill>
                <a:latin typeface="Times New Roman" pitchFamily="18" charset="0"/>
              </a:defRPr>
            </a:lvl8pPr>
            <a:lvl9pPr marL="3657600" indent="0" algn="ctr" rtl="0" eaLnBrk="0" fontAlgn="base" hangingPunct="0">
              <a:spcBef>
                <a:spcPct val="20000"/>
              </a:spcBef>
              <a:spcAft>
                <a:spcPct val="0"/>
              </a:spcAft>
              <a:buNone/>
              <a:defRPr sz="2000">
                <a:solidFill>
                  <a:schemeClr val="tx1"/>
                </a:solidFill>
                <a:latin typeface="Times New Roman" pitchFamily="18" charset="0"/>
              </a:defRPr>
            </a:lvl9pPr>
          </a:lstStyle>
          <a:p>
            <a:r>
              <a:rPr lang="en-US" altLang="zh-CN" sz="2400" kern="0" dirty="0">
                <a:ea typeface="ＭＳ Ｐゴシック" charset="-128"/>
              </a:rPr>
              <a:t>Qiao</a:t>
            </a:r>
            <a:r>
              <a:rPr lang="zh-CN" altLang="en-US" sz="2400" kern="0" dirty="0">
                <a:ea typeface="ＭＳ Ｐゴシック" charset="-128"/>
              </a:rPr>
              <a:t> </a:t>
            </a:r>
            <a:r>
              <a:rPr lang="en-US" altLang="zh-CN" sz="2400" kern="0" dirty="0">
                <a:ea typeface="ＭＳ Ｐゴシック" charset="-128"/>
              </a:rPr>
              <a:t>Xiang</a:t>
            </a:r>
            <a:endParaRPr lang="en-US" altLang="x-none" sz="2400" kern="0" dirty="0">
              <a:ea typeface="ＭＳ Ｐゴシック" charset="-128"/>
            </a:endParaRPr>
          </a:p>
          <a:p>
            <a:endParaRPr lang="en-US" altLang="x-none" sz="2400" kern="0" dirty="0">
              <a:ea typeface="ＭＳ Ｐゴシック" charset="-128"/>
            </a:endParaRPr>
          </a:p>
          <a:p>
            <a:r>
              <a:rPr lang="en-US" altLang="x-none" sz="2400" kern="0" dirty="0">
                <a:ea typeface="ＭＳ Ｐゴシック" charset="-128"/>
              </a:rPr>
              <a:t>https://</a:t>
            </a:r>
            <a:r>
              <a:rPr lang="en-US" altLang="x-none" sz="2400" kern="0" dirty="0" err="1">
                <a:ea typeface="ＭＳ Ｐゴシック" charset="-128"/>
              </a:rPr>
              <a:t>qiaoxiang.me</a:t>
            </a:r>
            <a:r>
              <a:rPr lang="en-US" altLang="x-none" sz="2400" kern="0" dirty="0">
                <a:ea typeface="ＭＳ Ｐゴシック" charset="-128"/>
              </a:rPr>
              <a:t>/courses/cnns-xmuf2</a:t>
            </a:r>
            <a:r>
              <a:rPr lang="en-US" altLang="zh-CN" sz="2400" kern="0" dirty="0">
                <a:ea typeface="ＭＳ Ｐゴシック" charset="-128"/>
              </a:rPr>
              <a:t>2</a:t>
            </a:r>
            <a:r>
              <a:rPr lang="en-US" altLang="x-none" sz="2400" kern="0" dirty="0">
                <a:ea typeface="ＭＳ Ｐゴシック" charset="-128"/>
              </a:rPr>
              <a:t>/</a:t>
            </a:r>
            <a:r>
              <a:rPr lang="en-US" altLang="x-none" sz="2400" kern="0" dirty="0" err="1">
                <a:ea typeface="ＭＳ Ｐゴシック" charset="-128"/>
              </a:rPr>
              <a:t>index.shtml</a:t>
            </a:r>
            <a:endParaRPr lang="en-US" altLang="x-none" sz="2400" kern="0" dirty="0">
              <a:ea typeface="ＭＳ Ｐゴシック" charset="-128"/>
            </a:endParaRPr>
          </a:p>
          <a:p>
            <a:endParaRPr lang="en-US" altLang="x-none" sz="2400" kern="0" dirty="0">
              <a:ea typeface="ＭＳ Ｐゴシック" charset="-128"/>
            </a:endParaRPr>
          </a:p>
          <a:p>
            <a:r>
              <a:rPr lang="en-US" altLang="zh-CN" sz="2400" kern="0" dirty="0">
                <a:ea typeface="ＭＳ Ｐゴシック" charset="-128"/>
              </a:rPr>
              <a:t>12</a:t>
            </a:r>
            <a:r>
              <a:rPr lang="en-US" altLang="x-none" sz="2400" kern="0" dirty="0">
                <a:ea typeface="ＭＳ Ｐゴシック" charset="-128"/>
              </a:rPr>
              <a:t>/</a:t>
            </a:r>
            <a:r>
              <a:rPr lang="en-US" altLang="zh-CN" sz="2400" kern="0" dirty="0">
                <a:ea typeface="宋体" charset="-122"/>
              </a:rPr>
              <a:t>13</a:t>
            </a:r>
            <a:r>
              <a:rPr lang="en-US" altLang="x-none" sz="2400" kern="0" dirty="0">
                <a:ea typeface="ＭＳ Ｐゴシック" charset="-128"/>
              </a:rPr>
              <a:t>/20</a:t>
            </a:r>
            <a:r>
              <a:rPr lang="en-US" altLang="zh-CN" sz="2400" kern="0" dirty="0">
                <a:ea typeface="ＭＳ Ｐゴシック" charset="-128"/>
              </a:rPr>
              <a:t>22</a:t>
            </a:r>
            <a:endParaRPr lang="en-US" altLang="x-none" sz="2400" kern="0" dirty="0">
              <a:ea typeface="ＭＳ Ｐゴシック" charset="-128"/>
            </a:endParaRPr>
          </a:p>
        </p:txBody>
      </p:sp>
      <p:sp>
        <p:nvSpPr>
          <p:cNvPr id="6" name="TextBox 5">
            <a:extLst>
              <a:ext uri="{FF2B5EF4-FFF2-40B4-BE49-F238E27FC236}">
                <a16:creationId xmlns:a16="http://schemas.microsoft.com/office/drawing/2014/main" id="{A95E61B1-2134-7642-B1C0-3A69EE6C9FCF}"/>
              </a:ext>
            </a:extLst>
          </p:cNvPr>
          <p:cNvSpPr txBox="1"/>
          <p:nvPr/>
        </p:nvSpPr>
        <p:spPr>
          <a:xfrm>
            <a:off x="465683" y="6407150"/>
            <a:ext cx="8225329" cy="276999"/>
          </a:xfrm>
          <a:prstGeom prst="rect">
            <a:avLst/>
          </a:prstGeom>
          <a:noFill/>
        </p:spPr>
        <p:txBody>
          <a:bodyPr wrap="none" rtlCol="0">
            <a:spAutoFit/>
          </a:bodyPr>
          <a:lstStyle/>
          <a:p>
            <a:r>
              <a:rPr lang="en-US" sz="1200" dirty="0">
                <a:latin typeface="+mn-lt"/>
              </a:rPr>
              <a:t>Th</a:t>
            </a:r>
            <a:r>
              <a:rPr lang="en-US" altLang="zh-CN" sz="1200" dirty="0">
                <a:latin typeface="+mn-lt"/>
              </a:rPr>
              <a:t>is</a:t>
            </a:r>
            <a:r>
              <a:rPr lang="zh-CN" altLang="en-US" sz="1200" dirty="0">
                <a:latin typeface="+mn-lt"/>
              </a:rPr>
              <a:t> </a:t>
            </a:r>
            <a:r>
              <a:rPr lang="en-US" altLang="zh-CN" sz="1200" dirty="0">
                <a:latin typeface="+mn-lt"/>
              </a:rPr>
              <a:t>deck</a:t>
            </a:r>
            <a:r>
              <a:rPr lang="zh-CN" altLang="en-US" sz="1200" dirty="0">
                <a:latin typeface="+mn-lt"/>
              </a:rPr>
              <a:t> </a:t>
            </a:r>
            <a:r>
              <a:rPr lang="en-US" altLang="zh-CN" sz="1200" dirty="0">
                <a:latin typeface="+mn-lt"/>
              </a:rPr>
              <a:t>of</a:t>
            </a:r>
            <a:r>
              <a:rPr lang="zh-CN" altLang="en-US" sz="1200" dirty="0">
                <a:latin typeface="+mn-lt"/>
              </a:rPr>
              <a:t> </a:t>
            </a:r>
            <a:r>
              <a:rPr lang="en-US" altLang="zh-CN" sz="1200" dirty="0">
                <a:latin typeface="+mn-lt"/>
              </a:rPr>
              <a:t>slides</a:t>
            </a:r>
            <a:r>
              <a:rPr lang="en-US" sz="1200" dirty="0">
                <a:latin typeface="+mn-lt"/>
              </a:rPr>
              <a:t> are heavily based on CPSC 433/533 at Yale University, by courtesy of Dr. Y. Richard Yang.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mic Sans MS" charset="0"/>
              </a:defRPr>
            </a:lvl1pPr>
            <a:lvl2pPr marL="742950" indent="-285750">
              <a:defRPr>
                <a:solidFill>
                  <a:schemeClr val="tx1"/>
                </a:solidFill>
                <a:latin typeface="Comic Sans MS" charset="0"/>
              </a:defRPr>
            </a:lvl2pPr>
            <a:lvl3pPr marL="1143000" indent="-228600">
              <a:defRPr>
                <a:solidFill>
                  <a:schemeClr val="tx1"/>
                </a:solidFill>
                <a:latin typeface="Comic Sans MS" charset="0"/>
              </a:defRPr>
            </a:lvl3pPr>
            <a:lvl4pPr marL="1600200" indent="-228600">
              <a:defRPr>
                <a:solidFill>
                  <a:schemeClr val="tx1"/>
                </a:solidFill>
                <a:latin typeface="Comic Sans MS" charset="0"/>
              </a:defRPr>
            </a:lvl4pPr>
            <a:lvl5pPr marL="2057400" indent="-228600">
              <a:defRPr>
                <a:solidFill>
                  <a:schemeClr val="tx1"/>
                </a:solidFill>
                <a:latin typeface="Comic Sans MS" charset="0"/>
              </a:defRPr>
            </a:lvl5pPr>
            <a:lvl6pPr marL="2514600" indent="-228600" eaLnBrk="0" fontAlgn="base" hangingPunct="0">
              <a:spcBef>
                <a:spcPct val="0"/>
              </a:spcBef>
              <a:spcAft>
                <a:spcPct val="0"/>
              </a:spcAft>
              <a:defRPr>
                <a:solidFill>
                  <a:schemeClr val="tx1"/>
                </a:solidFill>
                <a:latin typeface="Comic Sans MS" charset="0"/>
              </a:defRPr>
            </a:lvl6pPr>
            <a:lvl7pPr marL="2971800" indent="-228600" eaLnBrk="0" fontAlgn="base" hangingPunct="0">
              <a:spcBef>
                <a:spcPct val="0"/>
              </a:spcBef>
              <a:spcAft>
                <a:spcPct val="0"/>
              </a:spcAft>
              <a:defRPr>
                <a:solidFill>
                  <a:schemeClr val="tx1"/>
                </a:solidFill>
                <a:latin typeface="Comic Sans MS" charset="0"/>
              </a:defRPr>
            </a:lvl7pPr>
            <a:lvl8pPr marL="3429000" indent="-228600" eaLnBrk="0" fontAlgn="base" hangingPunct="0">
              <a:spcBef>
                <a:spcPct val="0"/>
              </a:spcBef>
              <a:spcAft>
                <a:spcPct val="0"/>
              </a:spcAft>
              <a:defRPr>
                <a:solidFill>
                  <a:schemeClr val="tx1"/>
                </a:solidFill>
                <a:latin typeface="Comic Sans MS" charset="0"/>
              </a:defRPr>
            </a:lvl8pPr>
            <a:lvl9pPr marL="3886200" indent="-228600" eaLnBrk="0" fontAlgn="base" hangingPunct="0">
              <a:spcBef>
                <a:spcPct val="0"/>
              </a:spcBef>
              <a:spcAft>
                <a:spcPct val="0"/>
              </a:spcAft>
              <a:defRPr>
                <a:solidFill>
                  <a:schemeClr val="tx1"/>
                </a:solidFill>
                <a:latin typeface="Comic Sans MS" charset="0"/>
              </a:defRPr>
            </a:lvl9pPr>
          </a:lstStyle>
          <a:p>
            <a:fld id="{34024055-AF22-E14E-8692-93A8DC14A17E}" type="slidenum">
              <a:rPr lang="en-US" altLang="en-US">
                <a:solidFill>
                  <a:srgbClr val="000000"/>
                </a:solidFill>
                <a:latin typeface="Times New Roman" charset="0"/>
              </a:rPr>
              <a:pPr/>
              <a:t>10</a:t>
            </a:fld>
            <a:endParaRPr lang="en-US" altLang="en-US">
              <a:solidFill>
                <a:srgbClr val="000000"/>
              </a:solidFill>
              <a:latin typeface="Times New Roman" charset="0"/>
            </a:endParaRPr>
          </a:p>
        </p:txBody>
      </p:sp>
      <p:sp>
        <p:nvSpPr>
          <p:cNvPr id="25603" name="Rectangle 4"/>
          <p:cNvSpPr>
            <a:spLocks noChangeArrowheads="1"/>
          </p:cNvSpPr>
          <p:nvPr/>
        </p:nvSpPr>
        <p:spPr bwMode="auto">
          <a:xfrm>
            <a:off x="533400" y="228600"/>
            <a:ext cx="81010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omic Sans MS" charset="0"/>
              </a:defRPr>
            </a:lvl1pPr>
            <a:lvl2pPr marL="742950" indent="-285750">
              <a:defRPr>
                <a:solidFill>
                  <a:schemeClr val="tx1"/>
                </a:solidFill>
                <a:latin typeface="Comic Sans MS" charset="0"/>
              </a:defRPr>
            </a:lvl2pPr>
            <a:lvl3pPr marL="1143000" indent="-228600">
              <a:defRPr>
                <a:solidFill>
                  <a:schemeClr val="tx1"/>
                </a:solidFill>
                <a:latin typeface="Comic Sans MS" charset="0"/>
              </a:defRPr>
            </a:lvl3pPr>
            <a:lvl4pPr marL="1600200" indent="-228600">
              <a:defRPr>
                <a:solidFill>
                  <a:schemeClr val="tx1"/>
                </a:solidFill>
                <a:latin typeface="Comic Sans MS" charset="0"/>
              </a:defRPr>
            </a:lvl4pPr>
            <a:lvl5pPr marL="2057400" indent="-228600">
              <a:defRPr>
                <a:solidFill>
                  <a:schemeClr val="tx1"/>
                </a:solidFill>
                <a:latin typeface="Comic Sans MS" charset="0"/>
              </a:defRPr>
            </a:lvl5pPr>
            <a:lvl6pPr marL="2514600" indent="-228600" eaLnBrk="0" fontAlgn="base" hangingPunct="0">
              <a:spcBef>
                <a:spcPct val="0"/>
              </a:spcBef>
              <a:spcAft>
                <a:spcPct val="0"/>
              </a:spcAft>
              <a:defRPr>
                <a:solidFill>
                  <a:schemeClr val="tx1"/>
                </a:solidFill>
                <a:latin typeface="Comic Sans MS" charset="0"/>
              </a:defRPr>
            </a:lvl6pPr>
            <a:lvl7pPr marL="2971800" indent="-228600" eaLnBrk="0" fontAlgn="base" hangingPunct="0">
              <a:spcBef>
                <a:spcPct val="0"/>
              </a:spcBef>
              <a:spcAft>
                <a:spcPct val="0"/>
              </a:spcAft>
              <a:defRPr>
                <a:solidFill>
                  <a:schemeClr val="tx1"/>
                </a:solidFill>
                <a:latin typeface="Comic Sans MS" charset="0"/>
              </a:defRPr>
            </a:lvl7pPr>
            <a:lvl8pPr marL="3429000" indent="-228600" eaLnBrk="0" fontAlgn="base" hangingPunct="0">
              <a:spcBef>
                <a:spcPct val="0"/>
              </a:spcBef>
              <a:spcAft>
                <a:spcPct val="0"/>
              </a:spcAft>
              <a:defRPr>
                <a:solidFill>
                  <a:schemeClr val="tx1"/>
                </a:solidFill>
                <a:latin typeface="Comic Sans MS" charset="0"/>
              </a:defRPr>
            </a:lvl8pPr>
            <a:lvl9pPr marL="3886200" indent="-228600" eaLnBrk="0" fontAlgn="base" hangingPunct="0">
              <a:spcBef>
                <a:spcPct val="0"/>
              </a:spcBef>
              <a:spcAft>
                <a:spcPct val="0"/>
              </a:spcAft>
              <a:defRPr>
                <a:solidFill>
                  <a:schemeClr val="tx1"/>
                </a:solidFill>
                <a:latin typeface="Comic Sans MS" charset="0"/>
              </a:defRPr>
            </a:lvl9pPr>
          </a:lstStyle>
          <a:p>
            <a:r>
              <a:rPr lang="en-US" altLang="en-US" sz="3200" u="sng" dirty="0">
                <a:solidFill>
                  <a:srgbClr val="3333CC"/>
                </a:solidFill>
              </a:rPr>
              <a:t>MAC Protocols</a:t>
            </a:r>
            <a:endParaRPr lang="en-US" altLang="en-US" sz="4000" u="sng" dirty="0">
              <a:solidFill>
                <a:srgbClr val="3333CC"/>
              </a:solidFill>
            </a:endParaRPr>
          </a:p>
        </p:txBody>
      </p:sp>
      <p:sp>
        <p:nvSpPr>
          <p:cNvPr id="25604" name="Rectangle 5"/>
          <p:cNvSpPr>
            <a:spLocks noChangeArrowheads="1"/>
          </p:cNvSpPr>
          <p:nvPr/>
        </p:nvSpPr>
        <p:spPr bwMode="auto">
          <a:xfrm>
            <a:off x="533400" y="1371600"/>
            <a:ext cx="8037513" cy="528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Comic Sans MS" charset="0"/>
              </a:defRPr>
            </a:lvl1pPr>
            <a:lvl2pPr marL="742950" indent="-285750">
              <a:defRPr>
                <a:solidFill>
                  <a:schemeClr val="tx1"/>
                </a:solidFill>
                <a:latin typeface="Comic Sans MS" charset="0"/>
              </a:defRPr>
            </a:lvl2pPr>
            <a:lvl3pPr marL="1143000" indent="-228600">
              <a:defRPr>
                <a:solidFill>
                  <a:schemeClr val="tx1"/>
                </a:solidFill>
                <a:latin typeface="Comic Sans MS" charset="0"/>
              </a:defRPr>
            </a:lvl3pPr>
            <a:lvl4pPr marL="1600200" indent="-228600">
              <a:defRPr>
                <a:solidFill>
                  <a:schemeClr val="tx1"/>
                </a:solidFill>
                <a:latin typeface="Comic Sans MS" charset="0"/>
              </a:defRPr>
            </a:lvl4pPr>
            <a:lvl5pPr marL="2057400" indent="-228600">
              <a:defRPr>
                <a:solidFill>
                  <a:schemeClr val="tx1"/>
                </a:solidFill>
                <a:latin typeface="Comic Sans MS" charset="0"/>
              </a:defRPr>
            </a:lvl5pPr>
            <a:lvl6pPr marL="2514600" indent="-228600" eaLnBrk="0" fontAlgn="base" hangingPunct="0">
              <a:spcBef>
                <a:spcPct val="0"/>
              </a:spcBef>
              <a:spcAft>
                <a:spcPct val="0"/>
              </a:spcAft>
              <a:defRPr>
                <a:solidFill>
                  <a:schemeClr val="tx1"/>
                </a:solidFill>
                <a:latin typeface="Comic Sans MS" charset="0"/>
              </a:defRPr>
            </a:lvl6pPr>
            <a:lvl7pPr marL="2971800" indent="-228600" eaLnBrk="0" fontAlgn="base" hangingPunct="0">
              <a:spcBef>
                <a:spcPct val="0"/>
              </a:spcBef>
              <a:spcAft>
                <a:spcPct val="0"/>
              </a:spcAft>
              <a:defRPr>
                <a:solidFill>
                  <a:schemeClr val="tx1"/>
                </a:solidFill>
                <a:latin typeface="Comic Sans MS" charset="0"/>
              </a:defRPr>
            </a:lvl7pPr>
            <a:lvl8pPr marL="3429000" indent="-228600" eaLnBrk="0" fontAlgn="base" hangingPunct="0">
              <a:spcBef>
                <a:spcPct val="0"/>
              </a:spcBef>
              <a:spcAft>
                <a:spcPct val="0"/>
              </a:spcAft>
              <a:defRPr>
                <a:solidFill>
                  <a:schemeClr val="tx1"/>
                </a:solidFill>
                <a:latin typeface="Comic Sans MS" charset="0"/>
              </a:defRPr>
            </a:lvl8pPr>
            <a:lvl9pPr marL="3886200" indent="-228600" eaLnBrk="0" fontAlgn="base" hangingPunct="0">
              <a:spcBef>
                <a:spcPct val="0"/>
              </a:spcBef>
              <a:spcAft>
                <a:spcPct val="0"/>
              </a:spcAft>
              <a:defRPr>
                <a:solidFill>
                  <a:schemeClr val="tx1"/>
                </a:solidFill>
                <a:latin typeface="Comic Sans MS" charset="0"/>
              </a:defRPr>
            </a:lvl9pPr>
          </a:lstStyle>
          <a:p>
            <a:pPr>
              <a:spcBef>
                <a:spcPct val="20000"/>
              </a:spcBef>
              <a:buClr>
                <a:srgbClr val="3333CC"/>
              </a:buClr>
              <a:buSzPct val="85000"/>
              <a:buFont typeface="ZapfDingbats" charset="0"/>
              <a:buNone/>
            </a:pPr>
            <a:r>
              <a:rPr lang="en-US" altLang="en-US" sz="2800" dirty="0">
                <a:solidFill>
                  <a:srgbClr val="000000"/>
                </a:solidFill>
              </a:rPr>
              <a:t>Goals</a:t>
            </a:r>
          </a:p>
          <a:p>
            <a:pPr marL="457200" indent="-457200">
              <a:spcBef>
                <a:spcPct val="20000"/>
              </a:spcBef>
              <a:buClr>
                <a:srgbClr val="3333CC"/>
              </a:buClr>
              <a:buSzPct val="85000"/>
              <a:buFont typeface="Wingdings" pitchFamily="2" charset="2"/>
              <a:buChar char="q"/>
            </a:pPr>
            <a:r>
              <a:rPr lang="en-US" altLang="en-US" sz="2800" dirty="0">
                <a:solidFill>
                  <a:srgbClr val="000000"/>
                </a:solidFill>
              </a:rPr>
              <a:t>efficient, fair, decentralized, simple</a:t>
            </a:r>
            <a:endParaRPr lang="en-US" altLang="en-US" dirty="0">
              <a:solidFill>
                <a:srgbClr val="000000"/>
              </a:solidFill>
            </a:endParaRPr>
          </a:p>
          <a:p>
            <a:pPr>
              <a:spcBef>
                <a:spcPct val="20000"/>
              </a:spcBef>
              <a:buClr>
                <a:srgbClr val="3333CC"/>
              </a:buClr>
              <a:buSzPct val="85000"/>
              <a:buFont typeface="ZapfDingbats" charset="0"/>
              <a:buNone/>
            </a:pPr>
            <a:endParaRPr lang="en-US" altLang="en-US" dirty="0">
              <a:solidFill>
                <a:srgbClr val="000000"/>
              </a:solidFill>
            </a:endParaRPr>
          </a:p>
          <a:p>
            <a:pPr>
              <a:spcBef>
                <a:spcPct val="20000"/>
              </a:spcBef>
              <a:buClr>
                <a:srgbClr val="3333CC"/>
              </a:buClr>
              <a:buSzPct val="85000"/>
              <a:buFont typeface="ZapfDingbats" charset="0"/>
              <a:buNone/>
            </a:pPr>
            <a:r>
              <a:rPr lang="en-US" altLang="en-US" dirty="0">
                <a:solidFill>
                  <a:srgbClr val="000000"/>
                </a:solidFill>
              </a:rPr>
              <a:t>Three broad classes:</a:t>
            </a:r>
          </a:p>
          <a:p>
            <a:pPr>
              <a:spcBef>
                <a:spcPct val="20000"/>
              </a:spcBef>
              <a:buClr>
                <a:srgbClr val="3333CC"/>
              </a:buClr>
              <a:buSzPct val="85000"/>
              <a:buFont typeface="Wingdings" pitchFamily="2" charset="2"/>
              <a:buChar char="q"/>
            </a:pPr>
            <a:r>
              <a:rPr lang="en-US" altLang="en-US" dirty="0">
                <a:solidFill>
                  <a:srgbClr val="000000"/>
                </a:solidFill>
              </a:rPr>
              <a:t>non-partitioning</a:t>
            </a:r>
          </a:p>
          <a:p>
            <a:pPr marL="800100" lvl="1" indent="-342900">
              <a:spcBef>
                <a:spcPct val="20000"/>
              </a:spcBef>
              <a:buClr>
                <a:srgbClr val="3333CC"/>
              </a:buClr>
              <a:buSzPct val="75000"/>
              <a:buFont typeface="Courier New" panose="02070309020205020404" pitchFamily="49" charset="0"/>
              <a:buChar char="o"/>
            </a:pPr>
            <a:r>
              <a:rPr lang="en-US" altLang="en-US" sz="2000" dirty="0">
                <a:solidFill>
                  <a:srgbClr val="000000"/>
                </a:solidFill>
              </a:rPr>
              <a:t>random access</a:t>
            </a:r>
            <a:endParaRPr lang="en-US" altLang="en-US" dirty="0">
              <a:solidFill>
                <a:srgbClr val="000000"/>
              </a:solidFill>
            </a:endParaRPr>
          </a:p>
          <a:p>
            <a:pPr lvl="2">
              <a:spcBef>
                <a:spcPct val="20000"/>
              </a:spcBef>
              <a:buFontTx/>
              <a:buChar char="•"/>
            </a:pPr>
            <a:r>
              <a:rPr lang="en-US" altLang="en-US" sz="2000" dirty="0">
                <a:solidFill>
                  <a:srgbClr val="000000"/>
                </a:solidFill>
              </a:rPr>
              <a:t>allow collisions</a:t>
            </a:r>
          </a:p>
          <a:p>
            <a:pPr marL="800100" lvl="1" indent="-342900">
              <a:spcBef>
                <a:spcPct val="20000"/>
              </a:spcBef>
              <a:buClr>
                <a:srgbClr val="3333CC"/>
              </a:buClr>
              <a:buSzPct val="75000"/>
              <a:buFont typeface="Courier New" panose="02070309020205020404" pitchFamily="49" charset="0"/>
              <a:buChar char="o"/>
            </a:pPr>
            <a:r>
              <a:rPr lang="en-US" altLang="en-US" sz="2000" dirty="0">
                <a:solidFill>
                  <a:srgbClr val="000000"/>
                </a:solidFill>
              </a:rPr>
              <a:t>“taking-turns”</a:t>
            </a:r>
            <a:endParaRPr lang="en-US" altLang="en-US" dirty="0">
              <a:solidFill>
                <a:srgbClr val="000000"/>
              </a:solidFill>
            </a:endParaRPr>
          </a:p>
          <a:p>
            <a:pPr lvl="2">
              <a:spcBef>
                <a:spcPct val="20000"/>
              </a:spcBef>
              <a:buFontTx/>
              <a:buChar char="•"/>
            </a:pPr>
            <a:r>
              <a:rPr lang="en-US" altLang="en-US" sz="1800" dirty="0">
                <a:solidFill>
                  <a:srgbClr val="000000"/>
                </a:solidFill>
              </a:rPr>
              <a:t>a token coordinates shared access to avoid collisions</a:t>
            </a:r>
          </a:p>
          <a:p>
            <a:pPr>
              <a:spcBef>
                <a:spcPct val="20000"/>
              </a:spcBef>
              <a:buClr>
                <a:srgbClr val="3333CC"/>
              </a:buClr>
              <a:buSzPct val="85000"/>
              <a:buFont typeface="Wingdings" pitchFamily="2" charset="2"/>
              <a:buChar char="q"/>
            </a:pPr>
            <a:r>
              <a:rPr lang="en-US" altLang="en-US" dirty="0">
                <a:solidFill>
                  <a:srgbClr val="000000"/>
                </a:solidFill>
              </a:rPr>
              <a:t>channel partitioning</a:t>
            </a:r>
            <a:endParaRPr lang="en-US" altLang="en-US" sz="2800" dirty="0">
              <a:solidFill>
                <a:srgbClr val="000000"/>
              </a:solidFill>
            </a:endParaRPr>
          </a:p>
          <a:p>
            <a:pPr marL="800100" lvl="1" indent="-342900">
              <a:spcBef>
                <a:spcPct val="20000"/>
              </a:spcBef>
              <a:buClr>
                <a:srgbClr val="3333CC"/>
              </a:buClr>
              <a:buSzPct val="75000"/>
              <a:buFont typeface="Courier New" panose="02070309020205020404" pitchFamily="49" charset="0"/>
              <a:buChar char="o"/>
            </a:pPr>
            <a:r>
              <a:rPr lang="en-US" altLang="en-US" sz="2000" dirty="0">
                <a:solidFill>
                  <a:srgbClr val="000000"/>
                </a:solidFill>
              </a:rPr>
              <a:t>divide channel into smaller “pieces” </a:t>
            </a:r>
            <a:br>
              <a:rPr lang="en-US" altLang="en-US" sz="2000" dirty="0">
                <a:solidFill>
                  <a:srgbClr val="000000"/>
                </a:solidFill>
              </a:rPr>
            </a:br>
            <a:r>
              <a:rPr lang="en-US" altLang="en-US" sz="2000" dirty="0">
                <a:solidFill>
                  <a:srgbClr val="000000"/>
                </a:solidFill>
              </a:rPr>
              <a:t>(time slot, frequency, code)</a:t>
            </a:r>
          </a:p>
        </p:txBody>
      </p:sp>
    </p:spTree>
    <p:extLst>
      <p:ext uri="{BB962C8B-B14F-4D97-AF65-F5344CB8AC3E}">
        <p14:creationId xmlns:p14="http://schemas.microsoft.com/office/powerpoint/2010/main" val="2627257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D2ED1B7B-5A9A-C84B-AC7E-72173E644FDC}" type="slidenum">
              <a:rPr lang="en-US" altLang="en-US" sz="1400">
                <a:solidFill>
                  <a:srgbClr val="000000"/>
                </a:solidFill>
                <a:latin typeface="Times New Roman" charset="0"/>
              </a:rPr>
              <a:pPr>
                <a:spcBef>
                  <a:spcPct val="0"/>
                </a:spcBef>
                <a:buClrTx/>
                <a:buSzTx/>
                <a:buFontTx/>
                <a:buNone/>
              </a:pPr>
              <a:t>11</a:t>
            </a:fld>
            <a:endParaRPr lang="en-US" altLang="en-US" sz="1400">
              <a:solidFill>
                <a:srgbClr val="000000"/>
              </a:solidFill>
              <a:latin typeface="Times New Roman" charset="0"/>
            </a:endParaRPr>
          </a:p>
        </p:txBody>
      </p:sp>
      <p:sp>
        <p:nvSpPr>
          <p:cNvPr id="197634" name="Rectangle 2"/>
          <p:cNvSpPr>
            <a:spLocks noGrp="1" noChangeArrowheads="1"/>
          </p:cNvSpPr>
          <p:nvPr>
            <p:ph type="title"/>
          </p:nvPr>
        </p:nvSpPr>
        <p:spPr>
          <a:xfrm>
            <a:off x="533400" y="228600"/>
            <a:ext cx="8610600" cy="1143000"/>
          </a:xfrm>
        </p:spPr>
        <p:txBody>
          <a:bodyPr/>
          <a:lstStyle/>
          <a:p>
            <a:r>
              <a:rPr lang="en-US" altLang="en-US" dirty="0">
                <a:ea typeface="ＭＳ Ｐゴシック" charset="-128"/>
              </a:rPr>
              <a:t>Focus: Random Access Protocols</a:t>
            </a:r>
          </a:p>
        </p:txBody>
      </p:sp>
      <p:sp>
        <p:nvSpPr>
          <p:cNvPr id="197635" name="Rectangle 3"/>
          <p:cNvSpPr>
            <a:spLocks noGrp="1" noChangeArrowheads="1"/>
          </p:cNvSpPr>
          <p:nvPr>
            <p:ph type="body" idx="1"/>
          </p:nvPr>
        </p:nvSpPr>
        <p:spPr/>
        <p:txBody>
          <a:bodyPr/>
          <a:lstStyle/>
          <a:p>
            <a:pPr>
              <a:lnSpc>
                <a:spcPct val="90000"/>
              </a:lnSpc>
              <a:buFont typeface="Wingdings" pitchFamily="2" charset="2"/>
              <a:buChar char="q"/>
            </a:pPr>
            <a:r>
              <a:rPr lang="en-US" altLang="en-US" dirty="0">
                <a:ea typeface="ＭＳ Ｐゴシック" charset="-128"/>
              </a:rPr>
              <a:t>Examples of random access MAC protocols:</a:t>
            </a:r>
          </a:p>
          <a:p>
            <a:pPr lvl="1">
              <a:lnSpc>
                <a:spcPct val="90000"/>
              </a:lnSpc>
              <a:buFont typeface="Courier New" panose="02070309020205020404" pitchFamily="49" charset="0"/>
              <a:buChar char="o"/>
            </a:pPr>
            <a:r>
              <a:rPr lang="en-US" altLang="en-US" dirty="0">
                <a:ea typeface="ＭＳ Ｐゴシック" charset="-128"/>
              </a:rPr>
              <a:t>slotted ALOHA and pure ALOHA</a:t>
            </a:r>
          </a:p>
          <a:p>
            <a:pPr lvl="1">
              <a:lnSpc>
                <a:spcPct val="90000"/>
              </a:lnSpc>
              <a:buFont typeface="Courier New" panose="02070309020205020404" pitchFamily="49" charset="0"/>
              <a:buChar char="o"/>
            </a:pPr>
            <a:r>
              <a:rPr lang="en-US" altLang="en-US" dirty="0">
                <a:ea typeface="ＭＳ Ｐゴシック" charset="-128"/>
              </a:rPr>
              <a:t>CSMA and CSMA/CD, CSMA/CA</a:t>
            </a:r>
          </a:p>
          <a:p>
            <a:pPr lvl="1">
              <a:lnSpc>
                <a:spcPct val="90000"/>
              </a:lnSpc>
              <a:buFont typeface="Courier New" panose="02070309020205020404" pitchFamily="49" charset="0"/>
              <a:buChar char="o"/>
            </a:pPr>
            <a:r>
              <a:rPr lang="en-US" altLang="en-US" dirty="0">
                <a:ea typeface="ＭＳ Ｐゴシック" charset="-128"/>
              </a:rPr>
              <a:t>Ethernet, </a:t>
            </a:r>
            <a:r>
              <a:rPr lang="en-US" altLang="en-US" dirty="0" err="1">
                <a:ea typeface="ＭＳ Ｐゴシック" charset="-128"/>
              </a:rPr>
              <a:t>WiFi</a:t>
            </a:r>
            <a:r>
              <a:rPr lang="en-US" altLang="en-US" dirty="0">
                <a:ea typeface="ＭＳ Ｐゴシック" charset="-128"/>
              </a:rPr>
              <a:t> 802.11</a:t>
            </a:r>
          </a:p>
          <a:p>
            <a:pPr lvl="1">
              <a:lnSpc>
                <a:spcPct val="90000"/>
              </a:lnSpc>
            </a:pPr>
            <a:endParaRPr lang="en-US" altLang="en-US" dirty="0">
              <a:ea typeface="ＭＳ Ｐゴシック" charset="-128"/>
            </a:endParaRPr>
          </a:p>
          <a:p>
            <a:pPr>
              <a:lnSpc>
                <a:spcPct val="90000"/>
              </a:lnSpc>
              <a:buFont typeface="Wingdings" pitchFamily="2" charset="2"/>
              <a:buChar char="q"/>
            </a:pPr>
            <a:r>
              <a:rPr lang="en-US" altLang="en-US" dirty="0">
                <a:ea typeface="ＭＳ Ｐゴシック" charset="-128"/>
              </a:rPr>
              <a:t>Key design points: </a:t>
            </a:r>
          </a:p>
          <a:p>
            <a:pPr lvl="1">
              <a:lnSpc>
                <a:spcPct val="90000"/>
              </a:lnSpc>
              <a:buFont typeface="Courier New" panose="02070309020205020404" pitchFamily="49" charset="0"/>
              <a:buChar char="o"/>
            </a:pPr>
            <a:r>
              <a:rPr lang="en-US" altLang="en-US" dirty="0">
                <a:ea typeface="ＭＳ Ｐゴシック" charset="-128"/>
              </a:rPr>
              <a:t>when to access channel?</a:t>
            </a:r>
          </a:p>
          <a:p>
            <a:pPr lvl="1">
              <a:lnSpc>
                <a:spcPct val="90000"/>
              </a:lnSpc>
              <a:buFont typeface="Courier New" panose="02070309020205020404" pitchFamily="49" charset="0"/>
              <a:buChar char="o"/>
            </a:pPr>
            <a:r>
              <a:rPr lang="en-US" altLang="en-US" dirty="0">
                <a:ea typeface="ＭＳ Ｐゴシック" charset="-128"/>
              </a:rPr>
              <a:t>how to detect collisions?</a:t>
            </a:r>
          </a:p>
          <a:p>
            <a:pPr lvl="1">
              <a:lnSpc>
                <a:spcPct val="90000"/>
              </a:lnSpc>
              <a:buFont typeface="Courier New" panose="02070309020205020404" pitchFamily="49" charset="0"/>
              <a:buChar char="o"/>
            </a:pPr>
            <a:r>
              <a:rPr lang="en-US" altLang="en-US" dirty="0">
                <a:ea typeface="ＭＳ Ｐゴシック" charset="-128"/>
              </a:rPr>
              <a:t>how to recover from collisions?</a:t>
            </a:r>
          </a:p>
          <a:p>
            <a:pPr lvl="1">
              <a:lnSpc>
                <a:spcPct val="90000"/>
              </a:lnSpc>
            </a:pPr>
            <a:endParaRPr lang="en-US" altLang="en-US" dirty="0">
              <a:ea typeface="ＭＳ Ｐゴシック" charset="-128"/>
            </a:endParaRPr>
          </a:p>
        </p:txBody>
      </p:sp>
    </p:spTree>
    <p:extLst>
      <p:ext uri="{BB962C8B-B14F-4D97-AF65-F5344CB8AC3E}">
        <p14:creationId xmlns:p14="http://schemas.microsoft.com/office/powerpoint/2010/main" val="2621558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0A2CF602-BBBB-D041-B0F1-3B250A286C7F}" type="slidenum">
              <a:rPr lang="en-US" altLang="en-US" sz="1400">
                <a:solidFill>
                  <a:srgbClr val="000000"/>
                </a:solidFill>
                <a:latin typeface="Times New Roman" charset="0"/>
              </a:rPr>
              <a:pPr>
                <a:spcBef>
                  <a:spcPct val="0"/>
                </a:spcBef>
                <a:buClrTx/>
                <a:buSzTx/>
                <a:buFontTx/>
                <a:buNone/>
              </a:pPr>
              <a:t>12</a:t>
            </a:fld>
            <a:endParaRPr lang="en-US" altLang="en-US" sz="1400">
              <a:solidFill>
                <a:srgbClr val="000000"/>
              </a:solidFill>
              <a:latin typeface="Times New Roman" charset="0"/>
            </a:endParaRPr>
          </a:p>
        </p:txBody>
      </p:sp>
      <p:sp>
        <p:nvSpPr>
          <p:cNvPr id="199682" name="Rectangle 2"/>
          <p:cNvSpPr>
            <a:spLocks noGrp="1" noChangeArrowheads="1"/>
          </p:cNvSpPr>
          <p:nvPr>
            <p:ph type="title"/>
          </p:nvPr>
        </p:nvSpPr>
        <p:spPr/>
        <p:txBody>
          <a:bodyPr/>
          <a:lstStyle/>
          <a:p>
            <a:r>
              <a:rPr lang="en-US" altLang="en-US">
                <a:ea typeface="ＭＳ Ｐゴシック" charset="-128"/>
              </a:rPr>
              <a:t>Slotted Aloha </a:t>
            </a:r>
            <a:r>
              <a:rPr lang="en-US" altLang="en-US" sz="2800">
                <a:ea typeface="ＭＳ Ｐゴシック" charset="-128"/>
              </a:rPr>
              <a:t>[Norm Abramson]</a:t>
            </a:r>
          </a:p>
        </p:txBody>
      </p:sp>
      <p:sp>
        <p:nvSpPr>
          <p:cNvPr id="199683" name="Rectangle 3"/>
          <p:cNvSpPr>
            <a:spLocks noGrp="1" noChangeArrowheads="1"/>
          </p:cNvSpPr>
          <p:nvPr>
            <p:ph type="body" idx="1"/>
          </p:nvPr>
        </p:nvSpPr>
        <p:spPr>
          <a:xfrm>
            <a:off x="533400" y="1400175"/>
            <a:ext cx="8183563" cy="4648200"/>
          </a:xfrm>
        </p:spPr>
        <p:txBody>
          <a:bodyPr/>
          <a:lstStyle/>
          <a:p>
            <a:pPr>
              <a:buFont typeface="Wingdings" pitchFamily="2" charset="2"/>
              <a:buChar char="q"/>
            </a:pPr>
            <a:r>
              <a:rPr lang="en-US" altLang="en-US" sz="2400" dirty="0">
                <a:ea typeface="ＭＳ Ｐゴシック" charset="-128"/>
              </a:rPr>
              <a:t>Time is divided into equal size slots (= </a:t>
            </a:r>
            <a:r>
              <a:rPr lang="en-US" altLang="en-US" sz="2400" dirty="0" err="1">
                <a:ea typeface="ＭＳ Ｐゴシック" charset="-128"/>
              </a:rPr>
              <a:t>pkt</a:t>
            </a:r>
            <a:r>
              <a:rPr lang="en-US" altLang="en-US" sz="2400" dirty="0">
                <a:ea typeface="ＭＳ Ｐゴシック" charset="-128"/>
              </a:rPr>
              <a:t> trans. time)</a:t>
            </a:r>
          </a:p>
          <a:p>
            <a:pPr>
              <a:buFont typeface="Wingdings" pitchFamily="2" charset="2"/>
              <a:buChar char="q"/>
            </a:pPr>
            <a:r>
              <a:rPr lang="en-US" altLang="en-US" sz="2400" dirty="0">
                <a:ea typeface="ＭＳ Ｐゴシック" charset="-128"/>
              </a:rPr>
              <a:t>Node with new arriving </a:t>
            </a:r>
            <a:r>
              <a:rPr lang="en-US" altLang="en-US" sz="2400" dirty="0" err="1">
                <a:ea typeface="ＭＳ Ｐゴシック" charset="-128"/>
              </a:rPr>
              <a:t>pkt</a:t>
            </a:r>
            <a:r>
              <a:rPr lang="en-US" altLang="en-US" sz="2400" dirty="0">
                <a:ea typeface="ＭＳ Ｐゴシック" charset="-128"/>
              </a:rPr>
              <a:t>: transmit at beginning of next slot </a:t>
            </a:r>
          </a:p>
          <a:p>
            <a:pPr>
              <a:buFont typeface="Wingdings" pitchFamily="2" charset="2"/>
              <a:buChar char="q"/>
            </a:pPr>
            <a:r>
              <a:rPr lang="en-US" altLang="en-US" sz="2400" dirty="0">
                <a:ea typeface="ＭＳ Ｐゴシック" charset="-128"/>
              </a:rPr>
              <a:t>If collision: retransmit </a:t>
            </a:r>
            <a:r>
              <a:rPr lang="en-US" altLang="en-US" sz="2400" dirty="0" err="1">
                <a:ea typeface="ＭＳ Ｐゴシック" charset="-128"/>
              </a:rPr>
              <a:t>pkt</a:t>
            </a:r>
            <a:r>
              <a:rPr lang="en-US" altLang="en-US" sz="2400" dirty="0">
                <a:ea typeface="ＭＳ Ｐゴシック" charset="-128"/>
              </a:rPr>
              <a:t> in future slots with probability </a:t>
            </a:r>
            <a:r>
              <a:rPr lang="en-US" altLang="en-US" sz="2400" dirty="0">
                <a:solidFill>
                  <a:srgbClr val="FF0000"/>
                </a:solidFill>
                <a:ea typeface="ＭＳ Ｐゴシック" charset="-128"/>
              </a:rPr>
              <a:t>p</a:t>
            </a:r>
            <a:r>
              <a:rPr lang="en-US" altLang="en-US" sz="2400" dirty="0">
                <a:ea typeface="ＭＳ Ｐゴシック" charset="-128"/>
              </a:rPr>
              <a:t>, until successful.</a:t>
            </a:r>
            <a:endParaRPr lang="en-US" altLang="en-US" dirty="0">
              <a:ea typeface="ＭＳ Ｐゴシック" charset="-128"/>
            </a:endParaRPr>
          </a:p>
        </p:txBody>
      </p:sp>
      <p:pic>
        <p:nvPicPr>
          <p:cNvPr id="199684" name="Picture 4" descr="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763" y="4151313"/>
            <a:ext cx="8089900" cy="195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9685" name="Text Box 5"/>
          <p:cNvSpPr txBox="1">
            <a:spLocks noChangeArrowheads="1"/>
          </p:cNvSpPr>
          <p:nvPr/>
        </p:nvSpPr>
        <p:spPr bwMode="auto">
          <a:xfrm>
            <a:off x="1866900" y="6186488"/>
            <a:ext cx="500697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2000">
                <a:solidFill>
                  <a:srgbClr val="000000"/>
                </a:solidFill>
                <a:latin typeface="Arial" charset="0"/>
              </a:rPr>
              <a:t>Success (S), Collision (C),  Empty (E) slots</a:t>
            </a:r>
            <a:endParaRPr lang="en-US" altLang="en-US" sz="2000">
              <a:solidFill>
                <a:srgbClr val="000000"/>
              </a:solidFill>
              <a:latin typeface="Times New Roman" charset="0"/>
            </a:endParaRPr>
          </a:p>
          <a:p>
            <a:pPr>
              <a:spcBef>
                <a:spcPct val="0"/>
              </a:spcBef>
              <a:buClrTx/>
              <a:buSzTx/>
              <a:buFontTx/>
              <a:buNone/>
            </a:pPr>
            <a:endParaRPr lang="en-US" altLang="en-US" sz="1800">
              <a:solidFill>
                <a:srgbClr val="000000"/>
              </a:solidFill>
            </a:endParaRPr>
          </a:p>
        </p:txBody>
      </p:sp>
      <p:pic>
        <p:nvPicPr>
          <p:cNvPr id="19968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2488" y="28575"/>
            <a:ext cx="1727200"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7187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6"/>
          <p:cNvSpPr>
            <a:spLocks noGrp="1"/>
          </p:cNvSpPr>
          <p:nvPr>
            <p:ph type="sldNum" sz="quarter" idx="4294967295"/>
          </p:nvPr>
        </p:nvSpPr>
        <p:spPr>
          <a:xfrm>
            <a:off x="7013359" y="6401645"/>
            <a:ext cx="2130641" cy="456355"/>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499">
                <a:solidFill>
                  <a:schemeClr val="tx1"/>
                </a:solidFill>
                <a:latin typeface="Times New Roman" charset="0"/>
                <a:ea typeface="ＭＳ Ｐゴシック" charset="-128"/>
              </a:defRPr>
            </a:lvl1pPr>
            <a:lvl2pPr marL="741613" indent="-285236">
              <a:defRPr sz="499">
                <a:solidFill>
                  <a:schemeClr val="tx1"/>
                </a:solidFill>
                <a:latin typeface="Times New Roman" charset="0"/>
                <a:ea typeface="ＭＳ Ｐゴシック" charset="-128"/>
              </a:defRPr>
            </a:lvl2pPr>
            <a:lvl3pPr marL="1140943" indent="-228189">
              <a:defRPr sz="499">
                <a:solidFill>
                  <a:schemeClr val="tx1"/>
                </a:solidFill>
                <a:latin typeface="Times New Roman" charset="0"/>
                <a:ea typeface="ＭＳ Ｐゴシック" charset="-128"/>
              </a:defRPr>
            </a:lvl3pPr>
            <a:lvl4pPr marL="1597320" indent="-228189">
              <a:defRPr sz="499">
                <a:solidFill>
                  <a:schemeClr val="tx1"/>
                </a:solidFill>
                <a:latin typeface="Times New Roman" charset="0"/>
                <a:ea typeface="ＭＳ Ｐゴシック" charset="-128"/>
              </a:defRPr>
            </a:lvl4pPr>
            <a:lvl5pPr marL="2053697" indent="-228189">
              <a:defRPr sz="499">
                <a:solidFill>
                  <a:schemeClr val="tx1"/>
                </a:solidFill>
                <a:latin typeface="Times New Roman" charset="0"/>
                <a:ea typeface="ＭＳ Ｐゴシック" charset="-128"/>
              </a:defRPr>
            </a:lvl5pPr>
            <a:lvl6pPr marL="2510074" indent="-228189" algn="ctr" eaLnBrk="0" fontAlgn="base" hangingPunct="0">
              <a:spcBef>
                <a:spcPct val="0"/>
              </a:spcBef>
              <a:spcAft>
                <a:spcPct val="0"/>
              </a:spcAft>
              <a:defRPr sz="499">
                <a:solidFill>
                  <a:schemeClr val="tx1"/>
                </a:solidFill>
                <a:latin typeface="Times New Roman" charset="0"/>
                <a:ea typeface="ＭＳ Ｐゴシック" charset="-128"/>
              </a:defRPr>
            </a:lvl6pPr>
            <a:lvl7pPr marL="2966451" indent="-228189" algn="ctr" eaLnBrk="0" fontAlgn="base" hangingPunct="0">
              <a:spcBef>
                <a:spcPct val="0"/>
              </a:spcBef>
              <a:spcAft>
                <a:spcPct val="0"/>
              </a:spcAft>
              <a:defRPr sz="499">
                <a:solidFill>
                  <a:schemeClr val="tx1"/>
                </a:solidFill>
                <a:latin typeface="Times New Roman" charset="0"/>
                <a:ea typeface="ＭＳ Ｐゴシック" charset="-128"/>
              </a:defRPr>
            </a:lvl7pPr>
            <a:lvl8pPr marL="3422828" indent="-228189" algn="ctr" eaLnBrk="0" fontAlgn="base" hangingPunct="0">
              <a:spcBef>
                <a:spcPct val="0"/>
              </a:spcBef>
              <a:spcAft>
                <a:spcPct val="0"/>
              </a:spcAft>
              <a:defRPr sz="499">
                <a:solidFill>
                  <a:schemeClr val="tx1"/>
                </a:solidFill>
                <a:latin typeface="Times New Roman" charset="0"/>
                <a:ea typeface="ＭＳ Ｐゴシック" charset="-128"/>
              </a:defRPr>
            </a:lvl8pPr>
            <a:lvl9pPr marL="3879205" indent="-228189" algn="ctr" eaLnBrk="0" fontAlgn="base" hangingPunct="0">
              <a:spcBef>
                <a:spcPct val="0"/>
              </a:spcBef>
              <a:spcAft>
                <a:spcPct val="0"/>
              </a:spcAft>
              <a:defRPr sz="499">
                <a:solidFill>
                  <a:schemeClr val="tx1"/>
                </a:solidFill>
                <a:latin typeface="Times New Roman" charset="0"/>
                <a:ea typeface="ＭＳ Ｐゴシック" charset="-128"/>
              </a:defRPr>
            </a:lvl9pPr>
          </a:lstStyle>
          <a:p>
            <a:fld id="{19A0C45B-E41C-374A-8202-D651C9536CEA}" type="slidenum">
              <a:rPr lang="en-US" altLang="en-US" sz="1198">
                <a:solidFill>
                  <a:srgbClr val="000000"/>
                </a:solidFill>
                <a:latin typeface="Tahoma" charset="0"/>
              </a:rPr>
              <a:pPr/>
              <a:t>13</a:t>
            </a:fld>
            <a:endParaRPr lang="en-US" altLang="en-US" sz="1198">
              <a:solidFill>
                <a:srgbClr val="000000"/>
              </a:solidFill>
              <a:latin typeface="Tahoma" charset="0"/>
            </a:endParaRPr>
          </a:p>
        </p:txBody>
      </p:sp>
      <p:sp>
        <p:nvSpPr>
          <p:cNvPr id="146434" name="Rectangle 2"/>
          <p:cNvSpPr>
            <a:spLocks noGrp="1" noChangeArrowheads="1"/>
          </p:cNvSpPr>
          <p:nvPr>
            <p:ph type="title"/>
          </p:nvPr>
        </p:nvSpPr>
        <p:spPr/>
        <p:txBody>
          <a:bodyPr/>
          <a:lstStyle/>
          <a:p>
            <a:r>
              <a:rPr lang="en-US" altLang="en-US" sz="2800" dirty="0">
                <a:ea typeface="ＭＳ Ｐゴシック" charset="-128"/>
              </a:rPr>
              <a:t>Slotted Aloha in Real Life</a:t>
            </a:r>
          </a:p>
        </p:txBody>
      </p:sp>
      <p:sp>
        <p:nvSpPr>
          <p:cNvPr id="146435" name="Rectangle 3"/>
          <p:cNvSpPr>
            <a:spLocks noGrp="1" noChangeArrowheads="1"/>
          </p:cNvSpPr>
          <p:nvPr>
            <p:ph type="body" sz="half" idx="1"/>
          </p:nvPr>
        </p:nvSpPr>
        <p:spPr>
          <a:xfrm>
            <a:off x="4648060" y="1679640"/>
            <a:ext cx="3996274" cy="4901062"/>
          </a:xfrm>
        </p:spPr>
        <p:txBody>
          <a:bodyPr/>
          <a:lstStyle/>
          <a:p>
            <a:pPr>
              <a:lnSpc>
                <a:spcPct val="90000"/>
              </a:lnSpc>
              <a:buFont typeface="Wingdings" pitchFamily="2" charset="2"/>
              <a:buChar char="q"/>
            </a:pPr>
            <a:r>
              <a:rPr lang="en-US" altLang="en-US" sz="1996" dirty="0">
                <a:ea typeface="ＭＳ Ｐゴシック" charset="-128"/>
              </a:rPr>
              <a:t>Notations:</a:t>
            </a:r>
          </a:p>
          <a:p>
            <a:pPr lvl="1">
              <a:lnSpc>
                <a:spcPct val="90000"/>
              </a:lnSpc>
              <a:buFont typeface="Courier New" panose="02070309020205020404" pitchFamily="49" charset="0"/>
              <a:buChar char="o"/>
            </a:pPr>
            <a:r>
              <a:rPr lang="en-US" altLang="en-US" sz="1800" dirty="0">
                <a:ea typeface="ＭＳ Ｐゴシック" charset="-128"/>
              </a:rPr>
              <a:t>Broadcast control channel (BCCH): from base station, announces cell identifier, synchronization</a:t>
            </a:r>
          </a:p>
          <a:p>
            <a:pPr lvl="1">
              <a:lnSpc>
                <a:spcPct val="90000"/>
              </a:lnSpc>
              <a:buFont typeface="Courier New" panose="02070309020205020404" pitchFamily="49" charset="0"/>
              <a:buChar char="o"/>
            </a:pPr>
            <a:r>
              <a:rPr lang="en-US" altLang="en-US" sz="1800" dirty="0">
                <a:ea typeface="ＭＳ Ｐゴシック" charset="-128"/>
              </a:rPr>
              <a:t>Random access channel (RACH): MSs for initial access, </a:t>
            </a:r>
            <a:r>
              <a:rPr lang="en-US" altLang="en-US" sz="1800" b="1" dirty="0">
                <a:solidFill>
                  <a:srgbClr val="FF0000"/>
                </a:solidFill>
                <a:ea typeface="ＭＳ Ｐゴシック" charset="-128"/>
              </a:rPr>
              <a:t>slotted Aloha</a:t>
            </a:r>
            <a:endParaRPr lang="en-US" altLang="en-US" sz="1800" dirty="0">
              <a:ea typeface="ＭＳ Ｐゴシック" charset="-128"/>
            </a:endParaRPr>
          </a:p>
          <a:p>
            <a:pPr lvl="1">
              <a:lnSpc>
                <a:spcPct val="90000"/>
              </a:lnSpc>
              <a:buFont typeface="Courier New" panose="02070309020205020404" pitchFamily="49" charset="0"/>
              <a:buChar char="o"/>
            </a:pPr>
            <a:r>
              <a:rPr lang="en-US" altLang="en-US" sz="1800" dirty="0">
                <a:ea typeface="ＭＳ Ｐゴシック" charset="-128"/>
              </a:rPr>
              <a:t>access grant channel (AGCH): BTS informs an MS its allocation</a:t>
            </a:r>
          </a:p>
          <a:p>
            <a:pPr lvl="1">
              <a:lnSpc>
                <a:spcPct val="90000"/>
              </a:lnSpc>
              <a:buFont typeface="Courier New" panose="02070309020205020404" pitchFamily="49" charset="0"/>
              <a:buChar char="o"/>
            </a:pPr>
            <a:r>
              <a:rPr lang="en-US" altLang="en-US" sz="1800" dirty="0">
                <a:ea typeface="ＭＳ Ｐゴシック" charset="-128"/>
              </a:rPr>
              <a:t>standalone dedicated control channel (SDCCH): signaling and short message between MS and an MS</a:t>
            </a:r>
            <a:endParaRPr lang="en-US" altLang="zh-CN" sz="1800" dirty="0">
              <a:ea typeface="SimSun" charset="-122"/>
            </a:endParaRPr>
          </a:p>
          <a:p>
            <a:pPr lvl="1">
              <a:lnSpc>
                <a:spcPct val="90000"/>
              </a:lnSpc>
              <a:buFont typeface="Courier New" panose="02070309020205020404" pitchFamily="49" charset="0"/>
              <a:buChar char="o"/>
            </a:pPr>
            <a:r>
              <a:rPr lang="en-US" altLang="en-US" sz="1800" dirty="0">
                <a:ea typeface="ＭＳ Ｐゴシック" charset="-128"/>
              </a:rPr>
              <a:t>Traffic channels (TCH)</a:t>
            </a:r>
          </a:p>
        </p:txBody>
      </p:sp>
      <p:sp>
        <p:nvSpPr>
          <p:cNvPr id="146436" name="Rectangle 4"/>
          <p:cNvSpPr>
            <a:spLocks noGrp="1" noChangeArrowheads="1"/>
          </p:cNvSpPr>
          <p:nvPr>
            <p:ph type="body" sz="half" idx="2"/>
          </p:nvPr>
        </p:nvSpPr>
        <p:spPr>
          <a:xfrm>
            <a:off x="586818" y="1527521"/>
            <a:ext cx="3810880" cy="4647531"/>
          </a:xfrm>
        </p:spPr>
        <p:txBody>
          <a:bodyPr/>
          <a:lstStyle/>
          <a:p>
            <a:pPr>
              <a:lnSpc>
                <a:spcPct val="90000"/>
              </a:lnSpc>
              <a:buFont typeface="Wingdings" pitchFamily="2" charset="2"/>
              <a:buChar char="q"/>
            </a:pPr>
            <a:r>
              <a:rPr lang="en-US" altLang="en-US" sz="1797" dirty="0">
                <a:ea typeface="ＭＳ Ｐゴシック" charset="-128"/>
              </a:rPr>
              <a:t>call setup in GSM</a:t>
            </a:r>
            <a:endParaRPr lang="en-US" altLang="en-US" sz="2396" dirty="0">
              <a:ea typeface="ＭＳ Ｐゴシック" charset="-128"/>
            </a:endParaRPr>
          </a:p>
        </p:txBody>
      </p:sp>
      <p:sp>
        <p:nvSpPr>
          <p:cNvPr id="146437" name="Line 5"/>
          <p:cNvSpPr>
            <a:spLocks noChangeShapeType="1"/>
          </p:cNvSpPr>
          <p:nvPr/>
        </p:nvSpPr>
        <p:spPr bwMode="auto">
          <a:xfrm>
            <a:off x="4207550" y="2058352"/>
            <a:ext cx="0" cy="396299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172" tIns="45581" rIns="91172" bIns="45581" anchor="ctr"/>
          <a:lstStyle/>
          <a:p>
            <a:pPr algn="ctr"/>
            <a:endParaRPr lang="en-US" sz="499">
              <a:solidFill>
                <a:srgbClr val="000000"/>
              </a:solidFill>
            </a:endParaRPr>
          </a:p>
        </p:txBody>
      </p:sp>
      <p:sp>
        <p:nvSpPr>
          <p:cNvPr id="146438" name="Text Box 6"/>
          <p:cNvSpPr txBox="1">
            <a:spLocks noChangeArrowheads="1"/>
          </p:cNvSpPr>
          <p:nvPr/>
        </p:nvSpPr>
        <p:spPr bwMode="auto">
          <a:xfrm>
            <a:off x="3955605" y="1773130"/>
            <a:ext cx="540336" cy="30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07" tIns="45660" rIns="91307" bIns="45660">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en-US" altLang="en-US" sz="1397">
                <a:solidFill>
                  <a:srgbClr val="000000"/>
                </a:solidFill>
                <a:latin typeface="Comic Sans MS" charset="0"/>
              </a:rPr>
              <a:t>BTS</a:t>
            </a:r>
          </a:p>
        </p:txBody>
      </p:sp>
      <p:sp>
        <p:nvSpPr>
          <p:cNvPr id="146439" name="Line 7"/>
          <p:cNvSpPr>
            <a:spLocks noChangeShapeType="1"/>
          </p:cNvSpPr>
          <p:nvPr/>
        </p:nvSpPr>
        <p:spPr bwMode="auto">
          <a:xfrm>
            <a:off x="1735628" y="2058352"/>
            <a:ext cx="0" cy="396299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172" tIns="45581" rIns="91172" bIns="45581" anchor="ctr"/>
          <a:lstStyle/>
          <a:p>
            <a:pPr algn="ctr"/>
            <a:endParaRPr lang="en-US" sz="499">
              <a:solidFill>
                <a:srgbClr val="000000"/>
              </a:solidFill>
            </a:endParaRPr>
          </a:p>
        </p:txBody>
      </p:sp>
      <p:sp>
        <p:nvSpPr>
          <p:cNvPr id="146440" name="Text Box 8"/>
          <p:cNvSpPr txBox="1">
            <a:spLocks noChangeArrowheads="1"/>
          </p:cNvSpPr>
          <p:nvPr/>
        </p:nvSpPr>
        <p:spPr bwMode="auto">
          <a:xfrm>
            <a:off x="1520127" y="1784221"/>
            <a:ext cx="464278" cy="305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07" tIns="45660" rIns="91307" bIns="45660">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en-US" altLang="en-US" sz="1397">
                <a:solidFill>
                  <a:srgbClr val="000000"/>
                </a:solidFill>
                <a:latin typeface="Comic Sans MS" charset="0"/>
              </a:rPr>
              <a:t>MS</a:t>
            </a:r>
          </a:p>
        </p:txBody>
      </p:sp>
      <p:grpSp>
        <p:nvGrpSpPr>
          <p:cNvPr id="2" name="Group 9"/>
          <p:cNvGrpSpPr>
            <a:grpSpLocks/>
          </p:cNvGrpSpPr>
          <p:nvPr/>
        </p:nvGrpSpPr>
        <p:grpSpPr bwMode="auto">
          <a:xfrm>
            <a:off x="1735628" y="2265929"/>
            <a:ext cx="2544812" cy="328006"/>
            <a:chOff x="3554" y="1473"/>
            <a:chExt cx="1604" cy="207"/>
          </a:xfrm>
        </p:grpSpPr>
        <p:sp>
          <p:nvSpPr>
            <p:cNvPr id="146453" name="Line 10"/>
            <p:cNvSpPr>
              <a:spLocks noChangeShapeType="1"/>
            </p:cNvSpPr>
            <p:nvPr/>
          </p:nvSpPr>
          <p:spPr bwMode="auto">
            <a:xfrm>
              <a:off x="3575" y="1680"/>
              <a:ext cx="152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en-US" sz="499">
                <a:solidFill>
                  <a:srgbClr val="000000"/>
                </a:solidFill>
              </a:endParaRPr>
            </a:p>
          </p:txBody>
        </p:sp>
        <p:sp>
          <p:nvSpPr>
            <p:cNvPr id="146454" name="Text Box 11"/>
            <p:cNvSpPr txBox="1">
              <a:spLocks noChangeArrowheads="1"/>
            </p:cNvSpPr>
            <p:nvPr/>
          </p:nvSpPr>
          <p:spPr bwMode="auto">
            <a:xfrm>
              <a:off x="3554" y="1473"/>
              <a:ext cx="1604"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8" tIns="45704" rIns="91408" bIns="45704">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en-US" sz="1198">
                  <a:solidFill>
                    <a:srgbClr val="000000"/>
                  </a:solidFill>
                  <a:latin typeface="Comic Sans MS" charset="0"/>
                </a:rPr>
                <a:t>RACH (request signaling channel)</a:t>
              </a:r>
            </a:p>
          </p:txBody>
        </p:sp>
      </p:grpSp>
      <p:grpSp>
        <p:nvGrpSpPr>
          <p:cNvPr id="3" name="Group 12"/>
          <p:cNvGrpSpPr>
            <a:grpSpLocks/>
          </p:cNvGrpSpPr>
          <p:nvPr/>
        </p:nvGrpSpPr>
        <p:grpSpPr bwMode="auto">
          <a:xfrm>
            <a:off x="1735628" y="2728622"/>
            <a:ext cx="2456077" cy="293145"/>
            <a:chOff x="3554" y="1765"/>
            <a:chExt cx="1548" cy="184"/>
          </a:xfrm>
        </p:grpSpPr>
        <p:sp>
          <p:nvSpPr>
            <p:cNvPr id="146451" name="Line 13"/>
            <p:cNvSpPr>
              <a:spLocks noChangeShapeType="1"/>
            </p:cNvSpPr>
            <p:nvPr/>
          </p:nvSpPr>
          <p:spPr bwMode="auto">
            <a:xfrm flipV="1">
              <a:off x="3554" y="1949"/>
              <a:ext cx="1544"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pPr algn="ctr"/>
              <a:endParaRPr lang="en-US" sz="499">
                <a:solidFill>
                  <a:srgbClr val="000000"/>
                </a:solidFill>
              </a:endParaRPr>
            </a:p>
          </p:txBody>
        </p:sp>
        <p:sp>
          <p:nvSpPr>
            <p:cNvPr id="146452" name="Text Box 14"/>
            <p:cNvSpPr txBox="1">
              <a:spLocks noChangeArrowheads="1"/>
            </p:cNvSpPr>
            <p:nvPr/>
          </p:nvSpPr>
          <p:spPr bwMode="auto">
            <a:xfrm>
              <a:off x="3566" y="1765"/>
              <a:ext cx="153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8" tIns="45704" rIns="91408" bIns="45704">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en-US" sz="1198">
                  <a:solidFill>
                    <a:srgbClr val="000000"/>
                  </a:solidFill>
                  <a:latin typeface="Comic Sans MS" charset="0"/>
                </a:rPr>
                <a:t>AGCH (assign signaling channel)</a:t>
              </a:r>
            </a:p>
          </p:txBody>
        </p:sp>
      </p:grpSp>
      <p:grpSp>
        <p:nvGrpSpPr>
          <p:cNvPr id="4" name="Group 15"/>
          <p:cNvGrpSpPr>
            <a:grpSpLocks/>
          </p:cNvGrpSpPr>
          <p:nvPr/>
        </p:nvGrpSpPr>
        <p:grpSpPr bwMode="auto">
          <a:xfrm>
            <a:off x="1754643" y="3218253"/>
            <a:ext cx="2451324" cy="328005"/>
            <a:chOff x="3554" y="1473"/>
            <a:chExt cx="1545" cy="207"/>
          </a:xfrm>
        </p:grpSpPr>
        <p:sp>
          <p:nvSpPr>
            <p:cNvPr id="146449" name="Line 16"/>
            <p:cNvSpPr>
              <a:spLocks noChangeShapeType="1"/>
            </p:cNvSpPr>
            <p:nvPr/>
          </p:nvSpPr>
          <p:spPr bwMode="auto">
            <a:xfrm>
              <a:off x="3575" y="1680"/>
              <a:ext cx="152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en-US" sz="499">
                <a:solidFill>
                  <a:srgbClr val="000000"/>
                </a:solidFill>
              </a:endParaRPr>
            </a:p>
          </p:txBody>
        </p:sp>
        <p:sp>
          <p:nvSpPr>
            <p:cNvPr id="146450" name="Text Box 17"/>
            <p:cNvSpPr txBox="1">
              <a:spLocks noChangeArrowheads="1"/>
            </p:cNvSpPr>
            <p:nvPr/>
          </p:nvSpPr>
          <p:spPr bwMode="auto">
            <a:xfrm>
              <a:off x="3554" y="1473"/>
              <a:ext cx="1350"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8" tIns="45704" rIns="91408" bIns="45704">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en-US" sz="1198">
                  <a:solidFill>
                    <a:srgbClr val="000000"/>
                  </a:solidFill>
                  <a:latin typeface="Comic Sans MS" charset="0"/>
                </a:rPr>
                <a:t>SDCCH (request call setup)</a:t>
              </a:r>
            </a:p>
          </p:txBody>
        </p:sp>
      </p:grpSp>
      <p:grpSp>
        <p:nvGrpSpPr>
          <p:cNvPr id="5" name="Group 18"/>
          <p:cNvGrpSpPr>
            <a:grpSpLocks/>
          </p:cNvGrpSpPr>
          <p:nvPr/>
        </p:nvGrpSpPr>
        <p:grpSpPr bwMode="auto">
          <a:xfrm>
            <a:off x="1767320" y="4324280"/>
            <a:ext cx="2449738" cy="291560"/>
            <a:chOff x="3554" y="1765"/>
            <a:chExt cx="1544" cy="184"/>
          </a:xfrm>
        </p:grpSpPr>
        <p:sp>
          <p:nvSpPr>
            <p:cNvPr id="146447" name="Line 19"/>
            <p:cNvSpPr>
              <a:spLocks noChangeShapeType="1"/>
            </p:cNvSpPr>
            <p:nvPr/>
          </p:nvSpPr>
          <p:spPr bwMode="auto">
            <a:xfrm flipV="1">
              <a:off x="3554" y="1949"/>
              <a:ext cx="1544"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pPr algn="ctr"/>
              <a:endParaRPr lang="en-US" sz="499">
                <a:solidFill>
                  <a:srgbClr val="000000"/>
                </a:solidFill>
              </a:endParaRPr>
            </a:p>
          </p:txBody>
        </p:sp>
        <p:sp>
          <p:nvSpPr>
            <p:cNvPr id="146448" name="Text Box 20"/>
            <p:cNvSpPr txBox="1">
              <a:spLocks noChangeArrowheads="1"/>
            </p:cNvSpPr>
            <p:nvPr/>
          </p:nvSpPr>
          <p:spPr bwMode="auto">
            <a:xfrm>
              <a:off x="3566" y="1765"/>
              <a:ext cx="1046"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8" tIns="45704" rIns="91408" bIns="45704">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en-US" sz="1198">
                  <a:solidFill>
                    <a:srgbClr val="000000"/>
                  </a:solidFill>
                  <a:latin typeface="Comic Sans MS" charset="0"/>
                </a:rPr>
                <a:t>SDCCH (assign TCH)</a:t>
              </a:r>
            </a:p>
          </p:txBody>
        </p:sp>
      </p:grpSp>
      <p:sp>
        <p:nvSpPr>
          <p:cNvPr id="878613" name="Rectangle 21"/>
          <p:cNvSpPr>
            <a:spLocks noChangeArrowheads="1"/>
          </p:cNvSpPr>
          <p:nvPr/>
        </p:nvSpPr>
        <p:spPr bwMode="auto">
          <a:xfrm>
            <a:off x="1502697" y="3817220"/>
            <a:ext cx="2939369" cy="396141"/>
          </a:xfrm>
          <a:prstGeom prst="rect">
            <a:avLst/>
          </a:prstGeom>
          <a:solidFill>
            <a:schemeClr val="accent1"/>
          </a:solidFill>
          <a:ln w="9525">
            <a:solidFill>
              <a:schemeClr val="tx1"/>
            </a:solidFill>
            <a:miter lim="800000"/>
            <a:headEnd/>
            <a:tailEnd/>
          </a:ln>
        </p:spPr>
        <p:txBody>
          <a:bodyPr wrap="none" lIns="91307" tIns="45660" rIns="91307" bIns="45660"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en-US" altLang="en-US" sz="1397">
                <a:solidFill>
                  <a:srgbClr val="000000"/>
                </a:solidFill>
                <a:latin typeface="Comic Sans MS" charset="0"/>
              </a:rPr>
              <a:t>SDCCH message exchange</a:t>
            </a:r>
          </a:p>
        </p:txBody>
      </p:sp>
      <p:sp>
        <p:nvSpPr>
          <p:cNvPr id="878614" name="Rectangle 22"/>
          <p:cNvSpPr>
            <a:spLocks noChangeArrowheads="1"/>
          </p:cNvSpPr>
          <p:nvPr/>
        </p:nvSpPr>
        <p:spPr bwMode="auto">
          <a:xfrm>
            <a:off x="1512204" y="4883632"/>
            <a:ext cx="2939369" cy="396141"/>
          </a:xfrm>
          <a:prstGeom prst="rect">
            <a:avLst/>
          </a:prstGeom>
          <a:solidFill>
            <a:schemeClr val="accent1"/>
          </a:solidFill>
          <a:ln w="9525">
            <a:solidFill>
              <a:schemeClr val="tx1"/>
            </a:solidFill>
            <a:miter lim="800000"/>
            <a:headEnd/>
            <a:tailEnd/>
          </a:ln>
        </p:spPr>
        <p:txBody>
          <a:bodyPr wrap="none" lIns="91307" tIns="45660" rIns="91307" bIns="45660"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en-US" altLang="en-US" sz="1397">
                <a:solidFill>
                  <a:srgbClr val="000000"/>
                </a:solidFill>
                <a:latin typeface="Comic Sans MS" charset="0"/>
              </a:rPr>
              <a:t>Communication</a:t>
            </a:r>
          </a:p>
        </p:txBody>
      </p:sp>
    </p:spTree>
    <p:extLst>
      <p:ext uri="{BB962C8B-B14F-4D97-AF65-F5344CB8AC3E}">
        <p14:creationId xmlns:p14="http://schemas.microsoft.com/office/powerpoint/2010/main" val="1850613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A9727F5C-F85A-4447-841C-0B30C85B1623}" type="slidenum">
              <a:rPr lang="en-US" altLang="en-US" sz="1400">
                <a:solidFill>
                  <a:srgbClr val="000000"/>
                </a:solidFill>
                <a:latin typeface="Times New Roman" charset="0"/>
              </a:rPr>
              <a:pPr>
                <a:spcBef>
                  <a:spcPct val="0"/>
                </a:spcBef>
                <a:buClrTx/>
                <a:buSzTx/>
                <a:buFontTx/>
                <a:buNone/>
              </a:pPr>
              <a:t>14</a:t>
            </a:fld>
            <a:endParaRPr lang="en-US" altLang="en-US" sz="1400">
              <a:solidFill>
                <a:srgbClr val="000000"/>
              </a:solidFill>
              <a:latin typeface="Times New Roman" charset="0"/>
            </a:endParaRPr>
          </a:p>
        </p:txBody>
      </p:sp>
      <p:sp>
        <p:nvSpPr>
          <p:cNvPr id="201730" name="Rectangle 2"/>
          <p:cNvSpPr>
            <a:spLocks noGrp="1" noChangeArrowheads="1"/>
          </p:cNvSpPr>
          <p:nvPr>
            <p:ph type="title"/>
          </p:nvPr>
        </p:nvSpPr>
        <p:spPr/>
        <p:txBody>
          <a:bodyPr/>
          <a:lstStyle/>
          <a:p>
            <a:r>
              <a:rPr lang="en-US" altLang="en-US">
                <a:ea typeface="ＭＳ Ｐゴシック" charset="-128"/>
              </a:rPr>
              <a:t>Slotted Aloha Efficiency</a:t>
            </a:r>
          </a:p>
        </p:txBody>
      </p:sp>
      <p:sp>
        <p:nvSpPr>
          <p:cNvPr id="300035" name="Rectangle 3"/>
          <p:cNvSpPr>
            <a:spLocks noGrp="1" noChangeArrowheads="1"/>
          </p:cNvSpPr>
          <p:nvPr>
            <p:ph type="body" idx="1"/>
          </p:nvPr>
        </p:nvSpPr>
        <p:spPr>
          <a:xfrm>
            <a:off x="639763" y="1287463"/>
            <a:ext cx="7772400" cy="5105400"/>
          </a:xfrm>
        </p:spPr>
        <p:txBody>
          <a:bodyPr/>
          <a:lstStyle/>
          <a:p>
            <a:pPr>
              <a:buFont typeface="ZapfDingbats" charset="0"/>
              <a:buNone/>
            </a:pPr>
            <a:r>
              <a:rPr lang="en-US" altLang="en-US" sz="3200" u="sng">
                <a:solidFill>
                  <a:srgbClr val="FF0000"/>
                </a:solidFill>
                <a:ea typeface="ＭＳ Ｐゴシック" charset="-128"/>
              </a:rPr>
              <a:t>Q:</a:t>
            </a:r>
            <a:r>
              <a:rPr lang="en-US" altLang="en-US" sz="3200">
                <a:ea typeface="ＭＳ Ｐゴシック" charset="-128"/>
              </a:rPr>
              <a:t> What is the fraction of successful slots?</a:t>
            </a:r>
          </a:p>
          <a:p>
            <a:pPr>
              <a:buFont typeface="ZapfDingbats" charset="0"/>
              <a:buNone/>
            </a:pPr>
            <a:r>
              <a:rPr lang="en-US" altLang="en-US" sz="2400">
                <a:ea typeface="ＭＳ Ｐゴシック" charset="-128"/>
              </a:rPr>
              <a:t>suppose n stations have packets to send</a:t>
            </a:r>
          </a:p>
          <a:p>
            <a:pPr>
              <a:buFont typeface="ZapfDingbats" charset="0"/>
              <a:buNone/>
            </a:pPr>
            <a:r>
              <a:rPr lang="en-US" altLang="en-US" sz="2400">
                <a:ea typeface="ＭＳ Ｐゴシック" charset="-128"/>
              </a:rPr>
              <a:t>suppose each transmits in a slot with probability </a:t>
            </a:r>
            <a:r>
              <a:rPr lang="en-US" altLang="en-US" sz="2400" i="1">
                <a:ea typeface="ＭＳ Ｐゴシック" charset="-128"/>
              </a:rPr>
              <a:t>p</a:t>
            </a:r>
          </a:p>
          <a:p>
            <a:pPr>
              <a:buFont typeface="ZapfDingbats" charset="0"/>
              <a:buNone/>
            </a:pPr>
            <a:endParaRPr lang="en-US" altLang="en-US">
              <a:ea typeface="ＭＳ Ｐゴシック" charset="-128"/>
            </a:endParaRPr>
          </a:p>
          <a:p>
            <a:pPr>
              <a:buFont typeface="ZapfDingbats" charset="0"/>
              <a:buNone/>
            </a:pPr>
            <a:r>
              <a:rPr lang="en-US" altLang="en-US">
                <a:ea typeface="ＭＳ Ｐゴシック" charset="-128"/>
              </a:rPr>
              <a:t>	- </a:t>
            </a:r>
            <a:r>
              <a:rPr lang="en-US" altLang="en-US" sz="2400">
                <a:ea typeface="ＭＳ Ｐゴシック" charset="-128"/>
              </a:rPr>
              <a:t>prob. of succ. by a specific node:    p (1-p)</a:t>
            </a:r>
            <a:r>
              <a:rPr lang="en-US" altLang="en-US" sz="2400" b="1" baseline="30000">
                <a:ea typeface="ＭＳ Ｐゴシック" charset="-128"/>
              </a:rPr>
              <a:t>(n-1)</a:t>
            </a:r>
          </a:p>
          <a:p>
            <a:pPr>
              <a:buFont typeface="ZapfDingbats" charset="0"/>
              <a:buNone/>
            </a:pPr>
            <a:r>
              <a:rPr lang="en-US" altLang="en-US" sz="2400" b="1" baseline="30000">
                <a:ea typeface="ＭＳ Ｐゴシック" charset="-128"/>
              </a:rPr>
              <a:t> </a:t>
            </a:r>
            <a:r>
              <a:rPr lang="en-US" altLang="en-US" sz="2400">
                <a:ea typeface="ＭＳ Ｐゴシック" charset="-128"/>
              </a:rPr>
              <a:t> </a:t>
            </a:r>
          </a:p>
          <a:p>
            <a:pPr>
              <a:buFont typeface="ZapfDingbats" charset="0"/>
              <a:buNone/>
            </a:pPr>
            <a:r>
              <a:rPr lang="en-US" altLang="en-US" sz="2400">
                <a:ea typeface="ＭＳ Ｐゴシック" charset="-128"/>
              </a:rPr>
              <a:t>	- prob. of succ. by any one of the N nodes</a:t>
            </a:r>
          </a:p>
          <a:p>
            <a:pPr>
              <a:buFont typeface="ZapfDingbats" charset="0"/>
              <a:buNone/>
            </a:pPr>
            <a:r>
              <a:rPr lang="en-US" altLang="en-US" sz="2400">
                <a:ea typeface="ＭＳ Ｐゴシック" charset="-128"/>
              </a:rPr>
              <a:t>		S(p) = n * Prob (only one transmits) </a:t>
            </a:r>
          </a:p>
          <a:p>
            <a:pPr>
              <a:buFont typeface="ZapfDingbats" charset="0"/>
              <a:buNone/>
            </a:pPr>
            <a:r>
              <a:rPr lang="en-US" altLang="en-US" sz="2400">
                <a:ea typeface="ＭＳ Ｐゴシック" charset="-128"/>
              </a:rPr>
              <a:t>            = n p (1-p)</a:t>
            </a:r>
            <a:r>
              <a:rPr lang="en-US" altLang="en-US" sz="2400" b="1" baseline="30000">
                <a:ea typeface="ＭＳ Ｐゴシック" charset="-128"/>
              </a:rPr>
              <a:t>(n-1)</a:t>
            </a:r>
            <a:endParaRPr lang="en-US" altLang="en-US" sz="2400" baseline="30000">
              <a:ea typeface="ＭＳ Ｐゴシック" charset="-128"/>
            </a:endParaRPr>
          </a:p>
        </p:txBody>
      </p:sp>
    </p:spTree>
    <p:extLst>
      <p:ext uri="{BB962C8B-B14F-4D97-AF65-F5344CB8AC3E}">
        <p14:creationId xmlns:p14="http://schemas.microsoft.com/office/powerpoint/2010/main" val="14271392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003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003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003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0035">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003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8ABAE72F-7300-ED4F-8FC7-E34B654FAD07}" type="slidenum">
              <a:rPr lang="en-US" altLang="en-US" sz="1400">
                <a:solidFill>
                  <a:srgbClr val="000000"/>
                </a:solidFill>
                <a:latin typeface="Times New Roman" charset="0"/>
              </a:rPr>
              <a:pPr>
                <a:spcBef>
                  <a:spcPct val="0"/>
                </a:spcBef>
                <a:buClrTx/>
                <a:buSzTx/>
                <a:buFontTx/>
                <a:buNone/>
              </a:pPr>
              <a:t>15</a:t>
            </a:fld>
            <a:endParaRPr lang="en-US" altLang="en-US" sz="1400">
              <a:solidFill>
                <a:srgbClr val="000000"/>
              </a:solidFill>
              <a:latin typeface="Times New Roman" charset="0"/>
            </a:endParaRPr>
          </a:p>
        </p:txBody>
      </p:sp>
      <p:sp>
        <p:nvSpPr>
          <p:cNvPr id="203778" name="Rectangle 2"/>
          <p:cNvSpPr>
            <a:spLocks noGrp="1" noChangeArrowheads="1"/>
          </p:cNvSpPr>
          <p:nvPr>
            <p:ph type="title"/>
          </p:nvPr>
        </p:nvSpPr>
        <p:spPr>
          <a:xfrm>
            <a:off x="533400" y="22226"/>
            <a:ext cx="8024813" cy="1143000"/>
          </a:xfrm>
        </p:spPr>
        <p:txBody>
          <a:bodyPr/>
          <a:lstStyle/>
          <a:p>
            <a:r>
              <a:rPr lang="en-US" altLang="en-US" sz="3600" dirty="0" err="1">
                <a:ea typeface="ＭＳ Ｐゴシック" charset="-128"/>
              </a:rPr>
              <a:t>Goodput</a:t>
            </a:r>
            <a:r>
              <a:rPr lang="en-US" altLang="en-US" sz="3600" dirty="0">
                <a:ea typeface="ＭＳ Ｐゴシック" charset="-128"/>
              </a:rPr>
              <a:t> vs. Offered Load </a:t>
            </a:r>
            <a:br>
              <a:rPr lang="en-US" altLang="en-US" sz="3600" dirty="0">
                <a:ea typeface="ＭＳ Ｐゴシック" charset="-128"/>
              </a:rPr>
            </a:br>
            <a:r>
              <a:rPr lang="en-US" altLang="en-US" sz="3600" dirty="0">
                <a:ea typeface="ＭＳ Ｐゴシック" charset="-128"/>
              </a:rPr>
              <a:t>for Slotted Aloha</a:t>
            </a:r>
            <a:endParaRPr lang="en-US" altLang="en-US" dirty="0">
              <a:ea typeface="ＭＳ Ｐゴシック" charset="-128"/>
            </a:endParaRPr>
          </a:p>
        </p:txBody>
      </p:sp>
      <p:sp>
        <p:nvSpPr>
          <p:cNvPr id="203779" name="Rectangle 3"/>
          <p:cNvSpPr>
            <a:spLocks noGrp="1" noChangeArrowheads="1"/>
          </p:cNvSpPr>
          <p:nvPr>
            <p:ph type="body" idx="1"/>
          </p:nvPr>
        </p:nvSpPr>
        <p:spPr>
          <a:xfrm>
            <a:off x="471488" y="1328738"/>
            <a:ext cx="8264525" cy="4648200"/>
          </a:xfrm>
        </p:spPr>
        <p:txBody>
          <a:bodyPr/>
          <a:lstStyle/>
          <a:p>
            <a:pPr>
              <a:buFont typeface="ZapfDingbats" charset="0"/>
              <a:buNone/>
            </a:pPr>
            <a:r>
              <a:rPr lang="en-US" altLang="en-US" sz="2000">
                <a:ea typeface="ＭＳ Ｐゴシック" charset="-128"/>
              </a:rPr>
              <a:t>	</a:t>
            </a:r>
            <a:endParaRPr lang="en-US" altLang="en-US" sz="2400" b="1" i="1">
              <a:ea typeface="ＭＳ Ｐゴシック" charset="-128"/>
            </a:endParaRPr>
          </a:p>
          <a:p>
            <a:endParaRPr lang="en-US" altLang="en-US">
              <a:ea typeface="ＭＳ Ｐゴシック" charset="-128"/>
            </a:endParaRPr>
          </a:p>
        </p:txBody>
      </p:sp>
      <p:sp>
        <p:nvSpPr>
          <p:cNvPr id="203780" name="Text Box 4"/>
          <p:cNvSpPr txBox="1">
            <a:spLocks noChangeArrowheads="1"/>
          </p:cNvSpPr>
          <p:nvPr/>
        </p:nvSpPr>
        <p:spPr bwMode="auto">
          <a:xfrm rot="-5391161">
            <a:off x="-56355" y="2351881"/>
            <a:ext cx="29765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600">
                <a:solidFill>
                  <a:srgbClr val="000000"/>
                </a:solidFill>
              </a:rPr>
              <a:t>S = throughput = </a:t>
            </a:r>
            <a:r>
              <a:rPr lang="ja-JP" altLang="en-US" sz="1600">
                <a:solidFill>
                  <a:srgbClr val="000000"/>
                </a:solidFill>
              </a:rPr>
              <a:t>“</a:t>
            </a:r>
            <a:r>
              <a:rPr lang="en-US" altLang="ja-JP" sz="1600">
                <a:solidFill>
                  <a:srgbClr val="000000"/>
                </a:solidFill>
              </a:rPr>
              <a:t>goodput</a:t>
            </a:r>
            <a:r>
              <a:rPr lang="ja-JP" altLang="en-US" sz="1600">
                <a:solidFill>
                  <a:srgbClr val="000000"/>
                </a:solidFill>
              </a:rPr>
              <a:t>”</a:t>
            </a:r>
            <a:r>
              <a:rPr lang="en-US" altLang="ja-JP" sz="1600">
                <a:solidFill>
                  <a:srgbClr val="000000"/>
                </a:solidFill>
              </a:rPr>
              <a:t> </a:t>
            </a:r>
          </a:p>
          <a:p>
            <a:pPr>
              <a:spcBef>
                <a:spcPct val="0"/>
              </a:spcBef>
              <a:buClrTx/>
              <a:buSzTx/>
              <a:buFontTx/>
              <a:buNone/>
            </a:pPr>
            <a:r>
              <a:rPr lang="en-US" altLang="en-US" sz="1600">
                <a:solidFill>
                  <a:srgbClr val="000000"/>
                </a:solidFill>
              </a:rPr>
              <a:t>     (success rate)</a:t>
            </a:r>
            <a:endParaRPr lang="en-US" altLang="en-US" sz="1800">
              <a:solidFill>
                <a:srgbClr val="000000"/>
              </a:solidFill>
            </a:endParaRPr>
          </a:p>
        </p:txBody>
      </p:sp>
      <p:sp>
        <p:nvSpPr>
          <p:cNvPr id="203781" name="Line 5"/>
          <p:cNvSpPr>
            <a:spLocks noChangeShapeType="1"/>
          </p:cNvSpPr>
          <p:nvPr/>
        </p:nvSpPr>
        <p:spPr bwMode="auto">
          <a:xfrm>
            <a:off x="2093913" y="3862388"/>
            <a:ext cx="42703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3782" name="Line 6"/>
          <p:cNvSpPr>
            <a:spLocks noChangeShapeType="1"/>
          </p:cNvSpPr>
          <p:nvPr/>
        </p:nvSpPr>
        <p:spPr bwMode="auto">
          <a:xfrm flipH="1" flipV="1">
            <a:off x="2089150" y="1595438"/>
            <a:ext cx="0" cy="22637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3783" name="Line 7"/>
          <p:cNvSpPr>
            <a:spLocks noChangeShapeType="1"/>
          </p:cNvSpPr>
          <p:nvPr/>
        </p:nvSpPr>
        <p:spPr bwMode="auto">
          <a:xfrm>
            <a:off x="2784475" y="3800475"/>
            <a:ext cx="0" cy="1365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3784" name="Line 8"/>
          <p:cNvSpPr>
            <a:spLocks noChangeShapeType="1"/>
          </p:cNvSpPr>
          <p:nvPr/>
        </p:nvSpPr>
        <p:spPr bwMode="auto">
          <a:xfrm>
            <a:off x="3506788" y="3797300"/>
            <a:ext cx="0" cy="1365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3785" name="Line 9"/>
          <p:cNvSpPr>
            <a:spLocks noChangeShapeType="1"/>
          </p:cNvSpPr>
          <p:nvPr/>
        </p:nvSpPr>
        <p:spPr bwMode="auto">
          <a:xfrm>
            <a:off x="4210050" y="3789363"/>
            <a:ext cx="0" cy="1365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3786" name="Line 10"/>
          <p:cNvSpPr>
            <a:spLocks noChangeShapeType="1"/>
          </p:cNvSpPr>
          <p:nvPr/>
        </p:nvSpPr>
        <p:spPr bwMode="auto">
          <a:xfrm>
            <a:off x="4905375" y="3794125"/>
            <a:ext cx="0" cy="1365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3787" name="Line 11"/>
          <p:cNvSpPr>
            <a:spLocks noChangeShapeType="1"/>
          </p:cNvSpPr>
          <p:nvPr/>
        </p:nvSpPr>
        <p:spPr bwMode="auto">
          <a:xfrm>
            <a:off x="6313488" y="3790950"/>
            <a:ext cx="0" cy="136525"/>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3788" name="Line 12"/>
          <p:cNvSpPr>
            <a:spLocks noChangeShapeType="1"/>
          </p:cNvSpPr>
          <p:nvPr/>
        </p:nvSpPr>
        <p:spPr bwMode="auto">
          <a:xfrm>
            <a:off x="2020888" y="1941513"/>
            <a:ext cx="1460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3789" name="Line 13"/>
          <p:cNvSpPr>
            <a:spLocks noChangeShapeType="1"/>
          </p:cNvSpPr>
          <p:nvPr/>
        </p:nvSpPr>
        <p:spPr bwMode="auto">
          <a:xfrm>
            <a:off x="2014538" y="2438400"/>
            <a:ext cx="1460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3790" name="Line 14"/>
          <p:cNvSpPr>
            <a:spLocks noChangeShapeType="1"/>
          </p:cNvSpPr>
          <p:nvPr/>
        </p:nvSpPr>
        <p:spPr bwMode="auto">
          <a:xfrm>
            <a:off x="2022475" y="2925763"/>
            <a:ext cx="1460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3791" name="Line 15"/>
          <p:cNvSpPr>
            <a:spLocks noChangeShapeType="1"/>
          </p:cNvSpPr>
          <p:nvPr/>
        </p:nvSpPr>
        <p:spPr bwMode="auto">
          <a:xfrm>
            <a:off x="2025650" y="3378200"/>
            <a:ext cx="1460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3792" name="Text Box 16"/>
          <p:cNvSpPr txBox="1">
            <a:spLocks noChangeArrowheads="1"/>
          </p:cNvSpPr>
          <p:nvPr/>
        </p:nvSpPr>
        <p:spPr bwMode="auto">
          <a:xfrm>
            <a:off x="2868613" y="4092575"/>
            <a:ext cx="21828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600">
                <a:solidFill>
                  <a:srgbClr val="000000"/>
                </a:solidFill>
              </a:rPr>
              <a:t>G = offered load = np</a:t>
            </a:r>
            <a:endParaRPr lang="en-US" altLang="en-US" sz="1800">
              <a:solidFill>
                <a:srgbClr val="000000"/>
              </a:solidFill>
            </a:endParaRPr>
          </a:p>
        </p:txBody>
      </p:sp>
      <p:sp>
        <p:nvSpPr>
          <p:cNvPr id="203793" name="Text Box 17"/>
          <p:cNvSpPr txBox="1">
            <a:spLocks noChangeArrowheads="1"/>
          </p:cNvSpPr>
          <p:nvPr/>
        </p:nvSpPr>
        <p:spPr bwMode="auto">
          <a:xfrm>
            <a:off x="2589213" y="3892550"/>
            <a:ext cx="4302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400">
                <a:solidFill>
                  <a:srgbClr val="000000"/>
                </a:solidFill>
                <a:latin typeface="Arial" charset="0"/>
              </a:rPr>
              <a:t>0.5</a:t>
            </a:r>
            <a:endParaRPr lang="en-US" altLang="en-US" sz="1800">
              <a:solidFill>
                <a:srgbClr val="000000"/>
              </a:solidFill>
            </a:endParaRPr>
          </a:p>
        </p:txBody>
      </p:sp>
      <p:sp>
        <p:nvSpPr>
          <p:cNvPr id="203794" name="Text Box 18"/>
          <p:cNvSpPr txBox="1">
            <a:spLocks noChangeArrowheads="1"/>
          </p:cNvSpPr>
          <p:nvPr/>
        </p:nvSpPr>
        <p:spPr bwMode="auto">
          <a:xfrm>
            <a:off x="3284538" y="3892550"/>
            <a:ext cx="4302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400">
                <a:solidFill>
                  <a:srgbClr val="000000"/>
                </a:solidFill>
                <a:latin typeface="Arial" charset="0"/>
              </a:rPr>
              <a:t>1.0</a:t>
            </a:r>
            <a:endParaRPr lang="en-US" altLang="en-US" sz="1800">
              <a:solidFill>
                <a:srgbClr val="000000"/>
              </a:solidFill>
            </a:endParaRPr>
          </a:p>
        </p:txBody>
      </p:sp>
      <p:sp>
        <p:nvSpPr>
          <p:cNvPr id="203795" name="Text Box 19"/>
          <p:cNvSpPr txBox="1">
            <a:spLocks noChangeArrowheads="1"/>
          </p:cNvSpPr>
          <p:nvPr/>
        </p:nvSpPr>
        <p:spPr bwMode="auto">
          <a:xfrm>
            <a:off x="3994150" y="3878263"/>
            <a:ext cx="4302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400">
                <a:solidFill>
                  <a:srgbClr val="000000"/>
                </a:solidFill>
                <a:latin typeface="Arial" charset="0"/>
              </a:rPr>
              <a:t>1.5</a:t>
            </a:r>
            <a:endParaRPr lang="en-US" altLang="en-US" sz="1800">
              <a:solidFill>
                <a:srgbClr val="000000"/>
              </a:solidFill>
            </a:endParaRPr>
          </a:p>
        </p:txBody>
      </p:sp>
      <p:sp>
        <p:nvSpPr>
          <p:cNvPr id="203796" name="Text Box 20"/>
          <p:cNvSpPr txBox="1">
            <a:spLocks noChangeArrowheads="1"/>
          </p:cNvSpPr>
          <p:nvPr/>
        </p:nvSpPr>
        <p:spPr bwMode="auto">
          <a:xfrm>
            <a:off x="4699000" y="3887788"/>
            <a:ext cx="4302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400">
                <a:solidFill>
                  <a:srgbClr val="000000"/>
                </a:solidFill>
                <a:latin typeface="Arial" charset="0"/>
              </a:rPr>
              <a:t>2.0</a:t>
            </a:r>
            <a:endParaRPr lang="en-US" altLang="en-US" sz="1800">
              <a:solidFill>
                <a:srgbClr val="000000"/>
              </a:solidFill>
            </a:endParaRPr>
          </a:p>
        </p:txBody>
      </p:sp>
      <p:grpSp>
        <p:nvGrpSpPr>
          <p:cNvPr id="203797" name="Group 33"/>
          <p:cNvGrpSpPr>
            <a:grpSpLocks/>
          </p:cNvGrpSpPr>
          <p:nvPr/>
        </p:nvGrpSpPr>
        <p:grpSpPr bwMode="auto">
          <a:xfrm>
            <a:off x="2106613" y="2043113"/>
            <a:ext cx="4656137" cy="1763712"/>
            <a:chOff x="923" y="2655"/>
            <a:chExt cx="2933" cy="1111"/>
          </a:xfrm>
        </p:grpSpPr>
        <p:sp>
          <p:nvSpPr>
            <p:cNvPr id="203799" name="Text Box 34"/>
            <p:cNvSpPr txBox="1">
              <a:spLocks noChangeArrowheads="1"/>
            </p:cNvSpPr>
            <p:nvPr/>
          </p:nvSpPr>
          <p:spPr bwMode="auto">
            <a:xfrm>
              <a:off x="2910" y="2942"/>
              <a:ext cx="94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600">
                  <a:solidFill>
                    <a:srgbClr val="FF0000"/>
                  </a:solidFill>
                </a:rPr>
                <a:t>Slotted Aloha</a:t>
              </a:r>
              <a:endParaRPr lang="en-US" altLang="en-US" sz="1800">
                <a:solidFill>
                  <a:srgbClr val="000000"/>
                </a:solidFill>
              </a:endParaRPr>
            </a:p>
          </p:txBody>
        </p:sp>
        <p:sp>
          <p:nvSpPr>
            <p:cNvPr id="203800" name="Freeform 35"/>
            <p:cNvSpPr>
              <a:spLocks/>
            </p:cNvSpPr>
            <p:nvPr/>
          </p:nvSpPr>
          <p:spPr bwMode="auto">
            <a:xfrm>
              <a:off x="923" y="2662"/>
              <a:ext cx="2696" cy="1104"/>
            </a:xfrm>
            <a:custGeom>
              <a:avLst/>
              <a:gdLst>
                <a:gd name="T0" fmla="*/ 0 w 2696"/>
                <a:gd name="T1" fmla="*/ 1104 h 1104"/>
                <a:gd name="T2" fmla="*/ 125 w 2696"/>
                <a:gd name="T3" fmla="*/ 702 h 1104"/>
                <a:gd name="T4" fmla="*/ 268 w 2696"/>
                <a:gd name="T5" fmla="*/ 419 h 1104"/>
                <a:gd name="T6" fmla="*/ 406 w 2696"/>
                <a:gd name="T7" fmla="*/ 239 h 1104"/>
                <a:gd name="T8" fmla="*/ 547 w 2696"/>
                <a:gd name="T9" fmla="*/ 110 h 1104"/>
                <a:gd name="T10" fmla="*/ 719 w 2696"/>
                <a:gd name="T11" fmla="*/ 22 h 1104"/>
                <a:gd name="T12" fmla="*/ 877 w 2696"/>
                <a:gd name="T13" fmla="*/ 2 h 1104"/>
                <a:gd name="T14" fmla="*/ 1027 w 2696"/>
                <a:gd name="T15" fmla="*/ 11 h 1104"/>
                <a:gd name="T16" fmla="*/ 1183 w 2696"/>
                <a:gd name="T17" fmla="*/ 59 h 1104"/>
                <a:gd name="T18" fmla="*/ 1351 w 2696"/>
                <a:gd name="T19" fmla="*/ 115 h 1104"/>
                <a:gd name="T20" fmla="*/ 1589 w 2696"/>
                <a:gd name="T21" fmla="*/ 227 h 1104"/>
                <a:gd name="T22" fmla="*/ 1833 w 2696"/>
                <a:gd name="T23" fmla="*/ 345 h 1104"/>
                <a:gd name="T24" fmla="*/ 2064 w 2696"/>
                <a:gd name="T25" fmla="*/ 464 h 1104"/>
                <a:gd name="T26" fmla="*/ 2294 w 2696"/>
                <a:gd name="T27" fmla="*/ 570 h 1104"/>
                <a:gd name="T28" fmla="*/ 2532 w 2696"/>
                <a:gd name="T29" fmla="*/ 669 h 1104"/>
                <a:gd name="T30" fmla="*/ 2696 w 2696"/>
                <a:gd name="T31" fmla="*/ 708 h 110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696"/>
                <a:gd name="T49" fmla="*/ 0 h 1104"/>
                <a:gd name="T50" fmla="*/ 2696 w 2696"/>
                <a:gd name="T51" fmla="*/ 1104 h 110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696" h="1104">
                  <a:moveTo>
                    <a:pt x="0" y="1104"/>
                  </a:moveTo>
                  <a:cubicBezTo>
                    <a:pt x="37" y="964"/>
                    <a:pt x="80" y="816"/>
                    <a:pt x="125" y="702"/>
                  </a:cubicBezTo>
                  <a:cubicBezTo>
                    <a:pt x="170" y="588"/>
                    <a:pt x="221" y="496"/>
                    <a:pt x="268" y="419"/>
                  </a:cubicBezTo>
                  <a:cubicBezTo>
                    <a:pt x="315" y="342"/>
                    <a:pt x="360" y="290"/>
                    <a:pt x="406" y="239"/>
                  </a:cubicBezTo>
                  <a:cubicBezTo>
                    <a:pt x="452" y="188"/>
                    <a:pt x="495" y="146"/>
                    <a:pt x="547" y="110"/>
                  </a:cubicBezTo>
                  <a:cubicBezTo>
                    <a:pt x="599" y="74"/>
                    <a:pt x="664" y="40"/>
                    <a:pt x="719" y="22"/>
                  </a:cubicBezTo>
                  <a:cubicBezTo>
                    <a:pt x="774" y="4"/>
                    <a:pt x="826" y="4"/>
                    <a:pt x="877" y="2"/>
                  </a:cubicBezTo>
                  <a:cubicBezTo>
                    <a:pt x="928" y="0"/>
                    <a:pt x="976" y="2"/>
                    <a:pt x="1027" y="11"/>
                  </a:cubicBezTo>
                  <a:cubicBezTo>
                    <a:pt x="1078" y="20"/>
                    <a:pt x="1129" y="42"/>
                    <a:pt x="1183" y="59"/>
                  </a:cubicBezTo>
                  <a:cubicBezTo>
                    <a:pt x="1237" y="76"/>
                    <a:pt x="1283" y="87"/>
                    <a:pt x="1351" y="115"/>
                  </a:cubicBezTo>
                  <a:cubicBezTo>
                    <a:pt x="1419" y="143"/>
                    <a:pt x="1509" y="189"/>
                    <a:pt x="1589" y="227"/>
                  </a:cubicBezTo>
                  <a:cubicBezTo>
                    <a:pt x="1669" y="265"/>
                    <a:pt x="1754" y="306"/>
                    <a:pt x="1833" y="345"/>
                  </a:cubicBezTo>
                  <a:cubicBezTo>
                    <a:pt x="1912" y="384"/>
                    <a:pt x="1987" y="427"/>
                    <a:pt x="2064" y="464"/>
                  </a:cubicBezTo>
                  <a:cubicBezTo>
                    <a:pt x="2141" y="501"/>
                    <a:pt x="2216" y="536"/>
                    <a:pt x="2294" y="570"/>
                  </a:cubicBezTo>
                  <a:cubicBezTo>
                    <a:pt x="2372" y="604"/>
                    <a:pt x="2465" y="646"/>
                    <a:pt x="2532" y="669"/>
                  </a:cubicBezTo>
                  <a:cubicBezTo>
                    <a:pt x="2599" y="692"/>
                    <a:pt x="2647" y="700"/>
                    <a:pt x="2696" y="708"/>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801" name="Line 36"/>
            <p:cNvSpPr>
              <a:spLocks noChangeShapeType="1"/>
            </p:cNvSpPr>
            <p:nvPr/>
          </p:nvSpPr>
          <p:spPr bwMode="auto">
            <a:xfrm>
              <a:off x="1806" y="2697"/>
              <a:ext cx="7" cy="1062"/>
            </a:xfrm>
            <a:prstGeom prst="line">
              <a:avLst/>
            </a:prstGeom>
            <a:noFill/>
            <a:ln w="1905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3802" name="Line 37"/>
            <p:cNvSpPr>
              <a:spLocks noChangeShapeType="1"/>
            </p:cNvSpPr>
            <p:nvPr/>
          </p:nvSpPr>
          <p:spPr bwMode="auto">
            <a:xfrm flipV="1">
              <a:off x="939" y="2655"/>
              <a:ext cx="864" cy="18"/>
            </a:xfrm>
            <a:prstGeom prst="line">
              <a:avLst/>
            </a:prstGeom>
            <a:noFill/>
            <a:ln w="1905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48502" name="Rectangle 39"/>
          <p:cNvSpPr>
            <a:spLocks noChangeArrowheads="1"/>
          </p:cNvSpPr>
          <p:nvPr/>
        </p:nvSpPr>
        <p:spPr bwMode="auto">
          <a:xfrm>
            <a:off x="533400" y="4646613"/>
            <a:ext cx="814705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nSpc>
                <a:spcPct val="80000"/>
              </a:lnSpc>
              <a:buClr>
                <a:srgbClr val="3333CC"/>
              </a:buClr>
              <a:buFont typeface="Wingdings" pitchFamily="2" charset="2"/>
              <a:buChar char="q"/>
            </a:pPr>
            <a:r>
              <a:rPr lang="en-US" altLang="en-US" sz="1800" dirty="0">
                <a:solidFill>
                  <a:srgbClr val="000000"/>
                </a:solidFill>
              </a:rPr>
              <a:t>when p n &lt; 1, as p (or n) increases</a:t>
            </a:r>
          </a:p>
          <a:p>
            <a:pPr lvl="1">
              <a:lnSpc>
                <a:spcPct val="80000"/>
              </a:lnSpc>
              <a:buClr>
                <a:srgbClr val="3333CC"/>
              </a:buClr>
              <a:buFont typeface="Courier New" panose="02070309020205020404" pitchFamily="49" charset="0"/>
              <a:buChar char="o"/>
            </a:pPr>
            <a:r>
              <a:rPr lang="en-US" altLang="en-US" sz="1600" dirty="0">
                <a:solidFill>
                  <a:srgbClr val="000000"/>
                </a:solidFill>
              </a:rPr>
              <a:t>probability of empty slots reduces</a:t>
            </a:r>
          </a:p>
          <a:p>
            <a:pPr lvl="1">
              <a:lnSpc>
                <a:spcPct val="80000"/>
              </a:lnSpc>
              <a:buClr>
                <a:srgbClr val="3333CC"/>
              </a:buClr>
              <a:buFont typeface="Courier New" panose="02070309020205020404" pitchFamily="49" charset="0"/>
              <a:buChar char="o"/>
            </a:pPr>
            <a:r>
              <a:rPr lang="en-US" altLang="en-US" sz="1600" dirty="0">
                <a:solidFill>
                  <a:srgbClr val="000000"/>
                </a:solidFill>
              </a:rPr>
              <a:t>probability of collision is still low, thus goodput increases</a:t>
            </a:r>
          </a:p>
          <a:p>
            <a:pPr>
              <a:lnSpc>
                <a:spcPct val="80000"/>
              </a:lnSpc>
              <a:buClr>
                <a:srgbClr val="3333CC"/>
              </a:buClr>
              <a:buFont typeface="Wingdings" pitchFamily="2" charset="2"/>
              <a:buChar char="q"/>
            </a:pPr>
            <a:r>
              <a:rPr lang="en-US" altLang="en-US" sz="1800" dirty="0">
                <a:solidFill>
                  <a:srgbClr val="000000"/>
                </a:solidFill>
              </a:rPr>
              <a:t>when p n &gt; 1, as p (or n) increases, </a:t>
            </a:r>
          </a:p>
          <a:p>
            <a:pPr lvl="1">
              <a:lnSpc>
                <a:spcPct val="80000"/>
              </a:lnSpc>
              <a:buClr>
                <a:srgbClr val="3333CC"/>
              </a:buClr>
              <a:buFont typeface="Courier New" panose="02070309020205020404" pitchFamily="49" charset="0"/>
              <a:buChar char="o"/>
            </a:pPr>
            <a:r>
              <a:rPr lang="en-US" altLang="en-US" sz="1600" dirty="0">
                <a:solidFill>
                  <a:srgbClr val="000000"/>
                </a:solidFill>
              </a:rPr>
              <a:t>probability of empty slots does not reduce much, but</a:t>
            </a:r>
          </a:p>
          <a:p>
            <a:pPr lvl="1">
              <a:lnSpc>
                <a:spcPct val="80000"/>
              </a:lnSpc>
              <a:buClr>
                <a:srgbClr val="3333CC"/>
              </a:buClr>
              <a:buFont typeface="Courier New" panose="02070309020205020404" pitchFamily="49" charset="0"/>
              <a:buChar char="o"/>
            </a:pPr>
            <a:r>
              <a:rPr lang="en-US" altLang="en-US" sz="1600" dirty="0">
                <a:solidFill>
                  <a:srgbClr val="000000"/>
                </a:solidFill>
              </a:rPr>
              <a:t>probability of collision increases, thus goodput decreases</a:t>
            </a:r>
          </a:p>
          <a:p>
            <a:pPr>
              <a:lnSpc>
                <a:spcPct val="80000"/>
              </a:lnSpc>
              <a:buClr>
                <a:srgbClr val="3333CC"/>
              </a:buClr>
              <a:buFont typeface="Wingdings" pitchFamily="2" charset="2"/>
              <a:buChar char="q"/>
            </a:pPr>
            <a:r>
              <a:rPr lang="en-US" altLang="en-US" sz="1800" dirty="0">
                <a:solidFill>
                  <a:srgbClr val="000000"/>
                </a:solidFill>
              </a:rPr>
              <a:t>goodput is optimal when p n = 1</a:t>
            </a:r>
            <a:r>
              <a:rPr lang="en-US" altLang="zh-CN" sz="1800" dirty="0">
                <a:solidFill>
                  <a:srgbClr val="000000"/>
                </a:solidFill>
              </a:rPr>
              <a:t>,</a:t>
            </a:r>
            <a:r>
              <a:rPr lang="zh-CN" altLang="en-US" sz="1800" dirty="0">
                <a:solidFill>
                  <a:srgbClr val="000000"/>
                </a:solidFill>
              </a:rPr>
              <a:t> </a:t>
            </a:r>
            <a:r>
              <a:rPr lang="en-US" altLang="zh-CN" sz="1800" dirty="0">
                <a:solidFill>
                  <a:srgbClr val="000000"/>
                </a:solidFill>
              </a:rPr>
              <a:t>n</a:t>
            </a:r>
            <a:r>
              <a:rPr lang="zh-CN" altLang="en-US" sz="1800" dirty="0">
                <a:solidFill>
                  <a:srgbClr val="000000"/>
                </a:solidFill>
              </a:rPr>
              <a:t> </a:t>
            </a:r>
            <a:r>
              <a:rPr lang="en-US" altLang="zh-CN" sz="1800" dirty="0">
                <a:solidFill>
                  <a:srgbClr val="000000"/>
                </a:solidFill>
              </a:rPr>
              <a:t>-&gt;</a:t>
            </a:r>
            <a:r>
              <a:rPr lang="zh-CN" altLang="en-US" sz="1800" dirty="0">
                <a:solidFill>
                  <a:srgbClr val="000000"/>
                </a:solidFill>
              </a:rPr>
              <a:t> </a:t>
            </a:r>
            <a:r>
              <a:rPr lang="en-US" altLang="zh-CN" sz="1800" dirty="0">
                <a:solidFill>
                  <a:srgbClr val="000000"/>
                </a:solidFill>
              </a:rPr>
              <a:t>infinite,</a:t>
            </a:r>
            <a:r>
              <a:rPr lang="zh-CN" altLang="en-US" sz="1800" dirty="0">
                <a:solidFill>
                  <a:srgbClr val="000000"/>
                </a:solidFill>
              </a:rPr>
              <a:t> </a:t>
            </a:r>
            <a:r>
              <a:rPr lang="en-US" altLang="zh-CN" sz="1800" dirty="0">
                <a:solidFill>
                  <a:srgbClr val="000000"/>
                </a:solidFill>
              </a:rPr>
              <a:t>S</a:t>
            </a:r>
            <a:r>
              <a:rPr lang="zh-CN" altLang="en-US" sz="1800" dirty="0">
                <a:solidFill>
                  <a:srgbClr val="000000"/>
                </a:solidFill>
              </a:rPr>
              <a:t> </a:t>
            </a:r>
            <a:r>
              <a:rPr lang="en-US" altLang="zh-CN" sz="1800" dirty="0">
                <a:solidFill>
                  <a:srgbClr val="000000"/>
                </a:solidFill>
              </a:rPr>
              <a:t>-&gt;</a:t>
            </a:r>
            <a:r>
              <a:rPr lang="zh-CN" altLang="en-US" sz="1800" dirty="0">
                <a:solidFill>
                  <a:srgbClr val="000000"/>
                </a:solidFill>
              </a:rPr>
              <a:t> </a:t>
            </a:r>
            <a:r>
              <a:rPr lang="en-US" altLang="zh-CN" sz="1800" dirty="0">
                <a:solidFill>
                  <a:srgbClr val="000000"/>
                </a:solidFill>
              </a:rPr>
              <a:t>1/e</a:t>
            </a:r>
            <a:r>
              <a:rPr lang="zh-CN" altLang="en-US" sz="1800" dirty="0">
                <a:solidFill>
                  <a:srgbClr val="000000"/>
                </a:solidFill>
              </a:rPr>
              <a:t> </a:t>
            </a:r>
            <a:r>
              <a:rPr lang="en-US" altLang="zh-CN" sz="1800" dirty="0">
                <a:solidFill>
                  <a:srgbClr val="000000"/>
                </a:solidFill>
              </a:rPr>
              <a:t>(~37%)</a:t>
            </a:r>
            <a:endParaRPr lang="en-US" altLang="en-US" sz="1800" dirty="0">
              <a:solidFill>
                <a:srgbClr val="000000"/>
              </a:solidFill>
            </a:endParaRPr>
          </a:p>
        </p:txBody>
      </p:sp>
    </p:spTree>
    <p:extLst>
      <p:ext uri="{BB962C8B-B14F-4D97-AF65-F5344CB8AC3E}">
        <p14:creationId xmlns:p14="http://schemas.microsoft.com/office/powerpoint/2010/main" val="20441116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85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50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238EB9A7-7F8B-A644-8EA1-EF8251341222}" type="slidenum">
              <a:rPr lang="en-US" altLang="en-US" sz="1400">
                <a:solidFill>
                  <a:srgbClr val="000000"/>
                </a:solidFill>
                <a:latin typeface="Times New Roman" charset="0"/>
              </a:rPr>
              <a:pPr>
                <a:spcBef>
                  <a:spcPct val="0"/>
                </a:spcBef>
                <a:buClrTx/>
                <a:buSzTx/>
                <a:buFontTx/>
                <a:buNone/>
              </a:pPr>
              <a:t>16</a:t>
            </a:fld>
            <a:endParaRPr lang="en-US" altLang="en-US" sz="1400">
              <a:solidFill>
                <a:srgbClr val="000000"/>
              </a:solidFill>
              <a:latin typeface="Times New Roman" charset="0"/>
            </a:endParaRPr>
          </a:p>
        </p:txBody>
      </p:sp>
      <p:sp>
        <p:nvSpPr>
          <p:cNvPr id="214018" name="Rectangle 2"/>
          <p:cNvSpPr>
            <a:spLocks noGrp="1" noChangeArrowheads="1"/>
          </p:cNvSpPr>
          <p:nvPr>
            <p:ph type="title"/>
          </p:nvPr>
        </p:nvSpPr>
        <p:spPr/>
        <p:txBody>
          <a:bodyPr/>
          <a:lstStyle/>
          <a:p>
            <a:r>
              <a:rPr lang="en-US" altLang="en-US">
                <a:ea typeface="ＭＳ Ｐゴシック" charset="-128"/>
              </a:rPr>
              <a:t>Dynamics of (Slotted) Aloha</a:t>
            </a:r>
          </a:p>
        </p:txBody>
      </p:sp>
      <p:sp>
        <p:nvSpPr>
          <p:cNvPr id="214019" name="Rectangle 3"/>
          <p:cNvSpPr>
            <a:spLocks noGrp="1" noChangeArrowheads="1"/>
          </p:cNvSpPr>
          <p:nvPr>
            <p:ph type="body" idx="1"/>
          </p:nvPr>
        </p:nvSpPr>
        <p:spPr/>
        <p:txBody>
          <a:bodyPr/>
          <a:lstStyle/>
          <a:p>
            <a:pPr>
              <a:lnSpc>
                <a:spcPct val="90000"/>
              </a:lnSpc>
              <a:buFont typeface="Wingdings" pitchFamily="2" charset="2"/>
              <a:buChar char="q"/>
            </a:pPr>
            <a:r>
              <a:rPr lang="en-US" altLang="en-US" dirty="0">
                <a:ea typeface="ＭＳ Ｐゴシック" charset="-128"/>
              </a:rPr>
              <a:t>Slotted Aloha has maximum throughput when np = 1</a:t>
            </a:r>
          </a:p>
          <a:p>
            <a:pPr lvl="1">
              <a:lnSpc>
                <a:spcPct val="90000"/>
              </a:lnSpc>
              <a:buFont typeface="Courier New" panose="02070309020205020404" pitchFamily="49" charset="0"/>
              <a:buChar char="o"/>
            </a:pPr>
            <a:r>
              <a:rPr lang="en-US" altLang="en-US" dirty="0">
                <a:ea typeface="ＭＳ Ｐゴシック" charset="-128"/>
              </a:rPr>
              <a:t>Implies we need to adjust p as the number of backlog stations varies.</a:t>
            </a:r>
          </a:p>
          <a:p>
            <a:pPr>
              <a:lnSpc>
                <a:spcPct val="90000"/>
              </a:lnSpc>
              <a:buFont typeface="Wingdings" pitchFamily="2" charset="2"/>
              <a:buChar char="q"/>
            </a:pPr>
            <a:r>
              <a:rPr lang="en-US" altLang="en-US" dirty="0">
                <a:ea typeface="ＭＳ Ｐゴシック" charset="-128"/>
              </a:rPr>
              <a:t>Early design question: what is the effect if we do not change p-</a:t>
            </a:r>
            <a:r>
              <a:rPr lang="mr-IN" altLang="en-US" dirty="0">
                <a:ea typeface="ＭＳ Ｐゴシック" charset="-128"/>
              </a:rPr>
              <a:t>–</a:t>
            </a:r>
            <a:r>
              <a:rPr lang="en-US" altLang="en-US" dirty="0">
                <a:ea typeface="ＭＳ Ｐゴシック" charset="-128"/>
              </a:rPr>
              <a:t>use a fixed p</a:t>
            </a:r>
          </a:p>
          <a:p>
            <a:pPr lvl="1">
              <a:lnSpc>
                <a:spcPct val="90000"/>
              </a:lnSpc>
              <a:buFont typeface="Courier New" panose="02070309020205020404" pitchFamily="49" charset="0"/>
              <a:buChar char="o"/>
            </a:pPr>
            <a:r>
              <a:rPr lang="en-US" altLang="en-US" dirty="0">
                <a:ea typeface="ＭＳ Ｐゴシック" charset="-128"/>
              </a:rPr>
              <a:t>Assume we have a total of m stations (the machines on a LAN):</a:t>
            </a:r>
          </a:p>
          <a:p>
            <a:pPr lvl="2">
              <a:lnSpc>
                <a:spcPct val="90000"/>
              </a:lnSpc>
            </a:pPr>
            <a:r>
              <a:rPr lang="en-US" altLang="en-US" dirty="0">
                <a:ea typeface="ＭＳ Ｐゴシック" charset="-128"/>
              </a:rPr>
              <a:t>n of them are currently backlogged, each tries with a (fixed) probability p</a:t>
            </a:r>
          </a:p>
          <a:p>
            <a:pPr lvl="2">
              <a:lnSpc>
                <a:spcPct val="90000"/>
              </a:lnSpc>
            </a:pPr>
            <a:r>
              <a:rPr lang="en-US" altLang="en-US" dirty="0">
                <a:ea typeface="ＭＳ Ｐゴシック" charset="-128"/>
              </a:rPr>
              <a:t>the remaining m-n stations are not backlogged. They may start to generate packets with a probability p</a:t>
            </a:r>
            <a:r>
              <a:rPr lang="en-US" altLang="en-US" baseline="-25000" dirty="0">
                <a:ea typeface="ＭＳ Ｐゴシック" charset="-128"/>
              </a:rPr>
              <a:t>a</a:t>
            </a:r>
            <a:r>
              <a:rPr lang="en-US" altLang="en-US" dirty="0">
                <a:ea typeface="ＭＳ Ｐゴシック" charset="-128"/>
              </a:rPr>
              <a:t>, where p</a:t>
            </a:r>
            <a:r>
              <a:rPr lang="en-US" altLang="en-US" baseline="-25000" dirty="0">
                <a:ea typeface="ＭＳ Ｐゴシック" charset="-128"/>
              </a:rPr>
              <a:t>a</a:t>
            </a:r>
            <a:r>
              <a:rPr lang="en-US" altLang="en-US" dirty="0">
                <a:ea typeface="ＭＳ Ｐゴシック" charset="-128"/>
              </a:rPr>
              <a:t> is much smaller than p</a:t>
            </a:r>
          </a:p>
        </p:txBody>
      </p:sp>
    </p:spTree>
    <p:extLst>
      <p:ext uri="{BB962C8B-B14F-4D97-AF65-F5344CB8AC3E}">
        <p14:creationId xmlns:p14="http://schemas.microsoft.com/office/powerpoint/2010/main" val="998693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F95809DD-4ABE-9F4E-9240-B82C1F483296}" type="slidenum">
              <a:rPr lang="en-US" altLang="en-US" sz="1400">
                <a:solidFill>
                  <a:srgbClr val="000000"/>
                </a:solidFill>
                <a:latin typeface="Times New Roman" charset="0"/>
              </a:rPr>
              <a:pPr>
                <a:spcBef>
                  <a:spcPct val="0"/>
                </a:spcBef>
                <a:buClrTx/>
                <a:buSzTx/>
                <a:buFontTx/>
                <a:buNone/>
              </a:pPr>
              <a:t>17</a:t>
            </a:fld>
            <a:endParaRPr lang="en-US" altLang="en-US" sz="1400">
              <a:solidFill>
                <a:srgbClr val="000000"/>
              </a:solidFill>
              <a:latin typeface="Times New Roman" charset="0"/>
            </a:endParaRPr>
          </a:p>
        </p:txBody>
      </p:sp>
      <p:sp>
        <p:nvSpPr>
          <p:cNvPr id="216066" name="Rectangle 2"/>
          <p:cNvSpPr>
            <a:spLocks noGrp="1" noChangeArrowheads="1"/>
          </p:cNvSpPr>
          <p:nvPr>
            <p:ph type="title"/>
          </p:nvPr>
        </p:nvSpPr>
        <p:spPr/>
        <p:txBody>
          <a:bodyPr/>
          <a:lstStyle/>
          <a:p>
            <a:r>
              <a:rPr lang="en-US" altLang="en-US">
                <a:ea typeface="ＭＳ Ｐゴシック" charset="-128"/>
              </a:rPr>
              <a:t>Model</a:t>
            </a:r>
          </a:p>
        </p:txBody>
      </p:sp>
      <p:sp>
        <p:nvSpPr>
          <p:cNvPr id="216067" name="Line 6"/>
          <p:cNvSpPr>
            <a:spLocks noChangeShapeType="1"/>
          </p:cNvSpPr>
          <p:nvPr/>
        </p:nvSpPr>
        <p:spPr bwMode="auto">
          <a:xfrm>
            <a:off x="3509963" y="2338388"/>
            <a:ext cx="2057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6068" name="Line 7"/>
          <p:cNvSpPr>
            <a:spLocks noChangeShapeType="1"/>
          </p:cNvSpPr>
          <p:nvPr/>
        </p:nvSpPr>
        <p:spPr bwMode="auto">
          <a:xfrm>
            <a:off x="3509963" y="3176588"/>
            <a:ext cx="2057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6069" name="Line 8"/>
          <p:cNvSpPr>
            <a:spLocks noChangeShapeType="1"/>
          </p:cNvSpPr>
          <p:nvPr/>
        </p:nvSpPr>
        <p:spPr bwMode="auto">
          <a:xfrm>
            <a:off x="5567363" y="2338388"/>
            <a:ext cx="0" cy="8382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6070" name="Line 9"/>
          <p:cNvSpPr>
            <a:spLocks noChangeShapeType="1"/>
          </p:cNvSpPr>
          <p:nvPr/>
        </p:nvSpPr>
        <p:spPr bwMode="auto">
          <a:xfrm>
            <a:off x="5338763" y="2338388"/>
            <a:ext cx="0" cy="8382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6071" name="Line 10"/>
          <p:cNvSpPr>
            <a:spLocks noChangeShapeType="1"/>
          </p:cNvSpPr>
          <p:nvPr/>
        </p:nvSpPr>
        <p:spPr bwMode="auto">
          <a:xfrm>
            <a:off x="5110163" y="2338388"/>
            <a:ext cx="0" cy="8382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6072" name="Line 11"/>
          <p:cNvSpPr>
            <a:spLocks noChangeShapeType="1"/>
          </p:cNvSpPr>
          <p:nvPr/>
        </p:nvSpPr>
        <p:spPr bwMode="auto">
          <a:xfrm>
            <a:off x="4881563" y="2338388"/>
            <a:ext cx="0" cy="8382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6073" name="Line 12"/>
          <p:cNvSpPr>
            <a:spLocks noChangeShapeType="1"/>
          </p:cNvSpPr>
          <p:nvPr/>
        </p:nvSpPr>
        <p:spPr bwMode="auto">
          <a:xfrm>
            <a:off x="1651000" y="2795588"/>
            <a:ext cx="14478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6074" name="Line 13"/>
          <p:cNvSpPr>
            <a:spLocks noChangeShapeType="1"/>
          </p:cNvSpPr>
          <p:nvPr/>
        </p:nvSpPr>
        <p:spPr bwMode="auto">
          <a:xfrm>
            <a:off x="5567363" y="2795588"/>
            <a:ext cx="12192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6075" name="Text Box 14"/>
          <p:cNvSpPr txBox="1">
            <a:spLocks noChangeArrowheads="1"/>
          </p:cNvSpPr>
          <p:nvPr/>
        </p:nvSpPr>
        <p:spPr bwMode="auto">
          <a:xfrm>
            <a:off x="2995613" y="1427163"/>
            <a:ext cx="31019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1800">
                <a:solidFill>
                  <a:srgbClr val="000000"/>
                </a:solidFill>
              </a:rPr>
              <a:t>n backlogged</a:t>
            </a:r>
          </a:p>
          <a:p>
            <a:pPr algn="ctr">
              <a:spcBef>
                <a:spcPct val="0"/>
              </a:spcBef>
              <a:buClrTx/>
              <a:buSzTx/>
              <a:buFontTx/>
              <a:buNone/>
            </a:pPr>
            <a:r>
              <a:rPr lang="en-US" altLang="en-US" sz="1800">
                <a:solidFill>
                  <a:srgbClr val="000000"/>
                </a:solidFill>
              </a:rPr>
              <a:t>each transmits with prob. p</a:t>
            </a:r>
          </a:p>
        </p:txBody>
      </p:sp>
      <p:sp>
        <p:nvSpPr>
          <p:cNvPr id="216076" name="Line 15"/>
          <p:cNvSpPr>
            <a:spLocks noChangeShapeType="1"/>
          </p:cNvSpPr>
          <p:nvPr/>
        </p:nvSpPr>
        <p:spPr bwMode="auto">
          <a:xfrm>
            <a:off x="3513138" y="4610100"/>
            <a:ext cx="2057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6077" name="Line 16"/>
          <p:cNvSpPr>
            <a:spLocks noChangeShapeType="1"/>
          </p:cNvSpPr>
          <p:nvPr/>
        </p:nvSpPr>
        <p:spPr bwMode="auto">
          <a:xfrm>
            <a:off x="3513138" y="5448300"/>
            <a:ext cx="2057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6078" name="Line 17"/>
          <p:cNvSpPr>
            <a:spLocks noChangeShapeType="1"/>
          </p:cNvSpPr>
          <p:nvPr/>
        </p:nvSpPr>
        <p:spPr bwMode="auto">
          <a:xfrm>
            <a:off x="3532188" y="4610100"/>
            <a:ext cx="0" cy="83820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6079" name="Line 18"/>
          <p:cNvSpPr>
            <a:spLocks noChangeShapeType="1"/>
          </p:cNvSpPr>
          <p:nvPr/>
        </p:nvSpPr>
        <p:spPr bwMode="auto">
          <a:xfrm>
            <a:off x="4310063" y="4624388"/>
            <a:ext cx="0" cy="83820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6080" name="Line 19"/>
          <p:cNvSpPr>
            <a:spLocks noChangeShapeType="1"/>
          </p:cNvSpPr>
          <p:nvPr/>
        </p:nvSpPr>
        <p:spPr bwMode="auto">
          <a:xfrm>
            <a:off x="4048125" y="4610100"/>
            <a:ext cx="0" cy="83820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6081" name="Line 20"/>
          <p:cNvSpPr>
            <a:spLocks noChangeShapeType="1"/>
          </p:cNvSpPr>
          <p:nvPr/>
        </p:nvSpPr>
        <p:spPr bwMode="auto">
          <a:xfrm>
            <a:off x="3805238" y="4611688"/>
            <a:ext cx="0" cy="83820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6082" name="Text Box 21"/>
          <p:cNvSpPr txBox="1">
            <a:spLocks noChangeArrowheads="1"/>
          </p:cNvSpPr>
          <p:nvPr/>
        </p:nvSpPr>
        <p:spPr bwMode="auto">
          <a:xfrm>
            <a:off x="3675063" y="5703888"/>
            <a:ext cx="21288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m-n: unbacklogged</a:t>
            </a:r>
          </a:p>
        </p:txBody>
      </p:sp>
      <p:sp>
        <p:nvSpPr>
          <p:cNvPr id="216083" name="Line 25"/>
          <p:cNvSpPr>
            <a:spLocks noChangeShapeType="1"/>
          </p:cNvSpPr>
          <p:nvPr/>
        </p:nvSpPr>
        <p:spPr bwMode="auto">
          <a:xfrm>
            <a:off x="4557713" y="4630738"/>
            <a:ext cx="0" cy="83820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6084" name="Line 26"/>
          <p:cNvSpPr>
            <a:spLocks noChangeShapeType="1"/>
          </p:cNvSpPr>
          <p:nvPr/>
        </p:nvSpPr>
        <p:spPr bwMode="auto">
          <a:xfrm>
            <a:off x="4827588" y="4616450"/>
            <a:ext cx="0" cy="83820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6085" name="Line 27"/>
          <p:cNvSpPr>
            <a:spLocks noChangeShapeType="1"/>
          </p:cNvSpPr>
          <p:nvPr/>
        </p:nvSpPr>
        <p:spPr bwMode="auto">
          <a:xfrm>
            <a:off x="6783388" y="2797175"/>
            <a:ext cx="6350" cy="226377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6086" name="Line 28"/>
          <p:cNvSpPr>
            <a:spLocks noChangeShapeType="1"/>
          </p:cNvSpPr>
          <p:nvPr/>
        </p:nvSpPr>
        <p:spPr bwMode="auto">
          <a:xfrm flipH="1">
            <a:off x="5502275" y="5048250"/>
            <a:ext cx="1298575"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6087" name="Line 29"/>
          <p:cNvSpPr>
            <a:spLocks noChangeShapeType="1"/>
          </p:cNvSpPr>
          <p:nvPr/>
        </p:nvSpPr>
        <p:spPr bwMode="auto">
          <a:xfrm flipH="1">
            <a:off x="1624013" y="5049838"/>
            <a:ext cx="1762125"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6088" name="Line 30"/>
          <p:cNvSpPr>
            <a:spLocks noChangeShapeType="1"/>
          </p:cNvSpPr>
          <p:nvPr/>
        </p:nvSpPr>
        <p:spPr bwMode="auto">
          <a:xfrm flipV="1">
            <a:off x="1658938" y="2784475"/>
            <a:ext cx="6350" cy="226377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6089" name="Text Box 31"/>
          <p:cNvSpPr txBox="1">
            <a:spLocks noChangeArrowheads="1"/>
          </p:cNvSpPr>
          <p:nvPr/>
        </p:nvSpPr>
        <p:spPr bwMode="auto">
          <a:xfrm>
            <a:off x="3114675" y="6076950"/>
            <a:ext cx="31797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each transmits with prob. p</a:t>
            </a:r>
            <a:r>
              <a:rPr lang="en-US" altLang="en-US" sz="1800" baseline="-25000">
                <a:solidFill>
                  <a:srgbClr val="000000"/>
                </a:solidFill>
              </a:rPr>
              <a:t>a</a:t>
            </a:r>
          </a:p>
        </p:txBody>
      </p:sp>
    </p:spTree>
    <p:extLst>
      <p:ext uri="{BB962C8B-B14F-4D97-AF65-F5344CB8AC3E}">
        <p14:creationId xmlns:p14="http://schemas.microsoft.com/office/powerpoint/2010/main" val="125457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BD8C9924-2FB3-E646-A978-112AD29C127F}" type="slidenum">
              <a:rPr lang="en-US" altLang="en-US" sz="1400">
                <a:solidFill>
                  <a:srgbClr val="000000"/>
                </a:solidFill>
                <a:latin typeface="Times New Roman" charset="0"/>
              </a:rPr>
              <a:pPr>
                <a:spcBef>
                  <a:spcPct val="0"/>
                </a:spcBef>
                <a:buClrTx/>
                <a:buSzTx/>
                <a:buFontTx/>
                <a:buNone/>
              </a:pPr>
              <a:t>18</a:t>
            </a:fld>
            <a:endParaRPr lang="en-US" altLang="en-US" sz="1400">
              <a:solidFill>
                <a:srgbClr val="000000"/>
              </a:solidFill>
              <a:latin typeface="Times New Roman" charset="0"/>
            </a:endParaRPr>
          </a:p>
        </p:txBody>
      </p:sp>
      <p:sp>
        <p:nvSpPr>
          <p:cNvPr id="218114" name="Rectangle 2"/>
          <p:cNvSpPr>
            <a:spLocks noGrp="1" noChangeArrowheads="1"/>
          </p:cNvSpPr>
          <p:nvPr>
            <p:ph type="title"/>
          </p:nvPr>
        </p:nvSpPr>
        <p:spPr>
          <a:xfrm>
            <a:off x="622300" y="152400"/>
            <a:ext cx="8129588" cy="1143000"/>
          </a:xfrm>
        </p:spPr>
        <p:txBody>
          <a:bodyPr/>
          <a:lstStyle/>
          <a:p>
            <a:r>
              <a:rPr lang="en-US" altLang="en-US" sz="2800" dirty="0">
                <a:ea typeface="ＭＳ Ｐゴシック" charset="-128"/>
              </a:rPr>
              <a:t>Dynamics of Aloha: Effects of </a:t>
            </a:r>
            <a:r>
              <a:rPr lang="en-US" altLang="en-US" sz="2800" dirty="0">
                <a:solidFill>
                  <a:srgbClr val="FF0000"/>
                </a:solidFill>
                <a:ea typeface="ＭＳ Ｐゴシック" charset="-128"/>
              </a:rPr>
              <a:t>Fixed</a:t>
            </a:r>
            <a:r>
              <a:rPr lang="en-US" altLang="en-US" sz="2800" dirty="0">
                <a:ea typeface="ＭＳ Ｐゴシック" charset="-128"/>
              </a:rPr>
              <a:t> Probability </a:t>
            </a:r>
          </a:p>
        </p:txBody>
      </p:sp>
      <p:sp>
        <p:nvSpPr>
          <p:cNvPr id="218115" name="Line 3"/>
          <p:cNvSpPr>
            <a:spLocks noChangeShapeType="1"/>
          </p:cNvSpPr>
          <p:nvPr/>
        </p:nvSpPr>
        <p:spPr bwMode="auto">
          <a:xfrm>
            <a:off x="914400" y="5781675"/>
            <a:ext cx="7261225" cy="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18116" name="Line 4"/>
          <p:cNvSpPr>
            <a:spLocks noChangeShapeType="1"/>
          </p:cNvSpPr>
          <p:nvPr/>
        </p:nvSpPr>
        <p:spPr bwMode="auto">
          <a:xfrm flipV="1">
            <a:off x="927100" y="2070100"/>
            <a:ext cx="0" cy="371157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18117" name="Text Box 5"/>
          <p:cNvSpPr txBox="1">
            <a:spLocks noChangeArrowheads="1"/>
          </p:cNvSpPr>
          <p:nvPr/>
        </p:nvSpPr>
        <p:spPr bwMode="auto">
          <a:xfrm>
            <a:off x="7296150" y="5762625"/>
            <a:ext cx="169545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600">
                <a:solidFill>
                  <a:srgbClr val="000000"/>
                </a:solidFill>
              </a:rPr>
              <a:t>n: number of </a:t>
            </a:r>
            <a:br>
              <a:rPr lang="en-US" altLang="en-US" sz="1600">
                <a:solidFill>
                  <a:srgbClr val="000000"/>
                </a:solidFill>
              </a:rPr>
            </a:br>
            <a:r>
              <a:rPr lang="en-US" altLang="en-US" sz="1600">
                <a:solidFill>
                  <a:srgbClr val="000000"/>
                </a:solidFill>
              </a:rPr>
              <a:t>backlogged </a:t>
            </a:r>
          </a:p>
          <a:p>
            <a:pPr>
              <a:spcBef>
                <a:spcPct val="0"/>
              </a:spcBef>
              <a:buClrTx/>
              <a:buSzTx/>
              <a:buFontTx/>
              <a:buNone/>
            </a:pPr>
            <a:r>
              <a:rPr lang="en-US" altLang="en-US" sz="1600">
                <a:solidFill>
                  <a:srgbClr val="000000"/>
                </a:solidFill>
              </a:rPr>
              <a:t>stations</a:t>
            </a:r>
          </a:p>
        </p:txBody>
      </p:sp>
      <p:sp>
        <p:nvSpPr>
          <p:cNvPr id="218118" name="Text Box 6"/>
          <p:cNvSpPr txBox="1">
            <a:spLocks noChangeArrowheads="1"/>
          </p:cNvSpPr>
          <p:nvPr/>
        </p:nvSpPr>
        <p:spPr bwMode="auto">
          <a:xfrm>
            <a:off x="846138" y="5835650"/>
            <a:ext cx="32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0</a:t>
            </a:r>
          </a:p>
        </p:txBody>
      </p:sp>
      <p:sp>
        <p:nvSpPr>
          <p:cNvPr id="218119" name="Text Box 7"/>
          <p:cNvSpPr txBox="1">
            <a:spLocks noChangeArrowheads="1"/>
          </p:cNvSpPr>
          <p:nvPr/>
        </p:nvSpPr>
        <p:spPr bwMode="auto">
          <a:xfrm>
            <a:off x="6873875" y="5775325"/>
            <a:ext cx="361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m</a:t>
            </a:r>
          </a:p>
        </p:txBody>
      </p:sp>
      <p:grpSp>
        <p:nvGrpSpPr>
          <p:cNvPr id="218120" name="Group 8"/>
          <p:cNvGrpSpPr>
            <a:grpSpLocks/>
          </p:cNvGrpSpPr>
          <p:nvPr/>
        </p:nvGrpSpPr>
        <p:grpSpPr bwMode="auto">
          <a:xfrm>
            <a:off x="1119188" y="1760538"/>
            <a:ext cx="5918200" cy="3740150"/>
            <a:chOff x="705" y="1109"/>
            <a:chExt cx="3728" cy="2356"/>
          </a:xfrm>
        </p:grpSpPr>
        <p:sp>
          <p:nvSpPr>
            <p:cNvPr id="218143" name="Freeform 9"/>
            <p:cNvSpPr>
              <a:spLocks/>
            </p:cNvSpPr>
            <p:nvPr/>
          </p:nvSpPr>
          <p:spPr bwMode="auto">
            <a:xfrm>
              <a:off x="705" y="1527"/>
              <a:ext cx="3728" cy="1938"/>
            </a:xfrm>
            <a:custGeom>
              <a:avLst/>
              <a:gdLst>
                <a:gd name="T0" fmla="*/ 0 w 3651"/>
                <a:gd name="T1" fmla="*/ 1804 h 1946"/>
                <a:gd name="T2" fmla="*/ 531 w 3651"/>
                <a:gd name="T3" fmla="*/ 883 h 1946"/>
                <a:gd name="T4" fmla="*/ 1321 w 3651"/>
                <a:gd name="T5" fmla="*/ 49 h 1946"/>
                <a:gd name="T6" fmla="*/ 2391 w 3651"/>
                <a:gd name="T7" fmla="*/ 605 h 1946"/>
                <a:gd name="T8" fmla="*/ 3699 w 3651"/>
                <a:gd name="T9" fmla="*/ 1531 h 1946"/>
                <a:gd name="T10" fmla="*/ 5316 w 3651"/>
                <a:gd name="T11" fmla="*/ 1782 h 1946"/>
                <a:gd name="T12" fmla="*/ 0 60000 65536"/>
                <a:gd name="T13" fmla="*/ 0 60000 65536"/>
                <a:gd name="T14" fmla="*/ 0 60000 65536"/>
                <a:gd name="T15" fmla="*/ 0 60000 65536"/>
                <a:gd name="T16" fmla="*/ 0 60000 65536"/>
                <a:gd name="T17" fmla="*/ 0 60000 65536"/>
                <a:gd name="T18" fmla="*/ 0 w 3651"/>
                <a:gd name="T19" fmla="*/ 0 h 1946"/>
                <a:gd name="T20" fmla="*/ 3651 w 3651"/>
                <a:gd name="T21" fmla="*/ 1946 h 1946"/>
              </a:gdLst>
              <a:ahLst/>
              <a:cxnLst>
                <a:cxn ang="T12">
                  <a:pos x="T0" y="T1"/>
                </a:cxn>
                <a:cxn ang="T13">
                  <a:pos x="T2" y="T3"/>
                </a:cxn>
                <a:cxn ang="T14">
                  <a:pos x="T4" y="T5"/>
                </a:cxn>
                <a:cxn ang="T15">
                  <a:pos x="T6" y="T7"/>
                </a:cxn>
                <a:cxn ang="T16">
                  <a:pos x="T8" y="T9"/>
                </a:cxn>
                <a:cxn ang="T17">
                  <a:pos x="T10" y="T11"/>
                </a:cxn>
              </a:cxnLst>
              <a:rect l="T18" t="T19" r="T20" b="T21"/>
              <a:pathLst>
                <a:path w="3651" h="1946">
                  <a:moveTo>
                    <a:pt x="0" y="1946"/>
                  </a:moveTo>
                  <a:cubicBezTo>
                    <a:pt x="106" y="1608"/>
                    <a:pt x="213" y="1271"/>
                    <a:pt x="364" y="955"/>
                  </a:cubicBezTo>
                  <a:cubicBezTo>
                    <a:pt x="515" y="639"/>
                    <a:pt x="693" y="98"/>
                    <a:pt x="906" y="49"/>
                  </a:cubicBezTo>
                  <a:cubicBezTo>
                    <a:pt x="1119" y="0"/>
                    <a:pt x="1371" y="391"/>
                    <a:pt x="1643" y="658"/>
                  </a:cubicBezTo>
                  <a:cubicBezTo>
                    <a:pt x="1915" y="925"/>
                    <a:pt x="2206" y="1439"/>
                    <a:pt x="2541" y="1649"/>
                  </a:cubicBezTo>
                  <a:cubicBezTo>
                    <a:pt x="2876" y="1859"/>
                    <a:pt x="3463" y="1877"/>
                    <a:pt x="3651" y="1921"/>
                  </a:cubicBezTo>
                </a:path>
              </a:pathLst>
            </a:custGeom>
            <a:noFill/>
            <a:ln w="28575">
              <a:solidFill>
                <a:srgbClr val="339933"/>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218144" name="Line 10"/>
            <p:cNvSpPr>
              <a:spLocks noChangeShapeType="1"/>
            </p:cNvSpPr>
            <p:nvPr/>
          </p:nvSpPr>
          <p:spPr bwMode="auto">
            <a:xfrm flipV="1">
              <a:off x="2168" y="1524"/>
              <a:ext cx="593" cy="399"/>
            </a:xfrm>
            <a:prstGeom prst="line">
              <a:avLst/>
            </a:prstGeom>
            <a:noFill/>
            <a:ln w="9525" cap="rnd">
              <a:solidFill>
                <a:srgbClr val="339933"/>
              </a:solidFill>
              <a:prstDash val="sysDot"/>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218145" name="Text Box 11"/>
            <p:cNvSpPr txBox="1">
              <a:spLocks noChangeArrowheads="1"/>
            </p:cNvSpPr>
            <p:nvPr/>
          </p:nvSpPr>
          <p:spPr bwMode="auto">
            <a:xfrm>
              <a:off x="2255" y="1109"/>
              <a:ext cx="1516"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1800">
                  <a:solidFill>
                    <a:srgbClr val="339933"/>
                  </a:solidFill>
                </a:rPr>
                <a:t>successful </a:t>
              </a:r>
              <a:br>
                <a:rPr lang="en-US" altLang="en-US" sz="1800">
                  <a:solidFill>
                    <a:srgbClr val="339933"/>
                  </a:solidFill>
                </a:rPr>
              </a:br>
              <a:r>
                <a:rPr lang="en-US" altLang="en-US" sz="1800">
                  <a:solidFill>
                    <a:srgbClr val="339933"/>
                  </a:solidFill>
                </a:rPr>
                <a:t>transmission rate at </a:t>
              </a:r>
              <a:br>
                <a:rPr lang="en-US" altLang="en-US" sz="1800">
                  <a:solidFill>
                    <a:srgbClr val="339933"/>
                  </a:solidFill>
                </a:rPr>
              </a:br>
              <a:r>
                <a:rPr lang="en-US" altLang="en-US" sz="1800">
                  <a:solidFill>
                    <a:srgbClr val="339933"/>
                  </a:solidFill>
                </a:rPr>
                <a:t>offered load </a:t>
              </a:r>
              <a:br>
                <a:rPr lang="en-US" altLang="en-US" sz="1800">
                  <a:solidFill>
                    <a:srgbClr val="339933"/>
                  </a:solidFill>
                </a:rPr>
              </a:br>
              <a:r>
                <a:rPr lang="en-US" altLang="en-US" sz="1800">
                  <a:solidFill>
                    <a:srgbClr val="339933"/>
                  </a:solidFill>
                </a:rPr>
                <a:t> np + (m-n)p</a:t>
              </a:r>
              <a:r>
                <a:rPr lang="en-US" altLang="en-US" sz="1800" baseline="-25000">
                  <a:solidFill>
                    <a:srgbClr val="339933"/>
                  </a:solidFill>
                </a:rPr>
                <a:t>a</a:t>
              </a:r>
            </a:p>
          </p:txBody>
        </p:sp>
      </p:grpSp>
      <p:grpSp>
        <p:nvGrpSpPr>
          <p:cNvPr id="218121" name="Group 12"/>
          <p:cNvGrpSpPr>
            <a:grpSpLocks/>
          </p:cNvGrpSpPr>
          <p:nvPr/>
        </p:nvGrpSpPr>
        <p:grpSpPr bwMode="auto">
          <a:xfrm>
            <a:off x="1022350" y="2487613"/>
            <a:ext cx="6919913" cy="3187700"/>
            <a:chOff x="644" y="1567"/>
            <a:chExt cx="4359" cy="2008"/>
          </a:xfrm>
        </p:grpSpPr>
        <p:sp>
          <p:nvSpPr>
            <p:cNvPr id="218140" name="Line 13"/>
            <p:cNvSpPr>
              <a:spLocks noChangeShapeType="1"/>
            </p:cNvSpPr>
            <p:nvPr/>
          </p:nvSpPr>
          <p:spPr bwMode="auto">
            <a:xfrm>
              <a:off x="644" y="1567"/>
              <a:ext cx="3769" cy="200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18141" name="Line 14"/>
            <p:cNvSpPr>
              <a:spLocks noChangeShapeType="1"/>
            </p:cNvSpPr>
            <p:nvPr/>
          </p:nvSpPr>
          <p:spPr bwMode="auto">
            <a:xfrm flipV="1">
              <a:off x="3422" y="2389"/>
              <a:ext cx="720" cy="618"/>
            </a:xfrm>
            <a:prstGeom prst="line">
              <a:avLst/>
            </a:prstGeom>
            <a:noFill/>
            <a:ln w="9525" cap="rnd">
              <a:solidFill>
                <a:srgbClr val="FF0000"/>
              </a:solidFill>
              <a:prstDash val="sysDot"/>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218142" name="Text Box 15"/>
            <p:cNvSpPr txBox="1">
              <a:spLocks noChangeArrowheads="1"/>
            </p:cNvSpPr>
            <p:nvPr/>
          </p:nvSpPr>
          <p:spPr bwMode="auto">
            <a:xfrm>
              <a:off x="3780" y="2155"/>
              <a:ext cx="1223"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FF0000"/>
                  </a:solidFill>
                </a:rPr>
                <a:t>new arrival rate:</a:t>
              </a:r>
              <a:br>
                <a:rPr lang="en-US" altLang="en-US" sz="1800">
                  <a:solidFill>
                    <a:srgbClr val="FF0000"/>
                  </a:solidFill>
                </a:rPr>
              </a:br>
              <a:r>
                <a:rPr lang="en-US" altLang="en-US" sz="1800">
                  <a:solidFill>
                    <a:srgbClr val="FF0000"/>
                  </a:solidFill>
                </a:rPr>
                <a:t>(m-n) p</a:t>
              </a:r>
              <a:r>
                <a:rPr lang="en-US" altLang="en-US" sz="1800" baseline="-25000">
                  <a:solidFill>
                    <a:srgbClr val="FF0000"/>
                  </a:solidFill>
                </a:rPr>
                <a:t>a</a:t>
              </a:r>
            </a:p>
          </p:txBody>
        </p:sp>
      </p:grpSp>
      <p:grpSp>
        <p:nvGrpSpPr>
          <p:cNvPr id="4" name="Group 16"/>
          <p:cNvGrpSpPr>
            <a:grpSpLocks/>
          </p:cNvGrpSpPr>
          <p:nvPr/>
        </p:nvGrpSpPr>
        <p:grpSpPr bwMode="auto">
          <a:xfrm>
            <a:off x="1131888" y="1471613"/>
            <a:ext cx="2497137" cy="1527175"/>
            <a:chOff x="713" y="927"/>
            <a:chExt cx="1573" cy="962"/>
          </a:xfrm>
        </p:grpSpPr>
        <p:sp>
          <p:nvSpPr>
            <p:cNvPr id="218138" name="Line 17"/>
            <p:cNvSpPr>
              <a:spLocks noChangeShapeType="1"/>
            </p:cNvSpPr>
            <p:nvPr/>
          </p:nvSpPr>
          <p:spPr bwMode="auto">
            <a:xfrm flipH="1" flipV="1">
              <a:off x="1262" y="1194"/>
              <a:ext cx="42" cy="695"/>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218139" name="Text Box 18"/>
            <p:cNvSpPr txBox="1">
              <a:spLocks noChangeArrowheads="1"/>
            </p:cNvSpPr>
            <p:nvPr/>
          </p:nvSpPr>
          <p:spPr bwMode="auto">
            <a:xfrm>
              <a:off x="713" y="927"/>
              <a:ext cx="157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desirable stable point</a:t>
              </a:r>
            </a:p>
          </p:txBody>
        </p:sp>
      </p:grpSp>
      <p:grpSp>
        <p:nvGrpSpPr>
          <p:cNvPr id="5" name="Group 19"/>
          <p:cNvGrpSpPr>
            <a:grpSpLocks/>
          </p:cNvGrpSpPr>
          <p:nvPr/>
        </p:nvGrpSpPr>
        <p:grpSpPr bwMode="auto">
          <a:xfrm>
            <a:off x="6413500" y="4052888"/>
            <a:ext cx="1928813" cy="1312862"/>
            <a:chOff x="4040" y="2553"/>
            <a:chExt cx="1215" cy="827"/>
          </a:xfrm>
        </p:grpSpPr>
        <p:sp>
          <p:nvSpPr>
            <p:cNvPr id="218136" name="Line 20"/>
            <p:cNvSpPr>
              <a:spLocks noChangeShapeType="1"/>
            </p:cNvSpPr>
            <p:nvPr/>
          </p:nvSpPr>
          <p:spPr bwMode="auto">
            <a:xfrm flipV="1">
              <a:off x="4040" y="2931"/>
              <a:ext cx="551" cy="449"/>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218137" name="Text Box 21"/>
            <p:cNvSpPr txBox="1">
              <a:spLocks noChangeArrowheads="1"/>
            </p:cNvSpPr>
            <p:nvPr/>
          </p:nvSpPr>
          <p:spPr bwMode="auto">
            <a:xfrm>
              <a:off x="4326" y="2553"/>
              <a:ext cx="929"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undesirable </a:t>
              </a:r>
              <a:br>
                <a:rPr lang="en-US" altLang="en-US" sz="1800">
                  <a:solidFill>
                    <a:srgbClr val="000000"/>
                  </a:solidFill>
                </a:rPr>
              </a:br>
              <a:r>
                <a:rPr lang="en-US" altLang="en-US" sz="1800">
                  <a:solidFill>
                    <a:srgbClr val="000000"/>
                  </a:solidFill>
                </a:rPr>
                <a:t>stable point</a:t>
              </a:r>
            </a:p>
          </p:txBody>
        </p:sp>
      </p:grpSp>
      <p:sp>
        <p:nvSpPr>
          <p:cNvPr id="218124" name="Text Box 22"/>
          <p:cNvSpPr txBox="1">
            <a:spLocks noChangeArrowheads="1"/>
          </p:cNvSpPr>
          <p:nvPr/>
        </p:nvSpPr>
        <p:spPr bwMode="auto">
          <a:xfrm>
            <a:off x="38100" y="6211888"/>
            <a:ext cx="53482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FF0000"/>
                </a:solidFill>
              </a:rPr>
              <a:t>Lesson: if we fix p, but n varies, we may have an </a:t>
            </a:r>
            <a:br>
              <a:rPr lang="en-US" altLang="en-US" sz="1800">
                <a:solidFill>
                  <a:srgbClr val="FF0000"/>
                </a:solidFill>
              </a:rPr>
            </a:br>
            <a:r>
              <a:rPr lang="en-US" altLang="en-US" sz="1800">
                <a:solidFill>
                  <a:srgbClr val="FF0000"/>
                </a:solidFill>
              </a:rPr>
              <a:t>undesirable stable point</a:t>
            </a:r>
          </a:p>
        </p:txBody>
      </p:sp>
      <p:sp>
        <p:nvSpPr>
          <p:cNvPr id="218125" name="Line 23"/>
          <p:cNvSpPr>
            <a:spLocks noChangeShapeType="1"/>
          </p:cNvSpPr>
          <p:nvPr/>
        </p:nvSpPr>
        <p:spPr bwMode="auto">
          <a:xfrm flipH="1">
            <a:off x="2084388" y="3052763"/>
            <a:ext cx="12700" cy="2728912"/>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18126" name="Line 24"/>
          <p:cNvSpPr>
            <a:spLocks noChangeShapeType="1"/>
          </p:cNvSpPr>
          <p:nvPr/>
        </p:nvSpPr>
        <p:spPr bwMode="auto">
          <a:xfrm flipH="1">
            <a:off x="6427788" y="5392738"/>
            <a:ext cx="12700" cy="403225"/>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18127" name="Line 25"/>
          <p:cNvSpPr>
            <a:spLocks noChangeShapeType="1"/>
          </p:cNvSpPr>
          <p:nvPr/>
        </p:nvSpPr>
        <p:spPr bwMode="auto">
          <a:xfrm flipV="1">
            <a:off x="1116013" y="5688013"/>
            <a:ext cx="928687" cy="0"/>
          </a:xfrm>
          <a:prstGeom prst="line">
            <a:avLst/>
          </a:prstGeom>
          <a:noFill/>
          <a:ln w="9525"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18128" name="Line 26"/>
          <p:cNvSpPr>
            <a:spLocks noChangeShapeType="1"/>
          </p:cNvSpPr>
          <p:nvPr/>
        </p:nvSpPr>
        <p:spPr bwMode="auto">
          <a:xfrm>
            <a:off x="2139950" y="5688013"/>
            <a:ext cx="2366963" cy="0"/>
          </a:xfrm>
          <a:prstGeom prst="line">
            <a:avLst/>
          </a:prstGeom>
          <a:noFill/>
          <a:ln w="9525" cap="rnd">
            <a:solidFill>
              <a:schemeClr val="tx1"/>
            </a:solidFill>
            <a:prstDash val="sysDot"/>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218129" name="Line 27"/>
          <p:cNvSpPr>
            <a:spLocks noChangeShapeType="1"/>
          </p:cNvSpPr>
          <p:nvPr/>
        </p:nvSpPr>
        <p:spPr bwMode="auto">
          <a:xfrm>
            <a:off x="4568825" y="5688013"/>
            <a:ext cx="1843088" cy="0"/>
          </a:xfrm>
          <a:prstGeom prst="line">
            <a:avLst/>
          </a:prstGeom>
          <a:noFill/>
          <a:ln w="9525"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18130" name="Line 28"/>
          <p:cNvSpPr>
            <a:spLocks noChangeShapeType="1"/>
          </p:cNvSpPr>
          <p:nvPr/>
        </p:nvSpPr>
        <p:spPr bwMode="auto">
          <a:xfrm flipH="1">
            <a:off x="6467475" y="5688013"/>
            <a:ext cx="309563" cy="1587"/>
          </a:xfrm>
          <a:prstGeom prst="line">
            <a:avLst/>
          </a:prstGeom>
          <a:noFill/>
          <a:ln w="9525"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18131" name="Line 29"/>
          <p:cNvSpPr>
            <a:spLocks noChangeShapeType="1"/>
          </p:cNvSpPr>
          <p:nvPr/>
        </p:nvSpPr>
        <p:spPr bwMode="auto">
          <a:xfrm>
            <a:off x="4532313" y="4383088"/>
            <a:ext cx="0" cy="1412875"/>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18132" name="Line 30"/>
          <p:cNvSpPr>
            <a:spLocks noChangeShapeType="1"/>
          </p:cNvSpPr>
          <p:nvPr/>
        </p:nvSpPr>
        <p:spPr bwMode="auto">
          <a:xfrm>
            <a:off x="2627313" y="2497138"/>
            <a:ext cx="0" cy="3294062"/>
          </a:xfrm>
          <a:prstGeom prst="line">
            <a:avLst/>
          </a:prstGeom>
          <a:noFill/>
          <a:ln w="9525">
            <a:solidFill>
              <a:srgbClr val="339933"/>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18133" name="Text Box 31"/>
          <p:cNvSpPr txBox="1">
            <a:spLocks noChangeArrowheads="1"/>
          </p:cNvSpPr>
          <p:nvPr/>
        </p:nvSpPr>
        <p:spPr bwMode="auto">
          <a:xfrm>
            <a:off x="2332038" y="5846763"/>
            <a:ext cx="1890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offered load = 1</a:t>
            </a:r>
          </a:p>
        </p:txBody>
      </p:sp>
      <p:sp>
        <p:nvSpPr>
          <p:cNvPr id="218134" name="Text Box 32"/>
          <p:cNvSpPr txBox="1">
            <a:spLocks noChangeArrowheads="1"/>
          </p:cNvSpPr>
          <p:nvPr/>
        </p:nvSpPr>
        <p:spPr bwMode="auto">
          <a:xfrm>
            <a:off x="6699250" y="1246188"/>
            <a:ext cx="2365375"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 assume a total of</a:t>
            </a:r>
          </a:p>
          <a:p>
            <a:pPr>
              <a:spcBef>
                <a:spcPct val="0"/>
              </a:spcBef>
              <a:buClrTx/>
              <a:buSzTx/>
              <a:buFontTx/>
              <a:buNone/>
            </a:pPr>
            <a:r>
              <a:rPr lang="en-US" altLang="en-US" sz="1800">
                <a:solidFill>
                  <a:srgbClr val="000000"/>
                </a:solidFill>
              </a:rPr>
              <a:t>m stations</a:t>
            </a:r>
          </a:p>
          <a:p>
            <a:pPr>
              <a:spcBef>
                <a:spcPct val="0"/>
              </a:spcBef>
              <a:buClrTx/>
              <a:buSzTx/>
              <a:buFontTx/>
              <a:buChar char="-"/>
            </a:pPr>
            <a:r>
              <a:rPr lang="en-US" altLang="en-US" sz="1800">
                <a:solidFill>
                  <a:srgbClr val="000000"/>
                </a:solidFill>
              </a:rPr>
              <a:t> p</a:t>
            </a:r>
            <a:r>
              <a:rPr lang="en-US" altLang="en-US" sz="1800" baseline="-25000">
                <a:solidFill>
                  <a:srgbClr val="000000"/>
                </a:solidFill>
              </a:rPr>
              <a:t>a</a:t>
            </a:r>
            <a:r>
              <a:rPr lang="en-US" altLang="en-US" sz="1800">
                <a:solidFill>
                  <a:srgbClr val="000000"/>
                </a:solidFill>
              </a:rPr>
              <a:t> &lt;&lt; p</a:t>
            </a:r>
          </a:p>
          <a:p>
            <a:pPr>
              <a:spcBef>
                <a:spcPct val="0"/>
              </a:spcBef>
              <a:buClrTx/>
              <a:buSzTx/>
              <a:buFontTx/>
              <a:buChar char="-"/>
            </a:pPr>
            <a:r>
              <a:rPr lang="en-US" altLang="en-US" sz="1800">
                <a:solidFill>
                  <a:srgbClr val="000000"/>
                </a:solidFill>
              </a:rPr>
              <a:t> success rate is the</a:t>
            </a:r>
            <a:br>
              <a:rPr lang="en-US" altLang="en-US" sz="1800">
                <a:solidFill>
                  <a:srgbClr val="000000"/>
                </a:solidFill>
              </a:rPr>
            </a:br>
            <a:r>
              <a:rPr lang="en-US" altLang="en-US" sz="1800">
                <a:solidFill>
                  <a:srgbClr val="000000"/>
                </a:solidFill>
              </a:rPr>
              <a:t>departure rate, the </a:t>
            </a:r>
            <a:br>
              <a:rPr lang="en-US" altLang="en-US" sz="1800">
                <a:solidFill>
                  <a:srgbClr val="000000"/>
                </a:solidFill>
              </a:rPr>
            </a:br>
            <a:r>
              <a:rPr lang="en-US" altLang="en-US" sz="1800">
                <a:solidFill>
                  <a:srgbClr val="000000"/>
                </a:solidFill>
              </a:rPr>
              <a:t>rate the backlog is </a:t>
            </a:r>
            <a:br>
              <a:rPr lang="en-US" altLang="en-US" sz="1800">
                <a:solidFill>
                  <a:srgbClr val="000000"/>
                </a:solidFill>
              </a:rPr>
            </a:br>
            <a:r>
              <a:rPr lang="en-US" altLang="en-US" sz="1800">
                <a:solidFill>
                  <a:srgbClr val="000000"/>
                </a:solidFill>
              </a:rPr>
              <a:t>reducing</a:t>
            </a:r>
          </a:p>
        </p:txBody>
      </p:sp>
      <p:sp>
        <p:nvSpPr>
          <p:cNvPr id="218135" name="Text Box 33"/>
          <p:cNvSpPr txBox="1">
            <a:spLocks noChangeArrowheads="1"/>
          </p:cNvSpPr>
          <p:nvPr/>
        </p:nvSpPr>
        <p:spPr bwMode="auto">
          <a:xfrm>
            <a:off x="61913" y="2138363"/>
            <a:ext cx="1362075"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dep.</a:t>
            </a:r>
          </a:p>
          <a:p>
            <a:pPr>
              <a:spcBef>
                <a:spcPct val="0"/>
              </a:spcBef>
              <a:buClrTx/>
              <a:buSzTx/>
              <a:buFontTx/>
              <a:buNone/>
            </a:pPr>
            <a:r>
              <a:rPr lang="en-US" altLang="en-US" sz="1800">
                <a:solidFill>
                  <a:srgbClr val="000000"/>
                </a:solidFill>
              </a:rPr>
              <a:t>and</a:t>
            </a:r>
          </a:p>
          <a:p>
            <a:pPr>
              <a:spcBef>
                <a:spcPct val="0"/>
              </a:spcBef>
              <a:buClrTx/>
              <a:buSzTx/>
              <a:buFontTx/>
              <a:buNone/>
            </a:pPr>
            <a:r>
              <a:rPr lang="en-US" altLang="en-US" sz="1800">
                <a:solidFill>
                  <a:srgbClr val="000000"/>
                </a:solidFill>
              </a:rPr>
              <a:t>arrival</a:t>
            </a:r>
          </a:p>
          <a:p>
            <a:pPr>
              <a:spcBef>
                <a:spcPct val="0"/>
              </a:spcBef>
              <a:buClrTx/>
              <a:buSzTx/>
              <a:buFontTx/>
              <a:buNone/>
            </a:pPr>
            <a:r>
              <a:rPr lang="en-US" altLang="en-US" sz="1800">
                <a:solidFill>
                  <a:srgbClr val="000000"/>
                </a:solidFill>
              </a:rPr>
              <a:t>rate</a:t>
            </a:r>
          </a:p>
          <a:p>
            <a:pPr>
              <a:spcBef>
                <a:spcPct val="0"/>
              </a:spcBef>
              <a:buClrTx/>
              <a:buSzTx/>
              <a:buFontTx/>
              <a:buNone/>
            </a:pPr>
            <a:r>
              <a:rPr lang="en-US" altLang="en-US" sz="1800">
                <a:solidFill>
                  <a:srgbClr val="000000"/>
                </a:solidFill>
              </a:rPr>
              <a:t>of</a:t>
            </a:r>
          </a:p>
          <a:p>
            <a:pPr>
              <a:spcBef>
                <a:spcPct val="0"/>
              </a:spcBef>
              <a:buClrTx/>
              <a:buSzTx/>
              <a:buFontTx/>
              <a:buNone/>
            </a:pPr>
            <a:r>
              <a:rPr lang="en-US" altLang="en-US" sz="1800">
                <a:solidFill>
                  <a:srgbClr val="000000"/>
                </a:solidFill>
              </a:rPr>
              <a:t>backlogged</a:t>
            </a:r>
          </a:p>
          <a:p>
            <a:pPr>
              <a:spcBef>
                <a:spcPct val="0"/>
              </a:spcBef>
              <a:buClrTx/>
              <a:buSzTx/>
              <a:buFontTx/>
              <a:buNone/>
            </a:pPr>
            <a:r>
              <a:rPr lang="en-US" altLang="en-US" sz="1800">
                <a:solidFill>
                  <a:srgbClr val="000000"/>
                </a:solidFill>
              </a:rPr>
              <a:t>stations</a:t>
            </a:r>
          </a:p>
        </p:txBody>
      </p:sp>
    </p:spTree>
    <p:extLst>
      <p:ext uri="{BB962C8B-B14F-4D97-AF65-F5344CB8AC3E}">
        <p14:creationId xmlns:p14="http://schemas.microsoft.com/office/powerpoint/2010/main" val="5896234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CBEA4A8E-5E46-834B-B314-367306A344B9}" type="slidenum">
              <a:rPr lang="en-US" altLang="en-US" sz="1400">
                <a:solidFill>
                  <a:srgbClr val="000000"/>
                </a:solidFill>
                <a:latin typeface="Times New Roman" charset="0"/>
              </a:rPr>
              <a:pPr>
                <a:spcBef>
                  <a:spcPct val="0"/>
                </a:spcBef>
                <a:buClrTx/>
                <a:buSzTx/>
                <a:buFontTx/>
                <a:buNone/>
              </a:pPr>
              <a:t>19</a:t>
            </a:fld>
            <a:endParaRPr lang="en-US" altLang="en-US" sz="1400">
              <a:solidFill>
                <a:srgbClr val="000000"/>
              </a:solidFill>
              <a:latin typeface="Times New Roman" charset="0"/>
            </a:endParaRPr>
          </a:p>
        </p:txBody>
      </p:sp>
      <p:sp>
        <p:nvSpPr>
          <p:cNvPr id="220162" name="Rectangle 2"/>
          <p:cNvSpPr>
            <a:spLocks noChangeArrowheads="1"/>
          </p:cNvSpPr>
          <p:nvPr/>
        </p:nvSpPr>
        <p:spPr bwMode="auto">
          <a:xfrm>
            <a:off x="558800" y="228600"/>
            <a:ext cx="81121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0" tIns="45712" rIns="91420" bIns="45712"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3200" u="sng">
                <a:solidFill>
                  <a:srgbClr val="3333CC"/>
                </a:solidFill>
              </a:rPr>
              <a:t>Summary of Problems of Aloha Protocols</a:t>
            </a:r>
          </a:p>
        </p:txBody>
      </p:sp>
      <p:sp>
        <p:nvSpPr>
          <p:cNvPr id="407555" name="Rectangle 3"/>
          <p:cNvSpPr>
            <a:spLocks noChangeArrowheads="1"/>
          </p:cNvSpPr>
          <p:nvPr/>
        </p:nvSpPr>
        <p:spPr bwMode="auto">
          <a:xfrm>
            <a:off x="585788" y="1320800"/>
            <a:ext cx="7772400" cy="509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0" tIns="45712" rIns="91420" bIns="45712"/>
          <a:lstStyle>
            <a:lvl1pPr marL="342900" indent="-342900">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buClr>
                <a:srgbClr val="3333CC"/>
              </a:buClr>
              <a:buFont typeface="Wingdings" pitchFamily="2" charset="2"/>
              <a:buChar char="q"/>
            </a:pPr>
            <a:r>
              <a:rPr lang="en-US" altLang="en-US" sz="2000" dirty="0">
                <a:solidFill>
                  <a:srgbClr val="000000"/>
                </a:solidFill>
              </a:rPr>
              <a:t>Problems</a:t>
            </a:r>
          </a:p>
          <a:p>
            <a:pPr lvl="1">
              <a:buClr>
                <a:srgbClr val="3333CC"/>
              </a:buClr>
              <a:buFont typeface="Courier New" panose="02070309020205020404" pitchFamily="49" charset="0"/>
              <a:buChar char="o"/>
            </a:pPr>
            <a:r>
              <a:rPr lang="en-US" altLang="en-US" sz="2000" dirty="0">
                <a:solidFill>
                  <a:srgbClr val="000000"/>
                </a:solidFill>
              </a:rPr>
              <a:t>slotted Aloha has better efficiency than pure Aloha but clock synchronization is hard to achieve</a:t>
            </a:r>
            <a:endParaRPr lang="en-US" altLang="en-US" sz="1800" dirty="0">
              <a:solidFill>
                <a:srgbClr val="000000"/>
              </a:solidFill>
            </a:endParaRPr>
          </a:p>
          <a:p>
            <a:pPr lvl="1">
              <a:buClr>
                <a:srgbClr val="3333CC"/>
              </a:buClr>
              <a:buFont typeface="Courier New" panose="02070309020205020404" pitchFamily="49" charset="0"/>
              <a:buChar char="o"/>
            </a:pPr>
            <a:r>
              <a:rPr lang="en-US" altLang="en-US" sz="2000" dirty="0">
                <a:solidFill>
                  <a:srgbClr val="000000"/>
                </a:solidFill>
              </a:rPr>
              <a:t>Aloha protocols have low efficiency due to collision or empty slots</a:t>
            </a:r>
          </a:p>
          <a:p>
            <a:pPr lvl="2"/>
            <a:r>
              <a:rPr lang="en-US" altLang="en-US" sz="1800" dirty="0">
                <a:solidFill>
                  <a:srgbClr val="000000"/>
                </a:solidFill>
              </a:rPr>
              <a:t>when offered load is optimal (p = 1/N), the goodput is only about 37%</a:t>
            </a:r>
          </a:p>
          <a:p>
            <a:pPr lvl="2"/>
            <a:r>
              <a:rPr lang="en-US" altLang="en-US" sz="1800" dirty="0">
                <a:solidFill>
                  <a:srgbClr val="000000"/>
                </a:solidFill>
              </a:rPr>
              <a:t>when the offered load is not optimal, the goodput is even lower</a:t>
            </a:r>
          </a:p>
          <a:p>
            <a:pPr lvl="1">
              <a:buClr>
                <a:srgbClr val="3333CC"/>
              </a:buClr>
              <a:buFont typeface="Courier New" panose="02070309020205020404" pitchFamily="49" charset="0"/>
              <a:buChar char="o"/>
            </a:pPr>
            <a:r>
              <a:rPr lang="en-US" altLang="en-US" sz="2000" dirty="0">
                <a:solidFill>
                  <a:srgbClr val="000000"/>
                </a:solidFill>
              </a:rPr>
              <a:t>undesirable steady state at a fixed transmission rate, when the number of backlogged stations varies</a:t>
            </a:r>
          </a:p>
          <a:p>
            <a:pPr lvl="1">
              <a:buClr>
                <a:srgbClr val="3333CC"/>
              </a:buClr>
            </a:pPr>
            <a:endParaRPr lang="en-US" altLang="en-US" sz="2000" dirty="0">
              <a:solidFill>
                <a:srgbClr val="000000"/>
              </a:solidFill>
            </a:endParaRPr>
          </a:p>
          <a:p>
            <a:pPr>
              <a:buClr>
                <a:srgbClr val="3333CC"/>
              </a:buClr>
              <a:buFont typeface="Wingdings" pitchFamily="2" charset="2"/>
              <a:buChar char="q"/>
            </a:pPr>
            <a:r>
              <a:rPr lang="en-US" altLang="en-US" sz="2400" dirty="0">
                <a:solidFill>
                  <a:srgbClr val="000000"/>
                </a:solidFill>
              </a:rPr>
              <a:t>Ethernet design: address the problems:</a:t>
            </a:r>
          </a:p>
          <a:p>
            <a:pPr lvl="1">
              <a:buClr>
                <a:srgbClr val="3333CC"/>
              </a:buClr>
              <a:buFont typeface="Courier New" panose="02070309020205020404" pitchFamily="49" charset="0"/>
              <a:buChar char="o"/>
            </a:pPr>
            <a:r>
              <a:rPr lang="en-US" altLang="en-US" sz="2000" dirty="0">
                <a:solidFill>
                  <a:srgbClr val="000000"/>
                </a:solidFill>
              </a:rPr>
              <a:t>optimal transmission rate</a:t>
            </a:r>
          </a:p>
        </p:txBody>
      </p:sp>
    </p:spTree>
    <p:extLst>
      <p:ext uri="{BB962C8B-B14F-4D97-AF65-F5344CB8AC3E}">
        <p14:creationId xmlns:p14="http://schemas.microsoft.com/office/powerpoint/2010/main" val="651982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0755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755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755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755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7555">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0755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755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979073C7-521D-5140-95CC-AE42EB7926C5}" type="slidenum">
              <a:rPr lang="en-US" altLang="en-US" sz="1400">
                <a:solidFill>
                  <a:srgbClr val="000000"/>
                </a:solidFill>
                <a:latin typeface="Times New Roman" charset="0"/>
              </a:rPr>
              <a:pPr>
                <a:spcBef>
                  <a:spcPct val="0"/>
                </a:spcBef>
                <a:buClrTx/>
                <a:buSzTx/>
                <a:buFontTx/>
                <a:buNone/>
              </a:pPr>
              <a:t>2</a:t>
            </a:fld>
            <a:endParaRPr lang="en-US" altLang="en-US" sz="1400" dirty="0">
              <a:solidFill>
                <a:srgbClr val="000000"/>
              </a:solidFill>
              <a:latin typeface="Times New Roman" charset="0"/>
            </a:endParaRPr>
          </a:p>
        </p:txBody>
      </p:sp>
      <p:sp>
        <p:nvSpPr>
          <p:cNvPr id="177154" name="Rectangle 4"/>
          <p:cNvSpPr>
            <a:spLocks noChangeArrowheads="1"/>
          </p:cNvSpPr>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4000" u="sng" dirty="0">
                <a:solidFill>
                  <a:srgbClr val="3333CC"/>
                </a:solidFill>
              </a:rPr>
              <a:t>Outline</a:t>
            </a:r>
          </a:p>
        </p:txBody>
      </p:sp>
      <p:sp>
        <p:nvSpPr>
          <p:cNvPr id="22532" name="Rectangle 5"/>
          <p:cNvSpPr>
            <a:spLocks noChangeArrowheads="1"/>
          </p:cNvSpPr>
          <p:nvPr/>
        </p:nvSpPr>
        <p:spPr bwMode="auto">
          <a:xfrm>
            <a:off x="484188" y="1419225"/>
            <a:ext cx="8343900" cy="4648200"/>
          </a:xfrm>
          <a:prstGeom prst="rect">
            <a:avLst/>
          </a:prstGeom>
          <a:noFill/>
          <a:ln w="9525">
            <a:noFill/>
            <a:miter lim="800000"/>
            <a:headEnd/>
            <a:tailEnd/>
          </a:ln>
        </p:spPr>
        <p:txBody>
          <a:bodyPr/>
          <a:lstStyle/>
          <a:p>
            <a:pPr marL="342900" indent="-342900">
              <a:spcBef>
                <a:spcPct val="20000"/>
              </a:spcBef>
              <a:buClr>
                <a:srgbClr val="3333CC"/>
              </a:buClr>
              <a:buSzPct val="85000"/>
              <a:buFont typeface="Wingdings" charset="2"/>
              <a:buChar char="q"/>
              <a:defRPr/>
            </a:pPr>
            <a:r>
              <a:rPr lang="en-US" sz="2400" dirty="0">
                <a:solidFill>
                  <a:srgbClr val="000000"/>
                </a:solidFill>
                <a:latin typeface="Comic Sans MS" pitchFamily="66" charset="0"/>
                <a:ea typeface=""/>
              </a:rPr>
              <a:t>Admin and recap</a:t>
            </a:r>
          </a:p>
          <a:p>
            <a:pPr marL="342900" indent="-342900">
              <a:spcBef>
                <a:spcPct val="20000"/>
              </a:spcBef>
              <a:buClr>
                <a:srgbClr val="3333CC"/>
              </a:buClr>
              <a:buSzPct val="85000"/>
              <a:buFont typeface="Wingdings" charset="2"/>
              <a:buChar char="q"/>
              <a:defRPr/>
            </a:pPr>
            <a:r>
              <a:rPr lang="en-US" sz="2400" dirty="0">
                <a:solidFill>
                  <a:srgbClr val="000000"/>
                </a:solidFill>
                <a:latin typeface="Comic Sans MS" pitchFamily="66" charset="0"/>
                <a:ea typeface=""/>
              </a:rPr>
              <a:t>Link layer</a:t>
            </a:r>
          </a:p>
          <a:p>
            <a:pPr marL="342900" indent="-342900">
              <a:spcBef>
                <a:spcPct val="20000"/>
              </a:spcBef>
              <a:buClr>
                <a:srgbClr val="3333CC"/>
              </a:buClr>
              <a:buSzPct val="85000"/>
              <a:buFont typeface="Wingdings" charset="2"/>
              <a:buChar char="q"/>
              <a:defRPr/>
            </a:pPr>
            <a:r>
              <a:rPr lang="en-US" altLang="zh-CN" dirty="0">
                <a:solidFill>
                  <a:srgbClr val="000000"/>
                </a:solidFill>
                <a:latin typeface="Comic Sans MS" pitchFamily="66" charset="0"/>
                <a:ea typeface=""/>
              </a:rPr>
              <a:t>Course</a:t>
            </a:r>
            <a:r>
              <a:rPr lang="zh-CN" altLang="en-US" dirty="0">
                <a:solidFill>
                  <a:srgbClr val="000000"/>
                </a:solidFill>
                <a:latin typeface="Comic Sans MS" pitchFamily="66" charset="0"/>
                <a:ea typeface=""/>
              </a:rPr>
              <a:t> </a:t>
            </a:r>
            <a:r>
              <a:rPr lang="en-US" altLang="zh-CN" dirty="0">
                <a:solidFill>
                  <a:srgbClr val="000000"/>
                </a:solidFill>
                <a:latin typeface="Comic Sans MS" pitchFamily="66" charset="0"/>
                <a:ea typeface=""/>
              </a:rPr>
              <a:t>Summary</a:t>
            </a:r>
            <a:endParaRPr lang="en-US" sz="2400" dirty="0">
              <a:solidFill>
                <a:srgbClr val="000000"/>
              </a:solidFill>
              <a:latin typeface="Comic Sans MS" pitchFamily="66" charset="0"/>
              <a:ea typeface=""/>
            </a:endParaRPr>
          </a:p>
        </p:txBody>
      </p:sp>
    </p:spTree>
    <p:extLst>
      <p:ext uri="{BB962C8B-B14F-4D97-AF65-F5344CB8AC3E}">
        <p14:creationId xmlns:p14="http://schemas.microsoft.com/office/powerpoint/2010/main" val="1552494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5E09ADEB-5C65-5F4D-8BBA-77EC5D37ADB5}" type="slidenum">
              <a:rPr lang="en-US" altLang="en-US" sz="1400">
                <a:solidFill>
                  <a:srgbClr val="000000"/>
                </a:solidFill>
                <a:latin typeface="Times New Roman" charset="0"/>
              </a:rPr>
              <a:pPr>
                <a:spcBef>
                  <a:spcPct val="0"/>
                </a:spcBef>
                <a:buClrTx/>
                <a:buSzTx/>
                <a:buFontTx/>
                <a:buNone/>
              </a:pPr>
              <a:t>20</a:t>
            </a:fld>
            <a:endParaRPr lang="en-US" altLang="en-US" sz="1400">
              <a:solidFill>
                <a:srgbClr val="000000"/>
              </a:solidFill>
              <a:latin typeface="Times New Roman" charset="0"/>
            </a:endParaRPr>
          </a:p>
        </p:txBody>
      </p:sp>
      <p:sp>
        <p:nvSpPr>
          <p:cNvPr id="222210" name="Rectangle 2"/>
          <p:cNvSpPr>
            <a:spLocks noChangeArrowheads="1"/>
          </p:cNvSpPr>
          <p:nvPr/>
        </p:nvSpPr>
        <p:spPr bwMode="auto">
          <a:xfrm>
            <a:off x="660400" y="330200"/>
            <a:ext cx="7772400"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0" tIns="45712" rIns="91420" bIns="45712"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u="sng">
                <a:solidFill>
                  <a:srgbClr val="3333CC"/>
                </a:solidFill>
              </a:rPr>
              <a:t>The Basic MAC Mechanisms of Ethernet</a:t>
            </a:r>
          </a:p>
        </p:txBody>
      </p:sp>
      <p:sp>
        <p:nvSpPr>
          <p:cNvPr id="222211" name="Rectangle 3"/>
          <p:cNvSpPr>
            <a:spLocks noChangeArrowheads="1"/>
          </p:cNvSpPr>
          <p:nvPr/>
        </p:nvSpPr>
        <p:spPr bwMode="auto">
          <a:xfrm>
            <a:off x="700088" y="1611313"/>
            <a:ext cx="7315200" cy="4495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1420" tIns="45712" rIns="91420" bIns="45712"/>
          <a:lstStyle>
            <a:lvl1pPr marL="533400" indent="-533400">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914400" indent="-45720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nSpc>
                <a:spcPct val="80000"/>
              </a:lnSpc>
              <a:buClr>
                <a:srgbClr val="3333CC"/>
              </a:buClr>
              <a:buFont typeface="ZapfDingbats" charset="0"/>
              <a:buNone/>
            </a:pPr>
            <a:r>
              <a:rPr lang="en-US" altLang="en-US" sz="2400">
                <a:solidFill>
                  <a:srgbClr val="000000"/>
                </a:solidFill>
              </a:rPr>
              <a:t>     </a:t>
            </a:r>
            <a:r>
              <a:rPr lang="en-US" altLang="en-US" sz="2000">
                <a:solidFill>
                  <a:srgbClr val="000000"/>
                </a:solidFill>
              </a:rPr>
              <a:t>get a packet from upper layer;</a:t>
            </a:r>
          </a:p>
          <a:p>
            <a:pPr lvl="1">
              <a:lnSpc>
                <a:spcPct val="80000"/>
              </a:lnSpc>
              <a:buClr>
                <a:srgbClr val="3333CC"/>
              </a:buClr>
              <a:buFont typeface="ZapfDingbats" charset="0"/>
              <a:buNone/>
            </a:pPr>
            <a:r>
              <a:rPr lang="en-US" altLang="en-US" sz="2000">
                <a:solidFill>
                  <a:srgbClr val="000000"/>
                </a:solidFill>
              </a:rPr>
              <a:t>K := 0; n := 0; // K: control wait time; n: no. of collisions</a:t>
            </a:r>
          </a:p>
          <a:p>
            <a:pPr lvl="1">
              <a:lnSpc>
                <a:spcPct val="80000"/>
              </a:lnSpc>
              <a:buClr>
                <a:srgbClr val="3333CC"/>
              </a:buClr>
              <a:buFont typeface="ZapfDingbats" charset="0"/>
              <a:buNone/>
            </a:pPr>
            <a:r>
              <a:rPr lang="en-US" altLang="en-US" sz="2000">
                <a:solidFill>
                  <a:srgbClr val="3333CC"/>
                </a:solidFill>
              </a:rPr>
              <a:t>repeat</a:t>
            </a:r>
            <a:r>
              <a:rPr lang="en-US" altLang="en-US" sz="2000">
                <a:solidFill>
                  <a:srgbClr val="000000"/>
                </a:solidFill>
              </a:rPr>
              <a:t>:</a:t>
            </a:r>
          </a:p>
          <a:p>
            <a:pPr lvl="1">
              <a:lnSpc>
                <a:spcPct val="80000"/>
              </a:lnSpc>
              <a:buClr>
                <a:srgbClr val="3333CC"/>
              </a:buClr>
              <a:buFont typeface="ZapfDingbats" charset="0"/>
              <a:buNone/>
            </a:pPr>
            <a:r>
              <a:rPr lang="en-US" altLang="en-US" sz="2000">
                <a:solidFill>
                  <a:srgbClr val="000000"/>
                </a:solidFill>
              </a:rPr>
              <a:t>   wait for K * 512 bit-time;</a:t>
            </a:r>
          </a:p>
          <a:p>
            <a:pPr lvl="1">
              <a:lnSpc>
                <a:spcPct val="80000"/>
              </a:lnSpc>
              <a:buClr>
                <a:srgbClr val="3333CC"/>
              </a:buClr>
              <a:buFont typeface="ZapfDingbats" charset="0"/>
              <a:buNone/>
            </a:pPr>
            <a:r>
              <a:rPr lang="en-US" altLang="en-US" sz="2000">
                <a:solidFill>
                  <a:srgbClr val="000000"/>
                </a:solidFill>
              </a:rPr>
              <a:t>   while (network busy) wait;</a:t>
            </a:r>
          </a:p>
          <a:p>
            <a:pPr lvl="1">
              <a:lnSpc>
                <a:spcPct val="80000"/>
              </a:lnSpc>
              <a:buClr>
                <a:srgbClr val="3333CC"/>
              </a:buClr>
              <a:buFont typeface="ZapfDingbats" charset="0"/>
              <a:buNone/>
            </a:pPr>
            <a:r>
              <a:rPr lang="en-US" altLang="en-US" sz="2000">
                <a:solidFill>
                  <a:srgbClr val="000000"/>
                </a:solidFill>
              </a:rPr>
              <a:t>   wait for 96 bit-time after detecting no signal;</a:t>
            </a:r>
          </a:p>
          <a:p>
            <a:pPr lvl="1">
              <a:lnSpc>
                <a:spcPct val="80000"/>
              </a:lnSpc>
              <a:buClr>
                <a:srgbClr val="3333CC"/>
              </a:buClr>
              <a:buFont typeface="ZapfDingbats" charset="0"/>
              <a:buNone/>
            </a:pPr>
            <a:r>
              <a:rPr lang="en-US" altLang="en-US" sz="2000">
                <a:solidFill>
                  <a:srgbClr val="000000"/>
                </a:solidFill>
              </a:rPr>
              <a:t>   transmit and detect collision;</a:t>
            </a:r>
          </a:p>
          <a:p>
            <a:pPr lvl="1">
              <a:lnSpc>
                <a:spcPct val="80000"/>
              </a:lnSpc>
              <a:buClr>
                <a:srgbClr val="3333CC"/>
              </a:buClr>
              <a:buFont typeface="ZapfDingbats" charset="0"/>
              <a:buNone/>
            </a:pPr>
            <a:r>
              <a:rPr lang="en-US" altLang="en-US" sz="2000">
                <a:solidFill>
                  <a:srgbClr val="000000"/>
                </a:solidFill>
              </a:rPr>
              <a:t>   if detect collision </a:t>
            </a:r>
          </a:p>
          <a:p>
            <a:pPr lvl="1">
              <a:lnSpc>
                <a:spcPct val="80000"/>
              </a:lnSpc>
              <a:buClr>
                <a:srgbClr val="3333CC"/>
              </a:buClr>
              <a:buFont typeface="ZapfDingbats" charset="0"/>
              <a:buNone/>
            </a:pPr>
            <a:r>
              <a:rPr lang="en-US" altLang="en-US" sz="2000">
                <a:solidFill>
                  <a:srgbClr val="000000"/>
                </a:solidFill>
              </a:rPr>
              <a:t>       stop and transmit a 48-bit jam signal;</a:t>
            </a:r>
          </a:p>
          <a:p>
            <a:pPr lvl="1">
              <a:lnSpc>
                <a:spcPct val="80000"/>
              </a:lnSpc>
              <a:buClr>
                <a:srgbClr val="3333CC"/>
              </a:buClr>
              <a:buFont typeface="ZapfDingbats" charset="0"/>
              <a:buNone/>
            </a:pPr>
            <a:r>
              <a:rPr lang="en-US" altLang="en-US" sz="2000">
                <a:solidFill>
                  <a:srgbClr val="000000"/>
                </a:solidFill>
              </a:rPr>
              <a:t>       n ++;</a:t>
            </a:r>
          </a:p>
          <a:p>
            <a:pPr lvl="1">
              <a:lnSpc>
                <a:spcPct val="80000"/>
              </a:lnSpc>
              <a:buClr>
                <a:srgbClr val="3333CC"/>
              </a:buClr>
              <a:buFont typeface="ZapfDingbats" charset="0"/>
              <a:buNone/>
            </a:pPr>
            <a:r>
              <a:rPr lang="en-US" altLang="en-US" sz="2000">
                <a:solidFill>
                  <a:srgbClr val="000000"/>
                </a:solidFill>
              </a:rPr>
              <a:t>       m:= min(n, 10), where n is the number of collisions</a:t>
            </a:r>
          </a:p>
          <a:p>
            <a:pPr lvl="1">
              <a:lnSpc>
                <a:spcPct val="80000"/>
              </a:lnSpc>
              <a:buClr>
                <a:srgbClr val="3333CC"/>
              </a:buClr>
              <a:buFont typeface="ZapfDingbats" charset="0"/>
              <a:buNone/>
            </a:pPr>
            <a:r>
              <a:rPr lang="en-US" altLang="en-US" sz="2000">
                <a:solidFill>
                  <a:srgbClr val="000000"/>
                </a:solidFill>
              </a:rPr>
              <a:t>       choose K randomly from {0, 1, 2, …, 2</a:t>
            </a:r>
            <a:r>
              <a:rPr lang="en-US" altLang="en-US" sz="2000" baseline="30000">
                <a:solidFill>
                  <a:srgbClr val="000000"/>
                </a:solidFill>
              </a:rPr>
              <a:t>m</a:t>
            </a:r>
            <a:r>
              <a:rPr lang="en-US" altLang="en-US" sz="2000">
                <a:solidFill>
                  <a:srgbClr val="000000"/>
                </a:solidFill>
              </a:rPr>
              <a:t>-1}.</a:t>
            </a:r>
          </a:p>
          <a:p>
            <a:pPr lvl="1">
              <a:lnSpc>
                <a:spcPct val="80000"/>
              </a:lnSpc>
              <a:buClr>
                <a:srgbClr val="3333CC"/>
              </a:buClr>
              <a:buFont typeface="ZapfDingbats" charset="0"/>
              <a:buNone/>
            </a:pPr>
            <a:r>
              <a:rPr lang="en-US" altLang="en-US" sz="2000">
                <a:solidFill>
                  <a:srgbClr val="000000"/>
                </a:solidFill>
              </a:rPr>
              <a:t>       if n &lt; 16 goto </a:t>
            </a:r>
            <a:r>
              <a:rPr lang="en-US" altLang="en-US" sz="2000">
                <a:solidFill>
                  <a:srgbClr val="3333CC"/>
                </a:solidFill>
              </a:rPr>
              <a:t>repeat</a:t>
            </a:r>
          </a:p>
          <a:p>
            <a:pPr lvl="1">
              <a:lnSpc>
                <a:spcPct val="80000"/>
              </a:lnSpc>
              <a:buClr>
                <a:srgbClr val="3333CC"/>
              </a:buClr>
              <a:buFont typeface="ZapfDingbats" charset="0"/>
              <a:buNone/>
            </a:pPr>
            <a:r>
              <a:rPr lang="en-US" altLang="en-US" sz="2000">
                <a:solidFill>
                  <a:srgbClr val="000000"/>
                </a:solidFill>
              </a:rPr>
              <a:t>       else give up</a:t>
            </a:r>
            <a:r>
              <a:rPr lang="en-US" altLang="en-US" sz="2000">
                <a:solidFill>
                  <a:srgbClr val="3333CC"/>
                </a:solidFill>
              </a:rPr>
              <a:t> </a:t>
            </a:r>
            <a:endParaRPr lang="en-US" altLang="en-US">
              <a:solidFill>
                <a:srgbClr val="000000"/>
              </a:solidFill>
            </a:endParaRPr>
          </a:p>
        </p:txBody>
      </p:sp>
    </p:spTree>
    <p:extLst>
      <p:ext uri="{BB962C8B-B14F-4D97-AF65-F5344CB8AC3E}">
        <p14:creationId xmlns:p14="http://schemas.microsoft.com/office/powerpoint/2010/main" val="4354149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6ACDE41C-F9F8-2D4F-9ED1-8CD21076DDD1}" type="slidenum">
              <a:rPr lang="en-US" altLang="en-US" sz="1400">
                <a:solidFill>
                  <a:srgbClr val="000000"/>
                </a:solidFill>
                <a:latin typeface="Times New Roman" charset="0"/>
              </a:rPr>
              <a:pPr>
                <a:spcBef>
                  <a:spcPct val="0"/>
                </a:spcBef>
                <a:buClrTx/>
                <a:buSzTx/>
                <a:buFontTx/>
                <a:buNone/>
              </a:pPr>
              <a:t>21</a:t>
            </a:fld>
            <a:endParaRPr lang="en-US" altLang="en-US" sz="1400">
              <a:solidFill>
                <a:srgbClr val="000000"/>
              </a:solidFill>
              <a:latin typeface="Times New Roman" charset="0"/>
            </a:endParaRPr>
          </a:p>
        </p:txBody>
      </p:sp>
      <p:sp>
        <p:nvSpPr>
          <p:cNvPr id="224258" name="Rectangle 2"/>
          <p:cNvSpPr>
            <a:spLocks noGrp="1" noChangeArrowheads="1"/>
          </p:cNvSpPr>
          <p:nvPr>
            <p:ph type="title"/>
          </p:nvPr>
        </p:nvSpPr>
        <p:spPr>
          <a:xfrm>
            <a:off x="685800" y="228600"/>
            <a:ext cx="7772400" cy="838200"/>
          </a:xfrm>
        </p:spPr>
        <p:txBody>
          <a:bodyPr/>
          <a:lstStyle/>
          <a:p>
            <a:r>
              <a:rPr lang="en-US" altLang="en-US">
                <a:ea typeface="ＭＳ Ｐゴシック" charset="-128"/>
              </a:rPr>
              <a:t>Ethernet</a:t>
            </a:r>
          </a:p>
        </p:txBody>
      </p:sp>
      <p:sp>
        <p:nvSpPr>
          <p:cNvPr id="224259" name="Rectangle 3"/>
          <p:cNvSpPr>
            <a:spLocks noGrp="1" noChangeArrowheads="1"/>
          </p:cNvSpPr>
          <p:nvPr>
            <p:ph type="body" idx="1"/>
          </p:nvPr>
        </p:nvSpPr>
        <p:spPr>
          <a:xfrm>
            <a:off x="738188" y="1276350"/>
            <a:ext cx="7519987" cy="2133600"/>
          </a:xfrm>
        </p:spPr>
        <p:txBody>
          <a:bodyPr/>
          <a:lstStyle/>
          <a:p>
            <a:pPr>
              <a:buFont typeface="ZapfDingbats" charset="0"/>
              <a:buNone/>
            </a:pPr>
            <a:r>
              <a:rPr lang="ja-JP" altLang="en-US" sz="2400">
                <a:ea typeface="ＭＳ Ｐゴシック" charset="-128"/>
              </a:rPr>
              <a:t>“</a:t>
            </a:r>
            <a:r>
              <a:rPr lang="en-US" altLang="ja-JP" sz="2400" dirty="0">
                <a:ea typeface="ＭＳ Ｐゴシック" charset="-128"/>
              </a:rPr>
              <a:t>Dominant</a:t>
            </a:r>
            <a:r>
              <a:rPr lang="ja-JP" altLang="en-US" sz="2400">
                <a:ea typeface="ＭＳ Ｐゴシック" charset="-128"/>
              </a:rPr>
              <a:t>”</a:t>
            </a:r>
            <a:r>
              <a:rPr lang="en-US" altLang="ja-JP" sz="2400" dirty="0">
                <a:ea typeface="ＭＳ Ｐゴシック" charset="-128"/>
              </a:rPr>
              <a:t> LAN technology: </a:t>
            </a:r>
          </a:p>
          <a:p>
            <a:pPr>
              <a:buFont typeface="Wingdings" pitchFamily="2" charset="2"/>
              <a:buChar char="q"/>
            </a:pPr>
            <a:r>
              <a:rPr lang="en-US" altLang="en-US" sz="2400" dirty="0">
                <a:ea typeface="ＭＳ Ｐゴシック" charset="-128"/>
              </a:rPr>
              <a:t>First widely used LAN </a:t>
            </a:r>
            <a:br>
              <a:rPr lang="en-US" altLang="en-US" sz="2400" dirty="0">
                <a:ea typeface="ＭＳ Ｐゴシック" charset="-128"/>
              </a:rPr>
            </a:br>
            <a:r>
              <a:rPr lang="en-US" altLang="en-US" sz="2400" dirty="0">
                <a:ea typeface="ＭＳ Ｐゴシック" charset="-128"/>
              </a:rPr>
              <a:t>technology</a:t>
            </a:r>
          </a:p>
          <a:p>
            <a:pPr>
              <a:buFont typeface="Wingdings" pitchFamily="2" charset="2"/>
              <a:buChar char="q"/>
            </a:pPr>
            <a:r>
              <a:rPr lang="en-US" altLang="en-US" sz="2400" dirty="0">
                <a:ea typeface="ＭＳ Ｐゴシック" charset="-128"/>
              </a:rPr>
              <a:t>Kept up with speed race: 10 </a:t>
            </a:r>
            <a:r>
              <a:rPr lang="en-US" altLang="en-US" sz="2400" dirty="0" err="1">
                <a:ea typeface="ＭＳ Ｐゴシック" charset="-128"/>
              </a:rPr>
              <a:t>Mbps</a:t>
            </a:r>
            <a:r>
              <a:rPr lang="en-US" altLang="en-US" sz="2400" dirty="0">
                <a:ea typeface="ＭＳ Ｐゴシック" charset="-128"/>
              </a:rPr>
              <a:t>, 100 </a:t>
            </a:r>
            <a:r>
              <a:rPr lang="en-US" altLang="en-US" sz="2400" dirty="0" err="1">
                <a:ea typeface="ＭＳ Ｐゴシック" charset="-128"/>
              </a:rPr>
              <a:t>Mbps</a:t>
            </a:r>
            <a:r>
              <a:rPr lang="en-US" altLang="en-US" sz="2400" dirty="0">
                <a:ea typeface="ＭＳ Ｐゴシック" charset="-128"/>
              </a:rPr>
              <a:t>, </a:t>
            </a:r>
            <a:br>
              <a:rPr lang="en-US" altLang="en-US" sz="2400" dirty="0">
                <a:ea typeface="ＭＳ Ｐゴシック" charset="-128"/>
              </a:rPr>
            </a:br>
            <a:r>
              <a:rPr lang="en-US" altLang="en-US" sz="2400" dirty="0">
                <a:ea typeface="ＭＳ Ｐゴシック" charset="-128"/>
              </a:rPr>
              <a:t>1 Gbps, 10 Gbps</a:t>
            </a:r>
          </a:p>
        </p:txBody>
      </p:sp>
      <p:pic>
        <p:nvPicPr>
          <p:cNvPr id="224260" name="Picture 4" descr="551 metcalfe-en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263" y="3835400"/>
            <a:ext cx="5192712" cy="277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4261" name="Text Box 5"/>
          <p:cNvSpPr txBox="1">
            <a:spLocks noChangeArrowheads="1"/>
          </p:cNvSpPr>
          <p:nvPr/>
        </p:nvSpPr>
        <p:spPr bwMode="auto">
          <a:xfrm>
            <a:off x="6218238" y="4487863"/>
            <a:ext cx="23479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Metcalfe</a:t>
            </a:r>
            <a:r>
              <a:rPr lang="ja-JP" altLang="en-US" sz="1800">
                <a:solidFill>
                  <a:srgbClr val="000000"/>
                </a:solidFill>
              </a:rPr>
              <a:t>’</a:t>
            </a:r>
            <a:r>
              <a:rPr lang="en-US" altLang="ja-JP" sz="1800">
                <a:solidFill>
                  <a:srgbClr val="000000"/>
                </a:solidFill>
              </a:rPr>
              <a:t>s Ethernet</a:t>
            </a:r>
          </a:p>
          <a:p>
            <a:pPr>
              <a:spcBef>
                <a:spcPct val="0"/>
              </a:spcBef>
              <a:buClrTx/>
              <a:buSzTx/>
              <a:buFontTx/>
              <a:buNone/>
            </a:pPr>
            <a:r>
              <a:rPr lang="en-US" altLang="en-US" sz="1800">
                <a:solidFill>
                  <a:srgbClr val="000000"/>
                </a:solidFill>
              </a:rPr>
              <a:t>sketch</a:t>
            </a:r>
          </a:p>
        </p:txBody>
      </p:sp>
      <p:pic>
        <p:nvPicPr>
          <p:cNvPr id="224262"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8175" y="36513"/>
            <a:ext cx="3333750" cy="250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4984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979073C7-521D-5140-95CC-AE42EB7926C5}" type="slidenum">
              <a:rPr lang="en-US" altLang="en-US" sz="1400">
                <a:solidFill>
                  <a:srgbClr val="000000"/>
                </a:solidFill>
                <a:latin typeface="Times New Roman" charset="0"/>
              </a:rPr>
              <a:pPr>
                <a:spcBef>
                  <a:spcPct val="0"/>
                </a:spcBef>
                <a:buClrTx/>
                <a:buSzTx/>
                <a:buFontTx/>
                <a:buNone/>
              </a:pPr>
              <a:t>22</a:t>
            </a:fld>
            <a:endParaRPr lang="en-US" altLang="en-US" sz="1400">
              <a:solidFill>
                <a:srgbClr val="000000"/>
              </a:solidFill>
              <a:latin typeface="Times New Roman" charset="0"/>
            </a:endParaRPr>
          </a:p>
        </p:txBody>
      </p:sp>
      <p:sp>
        <p:nvSpPr>
          <p:cNvPr id="177154" name="Rectangle 4"/>
          <p:cNvSpPr>
            <a:spLocks noChangeArrowheads="1"/>
          </p:cNvSpPr>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4000" u="sng" dirty="0">
                <a:solidFill>
                  <a:srgbClr val="3333CC"/>
                </a:solidFill>
              </a:rPr>
              <a:t>Outline</a:t>
            </a:r>
          </a:p>
        </p:txBody>
      </p:sp>
      <p:sp>
        <p:nvSpPr>
          <p:cNvPr id="22532" name="Rectangle 5"/>
          <p:cNvSpPr>
            <a:spLocks noChangeArrowheads="1"/>
          </p:cNvSpPr>
          <p:nvPr/>
        </p:nvSpPr>
        <p:spPr bwMode="auto">
          <a:xfrm>
            <a:off x="484188" y="1419225"/>
            <a:ext cx="8343900" cy="4648200"/>
          </a:xfrm>
          <a:prstGeom prst="rect">
            <a:avLst/>
          </a:prstGeom>
          <a:noFill/>
          <a:ln w="9525">
            <a:noFill/>
            <a:miter lim="800000"/>
            <a:headEnd/>
            <a:tailEnd/>
          </a:ln>
        </p:spPr>
        <p:txBody>
          <a:bodyPr/>
          <a:lstStyle/>
          <a:p>
            <a:pPr marL="342900" indent="-342900">
              <a:spcBef>
                <a:spcPct val="20000"/>
              </a:spcBef>
              <a:buClr>
                <a:srgbClr val="3333CC"/>
              </a:buClr>
              <a:buSzPct val="85000"/>
              <a:buFont typeface="Wingdings" charset="2"/>
              <a:buChar char="q"/>
              <a:defRPr/>
            </a:pPr>
            <a:r>
              <a:rPr lang="en-US" sz="2400" dirty="0">
                <a:solidFill>
                  <a:srgbClr val="000000"/>
                </a:solidFill>
                <a:latin typeface="Comic Sans MS" pitchFamily="66" charset="0"/>
                <a:ea typeface=""/>
              </a:rPr>
              <a:t>Admin and recap</a:t>
            </a:r>
          </a:p>
          <a:p>
            <a:pPr marL="342900" indent="-342900">
              <a:spcBef>
                <a:spcPct val="20000"/>
              </a:spcBef>
              <a:buClr>
                <a:srgbClr val="3333CC"/>
              </a:buClr>
              <a:buSzPct val="85000"/>
              <a:buFont typeface="Wingdings" charset="2"/>
              <a:buChar char="q"/>
              <a:defRPr/>
            </a:pPr>
            <a:r>
              <a:rPr lang="en-US" sz="2400" dirty="0">
                <a:solidFill>
                  <a:srgbClr val="000000"/>
                </a:solidFill>
                <a:latin typeface="Comic Sans MS" pitchFamily="66" charset="0"/>
                <a:ea typeface=""/>
              </a:rPr>
              <a:t>Link layer</a:t>
            </a:r>
          </a:p>
          <a:p>
            <a:pPr marL="800100" lvl="1" indent="-342900">
              <a:spcBef>
                <a:spcPct val="20000"/>
              </a:spcBef>
              <a:buClr>
                <a:srgbClr val="3333CC"/>
              </a:buClr>
              <a:buSzPct val="85000"/>
              <a:buFont typeface="Courier New" panose="02070309020205020404" pitchFamily="49" charset="0"/>
              <a:buChar char="o"/>
              <a:defRPr/>
            </a:pPr>
            <a:r>
              <a:rPr lang="en-US" dirty="0">
                <a:solidFill>
                  <a:srgbClr val="000000"/>
                </a:solidFill>
                <a:latin typeface="Comic Sans MS" pitchFamily="66" charset="0"/>
                <a:ea typeface=""/>
              </a:rPr>
              <a:t>E</a:t>
            </a:r>
            <a:r>
              <a:rPr lang="en-US" altLang="zh-CN" dirty="0">
                <a:solidFill>
                  <a:srgbClr val="000000"/>
                </a:solidFill>
                <a:latin typeface="Comic Sans MS" pitchFamily="66" charset="0"/>
                <a:ea typeface=""/>
              </a:rPr>
              <a:t>thernet</a:t>
            </a:r>
            <a:r>
              <a:rPr lang="zh-CN" altLang="en-US" dirty="0">
                <a:solidFill>
                  <a:srgbClr val="000000"/>
                </a:solidFill>
                <a:latin typeface="Comic Sans MS" pitchFamily="66" charset="0"/>
                <a:ea typeface=""/>
              </a:rPr>
              <a:t> </a:t>
            </a:r>
            <a:r>
              <a:rPr lang="en-US" altLang="zh-CN" dirty="0">
                <a:solidFill>
                  <a:srgbClr val="000000"/>
                </a:solidFill>
                <a:latin typeface="Comic Sans MS" pitchFamily="66" charset="0"/>
                <a:ea typeface=""/>
              </a:rPr>
              <a:t>switch</a:t>
            </a:r>
            <a:endParaRPr lang="en-US" dirty="0">
              <a:solidFill>
                <a:srgbClr val="000000"/>
              </a:solidFill>
              <a:latin typeface="Comic Sans MS" pitchFamily="66" charset="0"/>
              <a:ea typeface=""/>
            </a:endParaRPr>
          </a:p>
        </p:txBody>
      </p:sp>
    </p:spTree>
    <p:extLst>
      <p:ext uri="{BB962C8B-B14F-4D97-AF65-F5344CB8AC3E}">
        <p14:creationId xmlns:p14="http://schemas.microsoft.com/office/powerpoint/2010/main" val="5832279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Rectangle 2"/>
          <p:cNvSpPr>
            <a:spLocks noGrp="1" noChangeArrowheads="1"/>
          </p:cNvSpPr>
          <p:nvPr>
            <p:ph type="title"/>
          </p:nvPr>
        </p:nvSpPr>
        <p:spPr>
          <a:xfrm>
            <a:off x="546100" y="0"/>
            <a:ext cx="7772400" cy="1143000"/>
          </a:xfrm>
        </p:spPr>
        <p:txBody>
          <a:bodyPr/>
          <a:lstStyle/>
          <a:p>
            <a:pPr>
              <a:defRPr/>
            </a:pPr>
            <a:r>
              <a:rPr lang="en-US" dirty="0">
                <a:latin typeface="+mn-lt"/>
                <a:cs typeface="+mj-cs"/>
              </a:rPr>
              <a:t>Ethernet </a:t>
            </a:r>
            <a:r>
              <a:rPr lang="en-US" altLang="zh-CN" dirty="0">
                <a:latin typeface="+mn-lt"/>
                <a:cs typeface="+mj-cs"/>
              </a:rPr>
              <a:t>S</a:t>
            </a:r>
            <a:r>
              <a:rPr lang="en-US" dirty="0">
                <a:latin typeface="+mn-lt"/>
                <a:cs typeface="+mj-cs"/>
              </a:rPr>
              <a:t>witch</a:t>
            </a:r>
          </a:p>
        </p:txBody>
      </p:sp>
      <p:sp>
        <p:nvSpPr>
          <p:cNvPr id="61445" name="Rectangle 3"/>
          <p:cNvSpPr>
            <a:spLocks noGrp="1" noChangeArrowheads="1"/>
          </p:cNvSpPr>
          <p:nvPr>
            <p:ph type="body" idx="1"/>
          </p:nvPr>
        </p:nvSpPr>
        <p:spPr>
          <a:xfrm>
            <a:off x="551969" y="1512144"/>
            <a:ext cx="8001000" cy="4640262"/>
          </a:xfrm>
        </p:spPr>
        <p:txBody>
          <a:bodyPr/>
          <a:lstStyle/>
          <a:p>
            <a:pPr>
              <a:buFont typeface="Wingdings" pitchFamily="2" charset="2"/>
              <a:buChar char="q"/>
              <a:defRPr/>
            </a:pPr>
            <a:r>
              <a:rPr lang="en-US" sz="2400" dirty="0">
                <a:solidFill>
                  <a:srgbClr val="CC0000"/>
                </a:solidFill>
                <a:ea typeface="+mn-ea"/>
                <a:cs typeface="+mn-cs"/>
              </a:rPr>
              <a:t>link-layer device: takes an </a:t>
            </a:r>
            <a:r>
              <a:rPr lang="en-US" sz="2400" i="1" dirty="0">
                <a:solidFill>
                  <a:srgbClr val="CC0000"/>
                </a:solidFill>
                <a:ea typeface="+mn-ea"/>
                <a:cs typeface="+mn-cs"/>
              </a:rPr>
              <a:t>active</a:t>
            </a:r>
            <a:r>
              <a:rPr lang="en-US" sz="2400" dirty="0">
                <a:solidFill>
                  <a:srgbClr val="CC0000"/>
                </a:solidFill>
                <a:ea typeface="+mn-ea"/>
                <a:cs typeface="+mn-cs"/>
              </a:rPr>
              <a:t> role</a:t>
            </a:r>
          </a:p>
          <a:p>
            <a:pPr lvl="1">
              <a:buFont typeface="Courier New" panose="02070309020205020404" pitchFamily="49" charset="0"/>
              <a:buChar char="o"/>
              <a:defRPr/>
            </a:pPr>
            <a:r>
              <a:rPr lang="en-US" dirty="0">
                <a:ea typeface="+mn-ea"/>
              </a:rPr>
              <a:t>store, forward Ethernet frames</a:t>
            </a:r>
          </a:p>
          <a:p>
            <a:pPr lvl="1">
              <a:buFont typeface="Courier New" panose="02070309020205020404" pitchFamily="49" charset="0"/>
              <a:buChar char="o"/>
              <a:defRPr/>
            </a:pPr>
            <a:r>
              <a:rPr lang="en-US" dirty="0">
                <a:ea typeface="+mn-ea"/>
              </a:rPr>
              <a:t>examine incoming frame</a:t>
            </a:r>
            <a:r>
              <a:rPr lang="ja-JP" altLang="en-US">
                <a:ea typeface="+mn-ea"/>
              </a:rPr>
              <a:t>’</a:t>
            </a:r>
            <a:r>
              <a:rPr lang="en-US" dirty="0">
                <a:ea typeface="+mn-ea"/>
              </a:rPr>
              <a:t>s MAC address, </a:t>
            </a:r>
            <a:r>
              <a:rPr lang="en-US" dirty="0">
                <a:solidFill>
                  <a:srgbClr val="CC0000"/>
                </a:solidFill>
                <a:ea typeface="+mn-ea"/>
              </a:rPr>
              <a:t>selectively</a:t>
            </a:r>
            <a:r>
              <a:rPr lang="en-US" dirty="0">
                <a:ea typeface="+mn-ea"/>
              </a:rPr>
              <a:t> forward  frame to one-or-more outgoing links when frame is to be forwarded on segment, uses CSMA/CD to access segment</a:t>
            </a:r>
          </a:p>
          <a:p>
            <a:pPr>
              <a:buFont typeface="Wingdings" pitchFamily="2" charset="2"/>
              <a:buChar char="q"/>
              <a:defRPr/>
            </a:pPr>
            <a:r>
              <a:rPr lang="en-US" sz="2400" i="1" dirty="0">
                <a:solidFill>
                  <a:srgbClr val="CC0000"/>
                </a:solidFill>
                <a:ea typeface="+mn-ea"/>
                <a:cs typeface="+mn-cs"/>
              </a:rPr>
              <a:t>transparent</a:t>
            </a:r>
          </a:p>
          <a:p>
            <a:pPr lvl="1">
              <a:buFont typeface="Courier New" panose="02070309020205020404" pitchFamily="49" charset="0"/>
              <a:buChar char="o"/>
              <a:defRPr/>
            </a:pPr>
            <a:r>
              <a:rPr lang="en-US" dirty="0">
                <a:ea typeface="+mn-ea"/>
              </a:rPr>
              <a:t>hosts are unaware of presence of switches</a:t>
            </a:r>
          </a:p>
          <a:p>
            <a:pPr>
              <a:buFont typeface="Wingdings" pitchFamily="2" charset="2"/>
              <a:buChar char="q"/>
              <a:defRPr/>
            </a:pPr>
            <a:r>
              <a:rPr lang="en-US" sz="2400" i="1" dirty="0">
                <a:solidFill>
                  <a:srgbClr val="CC0000"/>
                </a:solidFill>
                <a:ea typeface="+mn-ea"/>
                <a:cs typeface="+mn-cs"/>
              </a:rPr>
              <a:t>plug-and-play, self-learning</a:t>
            </a:r>
          </a:p>
          <a:p>
            <a:pPr lvl="1">
              <a:buFont typeface="Courier New" panose="02070309020205020404" pitchFamily="49" charset="0"/>
              <a:buChar char="o"/>
              <a:defRPr/>
            </a:pPr>
            <a:r>
              <a:rPr lang="en-US" dirty="0">
                <a:ea typeface="+mn-ea"/>
              </a:rPr>
              <a:t>switches do not need to be configured</a:t>
            </a:r>
          </a:p>
          <a:p>
            <a:pPr>
              <a:defRPr/>
            </a:pPr>
            <a:endParaRPr lang="en-US" sz="2000" dirty="0">
              <a:ea typeface="+mn-ea"/>
              <a:cs typeface="+mn-cs"/>
            </a:endParaRPr>
          </a:p>
        </p:txBody>
      </p:sp>
      <p:sp>
        <p:nvSpPr>
          <p:cNvPr id="7"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1200" dirty="0">
              <a:latin typeface="Tahoma" charset="0"/>
            </a:endParaRPr>
          </a:p>
        </p:txBody>
      </p:sp>
      <p:sp>
        <p:nvSpPr>
          <p:cNvPr id="8"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endParaRPr lang="en-US" sz="1200" dirty="0">
              <a:solidFill>
                <a:srgbClr val="000000"/>
              </a:solidFill>
              <a:latin typeface="Tahoma" charset="0"/>
              <a:cs typeface="Arial" charset="0"/>
            </a:endParaRPr>
          </a:p>
        </p:txBody>
      </p:sp>
      <p:sp>
        <p:nvSpPr>
          <p:cNvPr id="9" name="Slide Number Placeholder 1">
            <a:extLst>
              <a:ext uri="{FF2B5EF4-FFF2-40B4-BE49-F238E27FC236}">
                <a16:creationId xmlns:a16="http://schemas.microsoft.com/office/drawing/2014/main" id="{A8F0F515-A21A-FF4B-BA37-41735C9D543E}"/>
              </a:ext>
            </a:extLst>
          </p:cNvPr>
          <p:cNvSpPr>
            <a:spLocks noGrp="1"/>
          </p:cNvSpPr>
          <p:nvPr>
            <p:ph type="sldNum" sz="quarter" idx="10"/>
          </p:nvPr>
        </p:nvSpPr>
        <p:spPr>
          <a:xfrm>
            <a:off x="8648700" y="6448425"/>
            <a:ext cx="419100" cy="342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979073C7-521D-5140-95CC-AE42EB7926C5}" type="slidenum">
              <a:rPr lang="en-US" altLang="en-US" sz="1400">
                <a:solidFill>
                  <a:srgbClr val="000000"/>
                </a:solidFill>
                <a:latin typeface="Times New Roman" charset="0"/>
              </a:rPr>
              <a:pPr>
                <a:spcBef>
                  <a:spcPct val="0"/>
                </a:spcBef>
                <a:buClrTx/>
                <a:buSzTx/>
                <a:buFontTx/>
                <a:buNone/>
              </a:pPr>
              <a:t>23</a:t>
            </a:fld>
            <a:endParaRPr lang="en-US" altLang="en-US" sz="1400" dirty="0">
              <a:solidFill>
                <a:srgbClr val="000000"/>
              </a:solidFill>
              <a:latin typeface="Times New Roman" charset="0"/>
            </a:endParaRPr>
          </a:p>
        </p:txBody>
      </p:sp>
    </p:spTree>
    <p:extLst>
      <p:ext uri="{BB962C8B-B14F-4D97-AF65-F5344CB8AC3E}">
        <p14:creationId xmlns:p14="http://schemas.microsoft.com/office/powerpoint/2010/main" val="17436961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Rectangle 2"/>
          <p:cNvSpPr>
            <a:spLocks noGrp="1" noChangeArrowheads="1"/>
          </p:cNvSpPr>
          <p:nvPr>
            <p:ph type="title"/>
          </p:nvPr>
        </p:nvSpPr>
        <p:spPr>
          <a:xfrm>
            <a:off x="288925" y="136525"/>
            <a:ext cx="8469313" cy="1143000"/>
          </a:xfrm>
        </p:spPr>
        <p:txBody>
          <a:bodyPr/>
          <a:lstStyle/>
          <a:p>
            <a:pPr>
              <a:defRPr/>
            </a:pPr>
            <a:r>
              <a:rPr lang="en-US" sz="3600" dirty="0">
                <a:cs typeface="+mj-cs"/>
              </a:rPr>
              <a:t>Switch: </a:t>
            </a:r>
            <a:r>
              <a:rPr lang="en-US" altLang="zh-CN" sz="3600" i="1" dirty="0">
                <a:cs typeface="+mj-cs"/>
              </a:rPr>
              <a:t>M</a:t>
            </a:r>
            <a:r>
              <a:rPr lang="en-US" sz="3600" i="1" dirty="0">
                <a:cs typeface="+mj-cs"/>
              </a:rPr>
              <a:t>ultiple</a:t>
            </a:r>
            <a:r>
              <a:rPr lang="en-US" sz="3600" dirty="0">
                <a:cs typeface="+mj-cs"/>
              </a:rPr>
              <a:t> </a:t>
            </a:r>
            <a:r>
              <a:rPr lang="en-US" altLang="zh-CN" sz="3600" dirty="0">
                <a:cs typeface="+mj-cs"/>
              </a:rPr>
              <a:t>S</a:t>
            </a:r>
            <a:r>
              <a:rPr lang="en-US" sz="3600" dirty="0">
                <a:cs typeface="+mj-cs"/>
              </a:rPr>
              <a:t>imultaneous </a:t>
            </a:r>
            <a:r>
              <a:rPr lang="en-US" altLang="zh-CN" sz="3600" dirty="0">
                <a:cs typeface="+mj-cs"/>
              </a:rPr>
              <a:t>T</a:t>
            </a:r>
            <a:r>
              <a:rPr lang="en-US" sz="3600" dirty="0">
                <a:cs typeface="+mj-cs"/>
              </a:rPr>
              <a:t>ransmissions</a:t>
            </a:r>
          </a:p>
        </p:txBody>
      </p:sp>
      <p:sp>
        <p:nvSpPr>
          <p:cNvPr id="62469" name="Rectangle 3"/>
          <p:cNvSpPr>
            <a:spLocks noGrp="1" noChangeArrowheads="1"/>
          </p:cNvSpPr>
          <p:nvPr>
            <p:ph type="body" idx="1"/>
          </p:nvPr>
        </p:nvSpPr>
        <p:spPr>
          <a:xfrm>
            <a:off x="392113" y="1393825"/>
            <a:ext cx="4503737" cy="4576763"/>
          </a:xfrm>
        </p:spPr>
        <p:txBody>
          <a:bodyPr/>
          <a:lstStyle/>
          <a:p>
            <a:pPr>
              <a:lnSpc>
                <a:spcPct val="90000"/>
              </a:lnSpc>
              <a:buFont typeface="Wingdings" pitchFamily="2" charset="2"/>
              <a:buChar char="q"/>
              <a:defRPr/>
            </a:pPr>
            <a:r>
              <a:rPr lang="en-US" sz="2400" dirty="0">
                <a:cs typeface="+mn-cs"/>
              </a:rPr>
              <a:t>hosts have dedicated, direct connection to switch</a:t>
            </a:r>
          </a:p>
          <a:p>
            <a:pPr>
              <a:lnSpc>
                <a:spcPct val="90000"/>
              </a:lnSpc>
              <a:buFont typeface="Wingdings" pitchFamily="2" charset="2"/>
              <a:buChar char="q"/>
              <a:defRPr/>
            </a:pPr>
            <a:r>
              <a:rPr lang="en-US" sz="2400" dirty="0">
                <a:cs typeface="+mn-cs"/>
              </a:rPr>
              <a:t>switches buffer packets</a:t>
            </a:r>
          </a:p>
          <a:p>
            <a:pPr>
              <a:lnSpc>
                <a:spcPct val="90000"/>
              </a:lnSpc>
              <a:buFont typeface="Wingdings" pitchFamily="2" charset="2"/>
              <a:buChar char="q"/>
              <a:defRPr/>
            </a:pPr>
            <a:r>
              <a:rPr lang="en-US" sz="2400" dirty="0">
                <a:cs typeface="+mn-cs"/>
              </a:rPr>
              <a:t>Ethernet protocol used on </a:t>
            </a:r>
            <a:r>
              <a:rPr lang="en-US" sz="2400" i="1" dirty="0">
                <a:cs typeface="+mn-cs"/>
              </a:rPr>
              <a:t>each</a:t>
            </a:r>
            <a:r>
              <a:rPr lang="en-US" sz="2400" dirty="0">
                <a:cs typeface="+mn-cs"/>
              </a:rPr>
              <a:t> incoming link, but no collisions; full duplex</a:t>
            </a:r>
          </a:p>
          <a:p>
            <a:pPr lvl="1">
              <a:buFont typeface="Courier New" panose="02070309020205020404" pitchFamily="49" charset="0"/>
              <a:buChar char="o"/>
              <a:defRPr/>
            </a:pPr>
            <a:r>
              <a:rPr lang="en-US" dirty="0"/>
              <a:t>each link is its own collision domain</a:t>
            </a:r>
          </a:p>
          <a:p>
            <a:pPr>
              <a:lnSpc>
                <a:spcPct val="90000"/>
              </a:lnSpc>
              <a:buFont typeface="Wingdings" pitchFamily="2" charset="2"/>
              <a:buChar char="q"/>
              <a:defRPr/>
            </a:pPr>
            <a:r>
              <a:rPr lang="en-US" sz="2400" i="1" dirty="0">
                <a:solidFill>
                  <a:srgbClr val="CC0000"/>
                </a:solidFill>
                <a:cs typeface="+mn-cs"/>
              </a:rPr>
              <a:t>switching:</a:t>
            </a:r>
            <a:r>
              <a:rPr lang="en-US" sz="2400" dirty="0">
                <a:solidFill>
                  <a:srgbClr val="CC0000"/>
                </a:solidFill>
                <a:cs typeface="+mn-cs"/>
              </a:rPr>
              <a:t> </a:t>
            </a:r>
            <a:r>
              <a:rPr lang="en-US" sz="2400" dirty="0">
                <a:cs typeface="+mn-cs"/>
              </a:rPr>
              <a:t>A-to-A</a:t>
            </a:r>
            <a:r>
              <a:rPr lang="ja-JP" altLang="en-US" sz="2400" dirty="0">
                <a:cs typeface="+mn-cs"/>
              </a:rPr>
              <a:t>’</a:t>
            </a:r>
            <a:r>
              <a:rPr lang="en-US" sz="2400" dirty="0">
                <a:cs typeface="+mn-cs"/>
              </a:rPr>
              <a:t> and B-to-B</a:t>
            </a:r>
            <a:r>
              <a:rPr lang="ja-JP" altLang="en-US" sz="2400" dirty="0">
                <a:cs typeface="+mn-cs"/>
              </a:rPr>
              <a:t>’</a:t>
            </a:r>
            <a:r>
              <a:rPr lang="en-US" sz="2400" dirty="0">
                <a:cs typeface="+mn-cs"/>
              </a:rPr>
              <a:t> can transmit simultaneously, without collisions </a:t>
            </a:r>
          </a:p>
        </p:txBody>
      </p:sp>
      <p:grpSp>
        <p:nvGrpSpPr>
          <p:cNvPr id="162821" name="Group 1"/>
          <p:cNvGrpSpPr>
            <a:grpSpLocks/>
          </p:cNvGrpSpPr>
          <p:nvPr/>
        </p:nvGrpSpPr>
        <p:grpSpPr bwMode="auto">
          <a:xfrm>
            <a:off x="5106988" y="1425575"/>
            <a:ext cx="3660775" cy="4283075"/>
            <a:chOff x="5106576" y="1425893"/>
            <a:chExt cx="3661504" cy="4282976"/>
          </a:xfrm>
        </p:grpSpPr>
        <p:sp>
          <p:nvSpPr>
            <p:cNvPr id="62472" name="Text Box 34"/>
            <p:cNvSpPr txBox="1">
              <a:spLocks noChangeArrowheads="1"/>
            </p:cNvSpPr>
            <p:nvPr/>
          </p:nvSpPr>
          <p:spPr bwMode="auto">
            <a:xfrm>
              <a:off x="5827445" y="5062772"/>
              <a:ext cx="2710402" cy="6460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dirty="0">
                  <a:latin typeface="Arial" charset="0"/>
                  <a:cs typeface="Arial" charset="0"/>
                </a:rPr>
                <a:t>switch with six interfaces</a:t>
              </a:r>
            </a:p>
            <a:p>
              <a:pPr algn="ctr">
                <a:defRPr/>
              </a:pPr>
              <a:r>
                <a:rPr lang="en-US" dirty="0">
                  <a:latin typeface="Arial" charset="0"/>
                  <a:cs typeface="Arial" charset="0"/>
                </a:rPr>
                <a:t>(</a:t>
              </a:r>
              <a:r>
                <a:rPr lang="en-US" dirty="0">
                  <a:solidFill>
                    <a:srgbClr val="FF0000"/>
                  </a:solidFill>
                  <a:latin typeface="Arial" charset="0"/>
                  <a:cs typeface="Arial" charset="0"/>
                </a:rPr>
                <a:t>1,2,3,4,5,6</a:t>
              </a:r>
              <a:r>
                <a:rPr lang="en-US" dirty="0">
                  <a:latin typeface="Arial" charset="0"/>
                  <a:cs typeface="Arial" charset="0"/>
                </a:rPr>
                <a:t>)</a:t>
              </a:r>
              <a:r>
                <a:rPr lang="en-US" i="0" dirty="0">
                  <a:latin typeface="Arial" charset="0"/>
                  <a:cs typeface="Arial" charset="0"/>
                </a:rPr>
                <a:t>  </a:t>
              </a:r>
            </a:p>
          </p:txBody>
        </p:sp>
        <p:grpSp>
          <p:nvGrpSpPr>
            <p:cNvPr id="162824" name="Group 34"/>
            <p:cNvGrpSpPr>
              <a:grpSpLocks/>
            </p:cNvGrpSpPr>
            <p:nvPr/>
          </p:nvGrpSpPr>
          <p:grpSpPr bwMode="auto">
            <a:xfrm>
              <a:off x="5106576" y="1425893"/>
              <a:ext cx="3661504" cy="3600334"/>
              <a:chOff x="731524" y="1819788"/>
              <a:chExt cx="3661504" cy="3600334"/>
            </a:xfrm>
          </p:grpSpPr>
          <p:sp>
            <p:nvSpPr>
              <p:cNvPr id="62474" name="Text Box 23"/>
              <p:cNvSpPr txBox="1">
                <a:spLocks noChangeArrowheads="1"/>
              </p:cNvSpPr>
              <p:nvPr/>
            </p:nvSpPr>
            <p:spPr bwMode="auto">
              <a:xfrm>
                <a:off x="2655957" y="1819788"/>
                <a:ext cx="350907" cy="3667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Arial" charset="0"/>
                  </a:rPr>
                  <a:t>A</a:t>
                </a:r>
              </a:p>
            </p:txBody>
          </p:sp>
          <p:sp>
            <p:nvSpPr>
              <p:cNvPr id="62475" name="Text Box 24"/>
              <p:cNvSpPr txBox="1">
                <a:spLocks noChangeArrowheads="1"/>
              </p:cNvSpPr>
              <p:nvPr/>
            </p:nvSpPr>
            <p:spPr bwMode="auto">
              <a:xfrm>
                <a:off x="2371738" y="5050277"/>
                <a:ext cx="371549" cy="36987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Arial" charset="0"/>
                  </a:rPr>
                  <a:t>A</a:t>
                </a:r>
                <a:r>
                  <a:rPr lang="ja-JP" altLang="en-US" i="0">
                    <a:latin typeface="Arial" charset="0"/>
                    <a:cs typeface="Arial" charset="0"/>
                  </a:rPr>
                  <a:t>’</a:t>
                </a:r>
                <a:endParaRPr lang="en-US" i="0" dirty="0">
                  <a:latin typeface="Arial" charset="0"/>
                  <a:cs typeface="Arial" charset="0"/>
                </a:endParaRPr>
              </a:p>
            </p:txBody>
          </p:sp>
          <p:sp>
            <p:nvSpPr>
              <p:cNvPr id="62476" name="Text Box 25"/>
              <p:cNvSpPr txBox="1">
                <a:spLocks noChangeArrowheads="1"/>
              </p:cNvSpPr>
              <p:nvPr/>
            </p:nvSpPr>
            <p:spPr bwMode="auto">
              <a:xfrm>
                <a:off x="3988134" y="2419849"/>
                <a:ext cx="338205" cy="3682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Arial" charset="0"/>
                  </a:rPr>
                  <a:t>B</a:t>
                </a:r>
              </a:p>
            </p:txBody>
          </p:sp>
          <p:sp>
            <p:nvSpPr>
              <p:cNvPr id="62477" name="Text Box 26"/>
              <p:cNvSpPr txBox="1">
                <a:spLocks noChangeArrowheads="1"/>
              </p:cNvSpPr>
              <p:nvPr/>
            </p:nvSpPr>
            <p:spPr bwMode="auto">
              <a:xfrm>
                <a:off x="995101" y="4188283"/>
                <a:ext cx="390603" cy="3682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Arial" charset="0"/>
                  </a:rPr>
                  <a:t>B</a:t>
                </a:r>
                <a:r>
                  <a:rPr lang="ja-JP" altLang="en-US" i="0">
                    <a:latin typeface="Arial" charset="0"/>
                    <a:cs typeface="Arial" charset="0"/>
                  </a:rPr>
                  <a:t>’</a:t>
                </a:r>
                <a:endParaRPr lang="en-US" i="0" dirty="0">
                  <a:latin typeface="Arial" charset="0"/>
                  <a:cs typeface="Arial" charset="0"/>
                </a:endParaRPr>
              </a:p>
            </p:txBody>
          </p:sp>
          <p:sp>
            <p:nvSpPr>
              <p:cNvPr id="62478" name="Text Box 27"/>
              <p:cNvSpPr txBox="1">
                <a:spLocks noChangeArrowheads="1"/>
              </p:cNvSpPr>
              <p:nvPr/>
            </p:nvSpPr>
            <p:spPr bwMode="auto">
              <a:xfrm>
                <a:off x="3740435" y="4188283"/>
                <a:ext cx="350908" cy="3682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Arial" charset="0"/>
                  </a:rPr>
                  <a:t>C</a:t>
                </a:r>
              </a:p>
            </p:txBody>
          </p:sp>
          <p:sp>
            <p:nvSpPr>
              <p:cNvPr id="62479" name="Text Box 28"/>
              <p:cNvSpPr txBox="1">
                <a:spLocks noChangeArrowheads="1"/>
              </p:cNvSpPr>
              <p:nvPr/>
            </p:nvSpPr>
            <p:spPr bwMode="auto">
              <a:xfrm>
                <a:off x="1123714" y="2465886"/>
                <a:ext cx="403305" cy="3682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Arial" charset="0"/>
                  </a:rPr>
                  <a:t>C</a:t>
                </a:r>
                <a:r>
                  <a:rPr lang="ja-JP" altLang="en-US" i="0">
                    <a:latin typeface="Arial" charset="0"/>
                    <a:cs typeface="Arial" charset="0"/>
                  </a:rPr>
                  <a:t>’</a:t>
                </a:r>
                <a:endParaRPr lang="en-US" i="0" dirty="0">
                  <a:latin typeface="Arial" charset="0"/>
                  <a:cs typeface="Arial" charset="0"/>
                </a:endParaRPr>
              </a:p>
            </p:txBody>
          </p:sp>
          <p:sp>
            <p:nvSpPr>
              <p:cNvPr id="62480" name="Line 17"/>
              <p:cNvSpPr>
                <a:spLocks noChangeShapeType="1"/>
              </p:cNvSpPr>
              <p:nvPr/>
            </p:nvSpPr>
            <p:spPr bwMode="auto">
              <a:xfrm>
                <a:off x="1687389" y="3165957"/>
                <a:ext cx="720869" cy="298443"/>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2481" name="Line 18"/>
              <p:cNvSpPr>
                <a:spLocks noChangeShapeType="1"/>
              </p:cNvSpPr>
              <p:nvPr/>
            </p:nvSpPr>
            <p:spPr bwMode="auto">
              <a:xfrm>
                <a:off x="2673423" y="2872277"/>
                <a:ext cx="0" cy="504813"/>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2482" name="Line 19"/>
              <p:cNvSpPr>
                <a:spLocks noChangeShapeType="1"/>
              </p:cNvSpPr>
              <p:nvPr/>
            </p:nvSpPr>
            <p:spPr bwMode="auto">
              <a:xfrm flipH="1">
                <a:off x="2863961" y="2996099"/>
                <a:ext cx="892353" cy="4841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2483" name="Line 20"/>
              <p:cNvSpPr>
                <a:spLocks noChangeShapeType="1"/>
              </p:cNvSpPr>
              <p:nvPr/>
            </p:nvSpPr>
            <p:spPr bwMode="auto">
              <a:xfrm flipV="1">
                <a:off x="2673423" y="3605685"/>
                <a:ext cx="12703" cy="70959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nvGrpSpPr>
              <p:cNvPr id="162835" name="Group 45"/>
              <p:cNvGrpSpPr>
                <a:grpSpLocks/>
              </p:cNvGrpSpPr>
              <p:nvPr/>
            </p:nvGrpSpPr>
            <p:grpSpPr bwMode="auto">
              <a:xfrm>
                <a:off x="747936" y="2733042"/>
                <a:ext cx="914403" cy="690308"/>
                <a:chOff x="1046480" y="3962400"/>
                <a:chExt cx="1026163" cy="761428"/>
              </a:xfrm>
            </p:grpSpPr>
            <p:sp>
              <p:nvSpPr>
                <p:cNvPr id="80" name="Rectangle 48"/>
                <p:cNvSpPr>
                  <a:spLocks noChangeArrowheads="1"/>
                </p:cNvSpPr>
                <p:nvPr/>
              </p:nvSpPr>
              <p:spPr bwMode="auto">
                <a:xfrm rot="16200000">
                  <a:off x="1893247" y="4299441"/>
                  <a:ext cx="110313"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Arial" pitchFamily="34" charset="0"/>
                    <a:ea typeface="+mn-ea"/>
                    <a:cs typeface="Arial" pitchFamily="34" charset="0"/>
                  </a:endParaRPr>
                </a:p>
              </p:txBody>
            </p:sp>
            <p:grpSp>
              <p:nvGrpSpPr>
                <p:cNvPr id="162870" name="Group 49"/>
                <p:cNvGrpSpPr>
                  <a:grpSpLocks/>
                </p:cNvGrpSpPr>
                <p:nvPr/>
              </p:nvGrpSpPr>
              <p:grpSpPr bwMode="auto">
                <a:xfrm>
                  <a:off x="1046480" y="3962400"/>
                  <a:ext cx="936071" cy="761428"/>
                  <a:chOff x="-44" y="1473"/>
                  <a:chExt cx="981" cy="1105"/>
                </a:xfrm>
              </p:grpSpPr>
              <p:pic>
                <p:nvPicPr>
                  <p:cNvPr id="162871"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2872"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pSp>
            <p:nvGrpSpPr>
              <p:cNvPr id="162836" name="Group 46"/>
              <p:cNvGrpSpPr>
                <a:grpSpLocks/>
              </p:cNvGrpSpPr>
              <p:nvPr/>
            </p:nvGrpSpPr>
            <p:grpSpPr bwMode="auto">
              <a:xfrm>
                <a:off x="3539588" y="2669737"/>
                <a:ext cx="853440" cy="741680"/>
                <a:chOff x="7179310" y="4033520"/>
                <a:chExt cx="1009650" cy="855028"/>
              </a:xfrm>
            </p:grpSpPr>
            <p:grpSp>
              <p:nvGrpSpPr>
                <p:cNvPr id="162865" name="Group 44"/>
                <p:cNvGrpSpPr>
                  <a:grpSpLocks/>
                </p:cNvGrpSpPr>
                <p:nvPr/>
              </p:nvGrpSpPr>
              <p:grpSpPr bwMode="auto">
                <a:xfrm>
                  <a:off x="7179310" y="4033520"/>
                  <a:ext cx="1009650" cy="855028"/>
                  <a:chOff x="-44" y="1473"/>
                  <a:chExt cx="981" cy="1105"/>
                </a:xfrm>
              </p:grpSpPr>
              <p:pic>
                <p:nvPicPr>
                  <p:cNvPr id="162867"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286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77" name="Rectangle 43"/>
                <p:cNvSpPr>
                  <a:spLocks noChangeArrowheads="1"/>
                </p:cNvSpPr>
                <p:nvPr/>
              </p:nvSpPr>
              <p:spPr bwMode="auto">
                <a:xfrm rot="16200000">
                  <a:off x="7440190" y="4309334"/>
                  <a:ext cx="126274" cy="19535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Arial" pitchFamily="34" charset="0"/>
                    <a:ea typeface="+mn-ea"/>
                    <a:cs typeface="Arial" pitchFamily="34" charset="0"/>
                  </a:endParaRPr>
                </a:p>
              </p:txBody>
            </p:sp>
          </p:grpSp>
          <p:sp>
            <p:nvSpPr>
              <p:cNvPr id="48" name="Rectangle 43"/>
              <p:cNvSpPr>
                <a:spLocks noChangeArrowheads="1"/>
              </p:cNvSpPr>
              <p:nvPr/>
            </p:nvSpPr>
            <p:spPr bwMode="auto">
              <a:xfrm>
                <a:off x="2614674" y="2705593"/>
                <a:ext cx="109559" cy="16509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Arial" pitchFamily="34" charset="0"/>
                  <a:ea typeface="+mn-ea"/>
                  <a:cs typeface="Arial" pitchFamily="34" charset="0"/>
                </a:endParaRPr>
              </a:p>
            </p:txBody>
          </p:sp>
          <p:grpSp>
            <p:nvGrpSpPr>
              <p:cNvPr id="162838" name="Group 44"/>
              <p:cNvGrpSpPr>
                <a:grpSpLocks/>
              </p:cNvGrpSpPr>
              <p:nvPr/>
            </p:nvGrpSpPr>
            <p:grpSpPr bwMode="auto">
              <a:xfrm>
                <a:off x="2233637" y="2138292"/>
                <a:ext cx="853440" cy="741680"/>
                <a:chOff x="-44" y="1473"/>
                <a:chExt cx="981" cy="1105"/>
              </a:xfrm>
            </p:grpSpPr>
            <p:pic>
              <p:nvPicPr>
                <p:cNvPr id="162863"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286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62839" name="Group 49"/>
              <p:cNvGrpSpPr>
                <a:grpSpLocks/>
              </p:cNvGrpSpPr>
              <p:nvPr/>
            </p:nvGrpSpPr>
            <p:grpSpPr bwMode="auto">
              <a:xfrm>
                <a:off x="2060917" y="4279843"/>
                <a:ext cx="853440" cy="835329"/>
                <a:chOff x="8077200" y="3320111"/>
                <a:chExt cx="853440" cy="835329"/>
              </a:xfrm>
            </p:grpSpPr>
            <p:sp>
              <p:nvSpPr>
                <p:cNvPr id="70" name="Rectangle 43"/>
                <p:cNvSpPr>
                  <a:spLocks noChangeArrowheads="1"/>
                </p:cNvSpPr>
                <p:nvPr/>
              </p:nvSpPr>
              <p:spPr bwMode="auto">
                <a:xfrm>
                  <a:off x="8630957" y="3320624"/>
                  <a:ext cx="111147" cy="16509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Arial" pitchFamily="34" charset="0"/>
                    <a:ea typeface="+mn-ea"/>
                    <a:cs typeface="Arial" pitchFamily="34" charset="0"/>
                  </a:endParaRPr>
                </a:p>
              </p:txBody>
            </p:sp>
            <p:grpSp>
              <p:nvGrpSpPr>
                <p:cNvPr id="162860" name="Group 44"/>
                <p:cNvGrpSpPr>
                  <a:grpSpLocks/>
                </p:cNvGrpSpPr>
                <p:nvPr/>
              </p:nvGrpSpPr>
              <p:grpSpPr bwMode="auto">
                <a:xfrm>
                  <a:off x="8077200" y="3413760"/>
                  <a:ext cx="853440" cy="741680"/>
                  <a:chOff x="-44" y="1473"/>
                  <a:chExt cx="981" cy="1105"/>
                </a:xfrm>
              </p:grpSpPr>
              <p:pic>
                <p:nvPicPr>
                  <p:cNvPr id="162861"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286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pic>
            <p:nvPicPr>
              <p:cNvPr id="6248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4913" y="3316766"/>
                <a:ext cx="603370" cy="34130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162841" name="Group 51"/>
              <p:cNvGrpSpPr>
                <a:grpSpLocks/>
              </p:cNvGrpSpPr>
              <p:nvPr/>
            </p:nvGrpSpPr>
            <p:grpSpPr bwMode="auto">
              <a:xfrm>
                <a:off x="731524" y="3616962"/>
                <a:ext cx="914403" cy="690308"/>
                <a:chOff x="1046480" y="3962400"/>
                <a:chExt cx="1026163" cy="761428"/>
              </a:xfrm>
            </p:grpSpPr>
            <p:sp>
              <p:nvSpPr>
                <p:cNvPr id="66" name="Rectangle 48"/>
                <p:cNvSpPr>
                  <a:spLocks noChangeArrowheads="1"/>
                </p:cNvSpPr>
                <p:nvPr/>
              </p:nvSpPr>
              <p:spPr bwMode="auto">
                <a:xfrm rot="16200000">
                  <a:off x="1893846" y="4299769"/>
                  <a:ext cx="110314"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Arial" pitchFamily="34" charset="0"/>
                    <a:ea typeface="+mn-ea"/>
                    <a:cs typeface="Arial" pitchFamily="34" charset="0"/>
                  </a:endParaRPr>
                </a:p>
              </p:txBody>
            </p:sp>
            <p:grpSp>
              <p:nvGrpSpPr>
                <p:cNvPr id="162856" name="Group 49"/>
                <p:cNvGrpSpPr>
                  <a:grpSpLocks/>
                </p:cNvGrpSpPr>
                <p:nvPr/>
              </p:nvGrpSpPr>
              <p:grpSpPr bwMode="auto">
                <a:xfrm>
                  <a:off x="1046480" y="3962400"/>
                  <a:ext cx="936071" cy="761428"/>
                  <a:chOff x="-44" y="1473"/>
                  <a:chExt cx="981" cy="1105"/>
                </a:xfrm>
              </p:grpSpPr>
              <p:pic>
                <p:nvPicPr>
                  <p:cNvPr id="162857"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2858"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pSp>
            <p:nvGrpSpPr>
              <p:cNvPr id="162842" name="Group 52"/>
              <p:cNvGrpSpPr>
                <a:grpSpLocks/>
              </p:cNvGrpSpPr>
              <p:nvPr/>
            </p:nvGrpSpPr>
            <p:grpSpPr bwMode="auto">
              <a:xfrm>
                <a:off x="3410634" y="3567725"/>
                <a:ext cx="853440" cy="741680"/>
                <a:chOff x="7179310" y="4033520"/>
                <a:chExt cx="1009650" cy="855028"/>
              </a:xfrm>
            </p:grpSpPr>
            <p:grpSp>
              <p:nvGrpSpPr>
                <p:cNvPr id="162851" name="Group 44"/>
                <p:cNvGrpSpPr>
                  <a:grpSpLocks/>
                </p:cNvGrpSpPr>
                <p:nvPr/>
              </p:nvGrpSpPr>
              <p:grpSpPr bwMode="auto">
                <a:xfrm>
                  <a:off x="7179310" y="4033520"/>
                  <a:ext cx="1009650" cy="855028"/>
                  <a:chOff x="-44" y="1473"/>
                  <a:chExt cx="981" cy="1105"/>
                </a:xfrm>
              </p:grpSpPr>
              <p:pic>
                <p:nvPicPr>
                  <p:cNvPr id="162853"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285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63" name="Rectangle 43"/>
                <p:cNvSpPr>
                  <a:spLocks noChangeArrowheads="1"/>
                </p:cNvSpPr>
                <p:nvPr/>
              </p:nvSpPr>
              <p:spPr bwMode="auto">
                <a:xfrm rot="16200000">
                  <a:off x="7438739" y="4308075"/>
                  <a:ext cx="128105" cy="19723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Arial" pitchFamily="34" charset="0"/>
                    <a:ea typeface="+mn-ea"/>
                    <a:cs typeface="Arial" pitchFamily="34" charset="0"/>
                  </a:endParaRPr>
                </a:p>
              </p:txBody>
            </p:sp>
          </p:grpSp>
          <p:sp>
            <p:nvSpPr>
              <p:cNvPr id="62492" name="Line 17"/>
              <p:cNvSpPr>
                <a:spLocks noChangeShapeType="1"/>
              </p:cNvSpPr>
              <p:nvPr/>
            </p:nvSpPr>
            <p:spPr bwMode="auto">
              <a:xfrm flipV="1">
                <a:off x="1660396" y="3600922"/>
                <a:ext cx="744686" cy="45084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2493" name="Line 19"/>
              <p:cNvSpPr>
                <a:spLocks noChangeShapeType="1"/>
              </p:cNvSpPr>
              <p:nvPr/>
            </p:nvSpPr>
            <p:spPr bwMode="auto">
              <a:xfrm flipH="1" flipV="1">
                <a:off x="2968756" y="3545361"/>
                <a:ext cx="646242" cy="338129"/>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2494" name="Text Box 35"/>
              <p:cNvSpPr txBox="1">
                <a:spLocks noChangeArrowheads="1"/>
              </p:cNvSpPr>
              <p:nvPr/>
            </p:nvSpPr>
            <p:spPr bwMode="auto">
              <a:xfrm>
                <a:off x="2401907" y="3026260"/>
                <a:ext cx="312799" cy="3698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1</a:t>
                </a:r>
              </a:p>
            </p:txBody>
          </p:sp>
          <p:sp>
            <p:nvSpPr>
              <p:cNvPr id="62495" name="Text Box 36"/>
              <p:cNvSpPr txBox="1">
                <a:spLocks noChangeArrowheads="1"/>
              </p:cNvSpPr>
              <p:nvPr/>
            </p:nvSpPr>
            <p:spPr bwMode="auto">
              <a:xfrm>
                <a:off x="2903656" y="3051660"/>
                <a:ext cx="323914" cy="3667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2</a:t>
                </a:r>
              </a:p>
            </p:txBody>
          </p:sp>
          <p:sp>
            <p:nvSpPr>
              <p:cNvPr id="62496" name="Text Box 37"/>
              <p:cNvSpPr txBox="1">
                <a:spLocks noChangeArrowheads="1"/>
              </p:cNvSpPr>
              <p:nvPr/>
            </p:nvSpPr>
            <p:spPr bwMode="auto">
              <a:xfrm>
                <a:off x="3125951" y="3710457"/>
                <a:ext cx="322326" cy="36670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3</a:t>
                </a:r>
              </a:p>
            </p:txBody>
          </p:sp>
          <p:sp>
            <p:nvSpPr>
              <p:cNvPr id="62497" name="Text Box 38"/>
              <p:cNvSpPr txBox="1">
                <a:spLocks noChangeArrowheads="1"/>
              </p:cNvSpPr>
              <p:nvPr/>
            </p:nvSpPr>
            <p:spPr bwMode="auto">
              <a:xfrm>
                <a:off x="2640079" y="3654896"/>
                <a:ext cx="323914" cy="3667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4</a:t>
                </a:r>
              </a:p>
            </p:txBody>
          </p:sp>
          <p:sp>
            <p:nvSpPr>
              <p:cNvPr id="62498" name="Text Box 39"/>
              <p:cNvSpPr txBox="1">
                <a:spLocks noChangeArrowheads="1"/>
              </p:cNvSpPr>
              <p:nvPr/>
            </p:nvSpPr>
            <p:spPr bwMode="auto">
              <a:xfrm>
                <a:off x="2070052" y="3704108"/>
                <a:ext cx="323914" cy="36670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5</a:t>
                </a:r>
              </a:p>
            </p:txBody>
          </p:sp>
          <p:sp>
            <p:nvSpPr>
              <p:cNvPr id="62499" name="Text Box 40"/>
              <p:cNvSpPr txBox="1">
                <a:spLocks noChangeArrowheads="1"/>
              </p:cNvSpPr>
              <p:nvPr/>
            </p:nvSpPr>
            <p:spPr bwMode="auto">
              <a:xfrm>
                <a:off x="2039884" y="3080234"/>
                <a:ext cx="319151" cy="3698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6</a:t>
                </a:r>
              </a:p>
            </p:txBody>
          </p:sp>
        </p:grpSp>
      </p:grpSp>
      <p:sp>
        <p:nvSpPr>
          <p:cNvPr id="58"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8E8C6E93-DF5B-BC4B-80F9-500DED1EEDCC}" type="slidenum">
              <a:rPr lang="en-US" sz="1200" smtClean="0">
                <a:latin typeface="Tahoma" charset="0"/>
              </a:rPr>
              <a:pPr/>
              <a:t>24</a:t>
            </a:fld>
            <a:endParaRPr lang="en-US" sz="1200" dirty="0">
              <a:latin typeface="Tahoma" charset="0"/>
            </a:endParaRPr>
          </a:p>
        </p:txBody>
      </p:sp>
      <p:sp>
        <p:nvSpPr>
          <p:cNvPr id="59"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endParaRPr lang="en-US" sz="1200" dirty="0">
              <a:solidFill>
                <a:srgbClr val="000000"/>
              </a:solidFill>
              <a:latin typeface="Tahoma" charset="0"/>
              <a:cs typeface="Arial" charset="0"/>
            </a:endParaRPr>
          </a:p>
        </p:txBody>
      </p:sp>
    </p:spTree>
    <p:extLst>
      <p:ext uri="{BB962C8B-B14F-4D97-AF65-F5344CB8AC3E}">
        <p14:creationId xmlns:p14="http://schemas.microsoft.com/office/powerpoint/2010/main" val="1151064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Rectangle 2"/>
          <p:cNvSpPr>
            <a:spLocks noGrp="1" noChangeArrowheads="1"/>
          </p:cNvSpPr>
          <p:nvPr>
            <p:ph type="title"/>
          </p:nvPr>
        </p:nvSpPr>
        <p:spPr>
          <a:xfrm>
            <a:off x="441325" y="90488"/>
            <a:ext cx="7772400" cy="1143000"/>
          </a:xfrm>
        </p:spPr>
        <p:txBody>
          <a:bodyPr/>
          <a:lstStyle/>
          <a:p>
            <a:pPr>
              <a:defRPr/>
            </a:pPr>
            <a:r>
              <a:rPr lang="en-US" sz="3600" dirty="0">
                <a:cs typeface="+mj-cs"/>
              </a:rPr>
              <a:t>Switch </a:t>
            </a:r>
            <a:r>
              <a:rPr lang="en-US" altLang="zh-CN" sz="3600" dirty="0">
                <a:cs typeface="+mj-cs"/>
              </a:rPr>
              <a:t>F</a:t>
            </a:r>
            <a:r>
              <a:rPr lang="en-US" sz="3600" dirty="0">
                <a:cs typeface="+mj-cs"/>
              </a:rPr>
              <a:t>orwarding </a:t>
            </a:r>
            <a:r>
              <a:rPr lang="en-US" altLang="zh-CN" sz="3600" dirty="0">
                <a:cs typeface="+mj-cs"/>
              </a:rPr>
              <a:t>T</a:t>
            </a:r>
            <a:r>
              <a:rPr lang="en-US" sz="3600" dirty="0">
                <a:cs typeface="+mj-cs"/>
              </a:rPr>
              <a:t>able</a:t>
            </a:r>
          </a:p>
        </p:txBody>
      </p:sp>
      <p:sp>
        <p:nvSpPr>
          <p:cNvPr id="63493" name="Rectangle 3"/>
          <p:cNvSpPr>
            <a:spLocks noGrp="1" noChangeArrowheads="1"/>
          </p:cNvSpPr>
          <p:nvPr>
            <p:ph type="body" idx="1"/>
          </p:nvPr>
        </p:nvSpPr>
        <p:spPr>
          <a:xfrm>
            <a:off x="474663" y="1398588"/>
            <a:ext cx="4878387" cy="4805362"/>
          </a:xfrm>
        </p:spPr>
        <p:txBody>
          <a:bodyPr/>
          <a:lstStyle/>
          <a:p>
            <a:pPr marL="0" indent="0">
              <a:lnSpc>
                <a:spcPts val="3000"/>
              </a:lnSpc>
              <a:buFont typeface="Wingdings" charset="0"/>
              <a:buNone/>
              <a:defRPr/>
            </a:pPr>
            <a:r>
              <a:rPr lang="en-US" i="1" u="sng" dirty="0">
                <a:solidFill>
                  <a:srgbClr val="CC0000"/>
                </a:solidFill>
                <a:cs typeface="+mn-cs"/>
              </a:rPr>
              <a:t>Q:</a:t>
            </a:r>
            <a:r>
              <a:rPr lang="en-US" dirty="0">
                <a:solidFill>
                  <a:srgbClr val="CC0000"/>
                </a:solidFill>
                <a:cs typeface="+mn-cs"/>
              </a:rPr>
              <a:t> </a:t>
            </a:r>
            <a:r>
              <a:rPr lang="en-US" dirty="0">
                <a:cs typeface="+mn-cs"/>
              </a:rPr>
              <a:t>how does switch know A</a:t>
            </a:r>
            <a:r>
              <a:rPr lang="ja-JP" altLang="en-US" dirty="0">
                <a:cs typeface="+mn-cs"/>
              </a:rPr>
              <a:t>’</a:t>
            </a:r>
            <a:r>
              <a:rPr lang="en-US" dirty="0">
                <a:cs typeface="+mn-cs"/>
              </a:rPr>
              <a:t> reachable via interface 4, B</a:t>
            </a:r>
            <a:r>
              <a:rPr lang="ja-JP" altLang="en-US" dirty="0">
                <a:cs typeface="+mn-cs"/>
              </a:rPr>
              <a:t>’</a:t>
            </a:r>
            <a:r>
              <a:rPr lang="en-US" dirty="0">
                <a:cs typeface="+mn-cs"/>
              </a:rPr>
              <a:t> reachable via interface 5?</a:t>
            </a:r>
          </a:p>
        </p:txBody>
      </p:sp>
      <p:grpSp>
        <p:nvGrpSpPr>
          <p:cNvPr id="164869" name="Group 34"/>
          <p:cNvGrpSpPr>
            <a:grpSpLocks/>
          </p:cNvGrpSpPr>
          <p:nvPr/>
        </p:nvGrpSpPr>
        <p:grpSpPr bwMode="auto">
          <a:xfrm>
            <a:off x="5106988" y="1425575"/>
            <a:ext cx="3660775" cy="4283075"/>
            <a:chOff x="5106576" y="1425893"/>
            <a:chExt cx="3661504" cy="4282976"/>
          </a:xfrm>
        </p:grpSpPr>
        <p:sp>
          <p:nvSpPr>
            <p:cNvPr id="63496" name="Text Box 34"/>
            <p:cNvSpPr txBox="1">
              <a:spLocks noChangeArrowheads="1"/>
            </p:cNvSpPr>
            <p:nvPr/>
          </p:nvSpPr>
          <p:spPr bwMode="auto">
            <a:xfrm>
              <a:off x="5827445" y="5062772"/>
              <a:ext cx="2710402" cy="6460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dirty="0">
                  <a:latin typeface="Arial" charset="0"/>
                  <a:cs typeface="Arial" charset="0"/>
                </a:rPr>
                <a:t>switch with six interfaces</a:t>
              </a:r>
            </a:p>
            <a:p>
              <a:pPr algn="ctr">
                <a:defRPr/>
              </a:pPr>
              <a:r>
                <a:rPr lang="en-US" dirty="0">
                  <a:latin typeface="Arial" charset="0"/>
                  <a:cs typeface="Arial" charset="0"/>
                </a:rPr>
                <a:t>(</a:t>
              </a:r>
              <a:r>
                <a:rPr lang="en-US" dirty="0">
                  <a:solidFill>
                    <a:srgbClr val="FF0000"/>
                  </a:solidFill>
                  <a:latin typeface="Arial" charset="0"/>
                  <a:cs typeface="Arial" charset="0"/>
                </a:rPr>
                <a:t>1,2,3,4,5,6</a:t>
              </a:r>
              <a:r>
                <a:rPr lang="en-US" dirty="0">
                  <a:latin typeface="Arial" charset="0"/>
                  <a:cs typeface="Arial" charset="0"/>
                </a:rPr>
                <a:t>)</a:t>
              </a:r>
              <a:r>
                <a:rPr lang="en-US" i="0" dirty="0">
                  <a:latin typeface="Arial" charset="0"/>
                  <a:cs typeface="Arial" charset="0"/>
                </a:rPr>
                <a:t>  </a:t>
              </a:r>
            </a:p>
          </p:txBody>
        </p:sp>
        <p:grpSp>
          <p:nvGrpSpPr>
            <p:cNvPr id="164874" name="Group 36"/>
            <p:cNvGrpSpPr>
              <a:grpSpLocks/>
            </p:cNvGrpSpPr>
            <p:nvPr/>
          </p:nvGrpSpPr>
          <p:grpSpPr bwMode="auto">
            <a:xfrm>
              <a:off x="5106576" y="1425893"/>
              <a:ext cx="3661504" cy="3600334"/>
              <a:chOff x="731524" y="1819788"/>
              <a:chExt cx="3661504" cy="3600334"/>
            </a:xfrm>
          </p:grpSpPr>
          <p:sp>
            <p:nvSpPr>
              <p:cNvPr id="63498" name="Text Box 23"/>
              <p:cNvSpPr txBox="1">
                <a:spLocks noChangeArrowheads="1"/>
              </p:cNvSpPr>
              <p:nvPr/>
            </p:nvSpPr>
            <p:spPr bwMode="auto">
              <a:xfrm>
                <a:off x="2655957" y="1819788"/>
                <a:ext cx="350907" cy="3667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Arial" charset="0"/>
                  </a:rPr>
                  <a:t>A</a:t>
                </a:r>
              </a:p>
            </p:txBody>
          </p:sp>
          <p:sp>
            <p:nvSpPr>
              <p:cNvPr id="63499" name="Text Box 24"/>
              <p:cNvSpPr txBox="1">
                <a:spLocks noChangeArrowheads="1"/>
              </p:cNvSpPr>
              <p:nvPr/>
            </p:nvSpPr>
            <p:spPr bwMode="auto">
              <a:xfrm>
                <a:off x="2371738" y="5050277"/>
                <a:ext cx="371549" cy="36987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Arial" charset="0"/>
                  </a:rPr>
                  <a:t>A</a:t>
                </a:r>
                <a:r>
                  <a:rPr lang="ja-JP" altLang="en-US" i="0">
                    <a:latin typeface="Arial" charset="0"/>
                    <a:cs typeface="Arial" charset="0"/>
                  </a:rPr>
                  <a:t>’</a:t>
                </a:r>
                <a:endParaRPr lang="en-US" i="0" dirty="0">
                  <a:latin typeface="Arial" charset="0"/>
                  <a:cs typeface="Arial" charset="0"/>
                </a:endParaRPr>
              </a:p>
            </p:txBody>
          </p:sp>
          <p:sp>
            <p:nvSpPr>
              <p:cNvPr id="63500" name="Text Box 25"/>
              <p:cNvSpPr txBox="1">
                <a:spLocks noChangeArrowheads="1"/>
              </p:cNvSpPr>
              <p:nvPr/>
            </p:nvSpPr>
            <p:spPr bwMode="auto">
              <a:xfrm>
                <a:off x="3988134" y="2419849"/>
                <a:ext cx="338205" cy="3682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Arial" charset="0"/>
                  </a:rPr>
                  <a:t>B</a:t>
                </a:r>
              </a:p>
            </p:txBody>
          </p:sp>
          <p:sp>
            <p:nvSpPr>
              <p:cNvPr id="63501" name="Text Box 26"/>
              <p:cNvSpPr txBox="1">
                <a:spLocks noChangeArrowheads="1"/>
              </p:cNvSpPr>
              <p:nvPr/>
            </p:nvSpPr>
            <p:spPr bwMode="auto">
              <a:xfrm>
                <a:off x="995101" y="4188283"/>
                <a:ext cx="390603" cy="3682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Arial" charset="0"/>
                  </a:rPr>
                  <a:t>B</a:t>
                </a:r>
                <a:r>
                  <a:rPr lang="ja-JP" altLang="en-US" i="0">
                    <a:latin typeface="Arial" charset="0"/>
                    <a:cs typeface="Arial" charset="0"/>
                  </a:rPr>
                  <a:t>’</a:t>
                </a:r>
                <a:endParaRPr lang="en-US" i="0" dirty="0">
                  <a:latin typeface="Arial" charset="0"/>
                  <a:cs typeface="Arial" charset="0"/>
                </a:endParaRPr>
              </a:p>
            </p:txBody>
          </p:sp>
          <p:sp>
            <p:nvSpPr>
              <p:cNvPr id="63502" name="Text Box 27"/>
              <p:cNvSpPr txBox="1">
                <a:spLocks noChangeArrowheads="1"/>
              </p:cNvSpPr>
              <p:nvPr/>
            </p:nvSpPr>
            <p:spPr bwMode="auto">
              <a:xfrm>
                <a:off x="3740435" y="4188283"/>
                <a:ext cx="350908" cy="3682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Arial" charset="0"/>
                  </a:rPr>
                  <a:t>C</a:t>
                </a:r>
              </a:p>
            </p:txBody>
          </p:sp>
          <p:sp>
            <p:nvSpPr>
              <p:cNvPr id="63503" name="Text Box 28"/>
              <p:cNvSpPr txBox="1">
                <a:spLocks noChangeArrowheads="1"/>
              </p:cNvSpPr>
              <p:nvPr/>
            </p:nvSpPr>
            <p:spPr bwMode="auto">
              <a:xfrm>
                <a:off x="1123714" y="2465886"/>
                <a:ext cx="403305" cy="3682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Arial" charset="0"/>
                  </a:rPr>
                  <a:t>C</a:t>
                </a:r>
                <a:r>
                  <a:rPr lang="ja-JP" altLang="en-US" i="0">
                    <a:latin typeface="Arial" charset="0"/>
                    <a:cs typeface="Arial" charset="0"/>
                  </a:rPr>
                  <a:t>’</a:t>
                </a:r>
                <a:endParaRPr lang="en-US" i="0" dirty="0">
                  <a:latin typeface="Arial" charset="0"/>
                  <a:cs typeface="Arial" charset="0"/>
                </a:endParaRPr>
              </a:p>
            </p:txBody>
          </p:sp>
          <p:sp>
            <p:nvSpPr>
              <p:cNvPr id="63504" name="Line 17"/>
              <p:cNvSpPr>
                <a:spLocks noChangeShapeType="1"/>
              </p:cNvSpPr>
              <p:nvPr/>
            </p:nvSpPr>
            <p:spPr bwMode="auto">
              <a:xfrm>
                <a:off x="1687389" y="3165957"/>
                <a:ext cx="720869" cy="298443"/>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3505" name="Line 18"/>
              <p:cNvSpPr>
                <a:spLocks noChangeShapeType="1"/>
              </p:cNvSpPr>
              <p:nvPr/>
            </p:nvSpPr>
            <p:spPr bwMode="auto">
              <a:xfrm>
                <a:off x="2673423" y="2872277"/>
                <a:ext cx="0" cy="504813"/>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3506" name="Line 19"/>
              <p:cNvSpPr>
                <a:spLocks noChangeShapeType="1"/>
              </p:cNvSpPr>
              <p:nvPr/>
            </p:nvSpPr>
            <p:spPr bwMode="auto">
              <a:xfrm flipH="1">
                <a:off x="2863961" y="2996099"/>
                <a:ext cx="892353" cy="4841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3507" name="Line 20"/>
              <p:cNvSpPr>
                <a:spLocks noChangeShapeType="1"/>
              </p:cNvSpPr>
              <p:nvPr/>
            </p:nvSpPr>
            <p:spPr bwMode="auto">
              <a:xfrm flipV="1">
                <a:off x="2673423" y="3605685"/>
                <a:ext cx="12703" cy="70959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nvGrpSpPr>
              <p:cNvPr id="164885" name="Group 47"/>
              <p:cNvGrpSpPr>
                <a:grpSpLocks/>
              </p:cNvGrpSpPr>
              <p:nvPr/>
            </p:nvGrpSpPr>
            <p:grpSpPr bwMode="auto">
              <a:xfrm>
                <a:off x="747936" y="2733042"/>
                <a:ext cx="914403" cy="690308"/>
                <a:chOff x="1046480" y="3962400"/>
                <a:chExt cx="1026163" cy="761428"/>
              </a:xfrm>
            </p:grpSpPr>
            <p:sp>
              <p:nvSpPr>
                <p:cNvPr id="82" name="Rectangle 48"/>
                <p:cNvSpPr>
                  <a:spLocks noChangeArrowheads="1"/>
                </p:cNvSpPr>
                <p:nvPr/>
              </p:nvSpPr>
              <p:spPr bwMode="auto">
                <a:xfrm rot="16200000">
                  <a:off x="1893247" y="4299441"/>
                  <a:ext cx="110313"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Arial" pitchFamily="34" charset="0"/>
                    <a:ea typeface="+mn-ea"/>
                    <a:cs typeface="Arial" pitchFamily="34" charset="0"/>
                  </a:endParaRPr>
                </a:p>
              </p:txBody>
            </p:sp>
            <p:grpSp>
              <p:nvGrpSpPr>
                <p:cNvPr id="164920" name="Group 49"/>
                <p:cNvGrpSpPr>
                  <a:grpSpLocks/>
                </p:cNvGrpSpPr>
                <p:nvPr/>
              </p:nvGrpSpPr>
              <p:grpSpPr bwMode="auto">
                <a:xfrm>
                  <a:off x="1046480" y="3962400"/>
                  <a:ext cx="936071" cy="761428"/>
                  <a:chOff x="-44" y="1473"/>
                  <a:chExt cx="981" cy="1105"/>
                </a:xfrm>
              </p:grpSpPr>
              <p:pic>
                <p:nvPicPr>
                  <p:cNvPr id="164921"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4922"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pSp>
            <p:nvGrpSpPr>
              <p:cNvPr id="164886" name="Group 48"/>
              <p:cNvGrpSpPr>
                <a:grpSpLocks/>
              </p:cNvGrpSpPr>
              <p:nvPr/>
            </p:nvGrpSpPr>
            <p:grpSpPr bwMode="auto">
              <a:xfrm>
                <a:off x="3539588" y="2669737"/>
                <a:ext cx="853440" cy="741680"/>
                <a:chOff x="7179310" y="4033520"/>
                <a:chExt cx="1009650" cy="855028"/>
              </a:xfrm>
            </p:grpSpPr>
            <p:grpSp>
              <p:nvGrpSpPr>
                <p:cNvPr id="164915" name="Group 44"/>
                <p:cNvGrpSpPr>
                  <a:grpSpLocks/>
                </p:cNvGrpSpPr>
                <p:nvPr/>
              </p:nvGrpSpPr>
              <p:grpSpPr bwMode="auto">
                <a:xfrm>
                  <a:off x="7179310" y="4033520"/>
                  <a:ext cx="1009650" cy="855028"/>
                  <a:chOff x="-44" y="1473"/>
                  <a:chExt cx="981" cy="1105"/>
                </a:xfrm>
              </p:grpSpPr>
              <p:pic>
                <p:nvPicPr>
                  <p:cNvPr id="164917"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491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79" name="Rectangle 43"/>
                <p:cNvSpPr>
                  <a:spLocks noChangeArrowheads="1"/>
                </p:cNvSpPr>
                <p:nvPr/>
              </p:nvSpPr>
              <p:spPr bwMode="auto">
                <a:xfrm rot="16200000">
                  <a:off x="7440190" y="4309334"/>
                  <a:ext cx="126274" cy="19535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Arial" pitchFamily="34" charset="0"/>
                    <a:ea typeface="+mn-ea"/>
                    <a:cs typeface="Arial" pitchFamily="34" charset="0"/>
                  </a:endParaRPr>
                </a:p>
              </p:txBody>
            </p:sp>
          </p:grpSp>
          <p:sp>
            <p:nvSpPr>
              <p:cNvPr id="50" name="Rectangle 43"/>
              <p:cNvSpPr>
                <a:spLocks noChangeArrowheads="1"/>
              </p:cNvSpPr>
              <p:nvPr/>
            </p:nvSpPr>
            <p:spPr bwMode="auto">
              <a:xfrm>
                <a:off x="2614674" y="2705593"/>
                <a:ext cx="109559" cy="16509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Arial" pitchFamily="34" charset="0"/>
                  <a:ea typeface="+mn-ea"/>
                  <a:cs typeface="Arial" pitchFamily="34" charset="0"/>
                </a:endParaRPr>
              </a:p>
            </p:txBody>
          </p:sp>
          <p:grpSp>
            <p:nvGrpSpPr>
              <p:cNvPr id="164888" name="Group 44"/>
              <p:cNvGrpSpPr>
                <a:grpSpLocks/>
              </p:cNvGrpSpPr>
              <p:nvPr/>
            </p:nvGrpSpPr>
            <p:grpSpPr bwMode="auto">
              <a:xfrm>
                <a:off x="2233637" y="2138292"/>
                <a:ext cx="853440" cy="741680"/>
                <a:chOff x="-44" y="1473"/>
                <a:chExt cx="981" cy="1105"/>
              </a:xfrm>
            </p:grpSpPr>
            <p:pic>
              <p:nvPicPr>
                <p:cNvPr id="164913"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491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64889" name="Group 51"/>
              <p:cNvGrpSpPr>
                <a:grpSpLocks/>
              </p:cNvGrpSpPr>
              <p:nvPr/>
            </p:nvGrpSpPr>
            <p:grpSpPr bwMode="auto">
              <a:xfrm>
                <a:off x="2060917" y="4279843"/>
                <a:ext cx="853440" cy="835329"/>
                <a:chOff x="8077200" y="3320111"/>
                <a:chExt cx="853440" cy="835329"/>
              </a:xfrm>
            </p:grpSpPr>
            <p:sp>
              <p:nvSpPr>
                <p:cNvPr id="72" name="Rectangle 43"/>
                <p:cNvSpPr>
                  <a:spLocks noChangeArrowheads="1"/>
                </p:cNvSpPr>
                <p:nvPr/>
              </p:nvSpPr>
              <p:spPr bwMode="auto">
                <a:xfrm>
                  <a:off x="8630957" y="3320624"/>
                  <a:ext cx="111147" cy="16509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Arial" pitchFamily="34" charset="0"/>
                    <a:ea typeface="+mn-ea"/>
                    <a:cs typeface="Arial" pitchFamily="34" charset="0"/>
                  </a:endParaRPr>
                </a:p>
              </p:txBody>
            </p:sp>
            <p:grpSp>
              <p:nvGrpSpPr>
                <p:cNvPr id="164910" name="Group 44"/>
                <p:cNvGrpSpPr>
                  <a:grpSpLocks/>
                </p:cNvGrpSpPr>
                <p:nvPr/>
              </p:nvGrpSpPr>
              <p:grpSpPr bwMode="auto">
                <a:xfrm>
                  <a:off x="8077200" y="3413760"/>
                  <a:ext cx="853440" cy="741680"/>
                  <a:chOff x="-44" y="1473"/>
                  <a:chExt cx="981" cy="1105"/>
                </a:xfrm>
              </p:grpSpPr>
              <p:pic>
                <p:nvPicPr>
                  <p:cNvPr id="164911"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491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pic>
            <p:nvPicPr>
              <p:cNvPr id="6351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4913" y="3316766"/>
                <a:ext cx="603370" cy="34130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164891" name="Group 53"/>
              <p:cNvGrpSpPr>
                <a:grpSpLocks/>
              </p:cNvGrpSpPr>
              <p:nvPr/>
            </p:nvGrpSpPr>
            <p:grpSpPr bwMode="auto">
              <a:xfrm>
                <a:off x="731524" y="3616962"/>
                <a:ext cx="914403" cy="690308"/>
                <a:chOff x="1046480" y="3962400"/>
                <a:chExt cx="1026163" cy="761428"/>
              </a:xfrm>
            </p:grpSpPr>
            <p:sp>
              <p:nvSpPr>
                <p:cNvPr id="68" name="Rectangle 48"/>
                <p:cNvSpPr>
                  <a:spLocks noChangeArrowheads="1"/>
                </p:cNvSpPr>
                <p:nvPr/>
              </p:nvSpPr>
              <p:spPr bwMode="auto">
                <a:xfrm rot="16200000">
                  <a:off x="1893846" y="4299769"/>
                  <a:ext cx="110314"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Arial" pitchFamily="34" charset="0"/>
                    <a:ea typeface="+mn-ea"/>
                    <a:cs typeface="Arial" pitchFamily="34" charset="0"/>
                  </a:endParaRPr>
                </a:p>
              </p:txBody>
            </p:sp>
            <p:grpSp>
              <p:nvGrpSpPr>
                <p:cNvPr id="164906" name="Group 49"/>
                <p:cNvGrpSpPr>
                  <a:grpSpLocks/>
                </p:cNvGrpSpPr>
                <p:nvPr/>
              </p:nvGrpSpPr>
              <p:grpSpPr bwMode="auto">
                <a:xfrm>
                  <a:off x="1046480" y="3962400"/>
                  <a:ext cx="936071" cy="761428"/>
                  <a:chOff x="-44" y="1473"/>
                  <a:chExt cx="981" cy="1105"/>
                </a:xfrm>
              </p:grpSpPr>
              <p:pic>
                <p:nvPicPr>
                  <p:cNvPr id="164907"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4908"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pSp>
            <p:nvGrpSpPr>
              <p:cNvPr id="164892" name="Group 54"/>
              <p:cNvGrpSpPr>
                <a:grpSpLocks/>
              </p:cNvGrpSpPr>
              <p:nvPr/>
            </p:nvGrpSpPr>
            <p:grpSpPr bwMode="auto">
              <a:xfrm>
                <a:off x="3410634" y="3567725"/>
                <a:ext cx="853440" cy="741680"/>
                <a:chOff x="7179310" y="4033520"/>
                <a:chExt cx="1009650" cy="855028"/>
              </a:xfrm>
            </p:grpSpPr>
            <p:grpSp>
              <p:nvGrpSpPr>
                <p:cNvPr id="164901" name="Group 44"/>
                <p:cNvGrpSpPr>
                  <a:grpSpLocks/>
                </p:cNvGrpSpPr>
                <p:nvPr/>
              </p:nvGrpSpPr>
              <p:grpSpPr bwMode="auto">
                <a:xfrm>
                  <a:off x="7179310" y="4033520"/>
                  <a:ext cx="1009650" cy="855028"/>
                  <a:chOff x="-44" y="1473"/>
                  <a:chExt cx="981" cy="1105"/>
                </a:xfrm>
              </p:grpSpPr>
              <p:pic>
                <p:nvPicPr>
                  <p:cNvPr id="164903"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490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65" name="Rectangle 43"/>
                <p:cNvSpPr>
                  <a:spLocks noChangeArrowheads="1"/>
                </p:cNvSpPr>
                <p:nvPr/>
              </p:nvSpPr>
              <p:spPr bwMode="auto">
                <a:xfrm rot="16200000">
                  <a:off x="7438739" y="4308075"/>
                  <a:ext cx="128105" cy="19723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Arial" pitchFamily="34" charset="0"/>
                    <a:ea typeface="+mn-ea"/>
                    <a:cs typeface="Arial" pitchFamily="34" charset="0"/>
                  </a:endParaRPr>
                </a:p>
              </p:txBody>
            </p:sp>
          </p:grpSp>
          <p:sp>
            <p:nvSpPr>
              <p:cNvPr id="63516" name="Line 17"/>
              <p:cNvSpPr>
                <a:spLocks noChangeShapeType="1"/>
              </p:cNvSpPr>
              <p:nvPr/>
            </p:nvSpPr>
            <p:spPr bwMode="auto">
              <a:xfrm flipV="1">
                <a:off x="1660396" y="3600922"/>
                <a:ext cx="744686" cy="45084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3517" name="Line 19"/>
              <p:cNvSpPr>
                <a:spLocks noChangeShapeType="1"/>
              </p:cNvSpPr>
              <p:nvPr/>
            </p:nvSpPr>
            <p:spPr bwMode="auto">
              <a:xfrm flipH="1" flipV="1">
                <a:off x="2968756" y="3545361"/>
                <a:ext cx="646242" cy="338129"/>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3518" name="Text Box 35"/>
              <p:cNvSpPr txBox="1">
                <a:spLocks noChangeArrowheads="1"/>
              </p:cNvSpPr>
              <p:nvPr/>
            </p:nvSpPr>
            <p:spPr bwMode="auto">
              <a:xfrm>
                <a:off x="2401907" y="3026260"/>
                <a:ext cx="312799" cy="3698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1</a:t>
                </a:r>
              </a:p>
            </p:txBody>
          </p:sp>
          <p:sp>
            <p:nvSpPr>
              <p:cNvPr id="63519" name="Text Box 36"/>
              <p:cNvSpPr txBox="1">
                <a:spLocks noChangeArrowheads="1"/>
              </p:cNvSpPr>
              <p:nvPr/>
            </p:nvSpPr>
            <p:spPr bwMode="auto">
              <a:xfrm>
                <a:off x="2903656" y="3051660"/>
                <a:ext cx="323914" cy="3667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2</a:t>
                </a:r>
              </a:p>
            </p:txBody>
          </p:sp>
          <p:sp>
            <p:nvSpPr>
              <p:cNvPr id="63520" name="Text Box 37"/>
              <p:cNvSpPr txBox="1">
                <a:spLocks noChangeArrowheads="1"/>
              </p:cNvSpPr>
              <p:nvPr/>
            </p:nvSpPr>
            <p:spPr bwMode="auto">
              <a:xfrm>
                <a:off x="3125951" y="3710457"/>
                <a:ext cx="322326" cy="36670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3</a:t>
                </a:r>
              </a:p>
            </p:txBody>
          </p:sp>
          <p:sp>
            <p:nvSpPr>
              <p:cNvPr id="63521" name="Text Box 38"/>
              <p:cNvSpPr txBox="1">
                <a:spLocks noChangeArrowheads="1"/>
              </p:cNvSpPr>
              <p:nvPr/>
            </p:nvSpPr>
            <p:spPr bwMode="auto">
              <a:xfrm>
                <a:off x="2640079" y="3654896"/>
                <a:ext cx="323914" cy="3667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4</a:t>
                </a:r>
              </a:p>
            </p:txBody>
          </p:sp>
          <p:sp>
            <p:nvSpPr>
              <p:cNvPr id="63522" name="Text Box 39"/>
              <p:cNvSpPr txBox="1">
                <a:spLocks noChangeArrowheads="1"/>
              </p:cNvSpPr>
              <p:nvPr/>
            </p:nvSpPr>
            <p:spPr bwMode="auto">
              <a:xfrm>
                <a:off x="2070052" y="3704108"/>
                <a:ext cx="323914" cy="36670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5</a:t>
                </a:r>
              </a:p>
            </p:txBody>
          </p:sp>
          <p:sp>
            <p:nvSpPr>
              <p:cNvPr id="63523" name="Text Box 40"/>
              <p:cNvSpPr txBox="1">
                <a:spLocks noChangeArrowheads="1"/>
              </p:cNvSpPr>
              <p:nvPr/>
            </p:nvSpPr>
            <p:spPr bwMode="auto">
              <a:xfrm>
                <a:off x="2039884" y="3080234"/>
                <a:ext cx="319151" cy="3698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6</a:t>
                </a:r>
              </a:p>
            </p:txBody>
          </p:sp>
        </p:grpSp>
      </p:grpSp>
      <p:sp>
        <p:nvSpPr>
          <p:cNvPr id="58" name="Rectangle 3"/>
          <p:cNvSpPr txBox="1">
            <a:spLocks noChangeArrowheads="1"/>
          </p:cNvSpPr>
          <p:nvPr/>
        </p:nvSpPr>
        <p:spPr bwMode="auto">
          <a:xfrm>
            <a:off x="488697" y="2840831"/>
            <a:ext cx="4878387" cy="21320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marL="342900" indent="-342900" algn="l" rtl="0" eaLnBrk="0" fontAlgn="base" hangingPunct="0">
              <a:lnSpc>
                <a:spcPct val="85000"/>
              </a:lnSpc>
              <a:spcBef>
                <a:spcPct val="20000"/>
              </a:spcBef>
              <a:spcAft>
                <a:spcPct val="0"/>
              </a:spcAft>
              <a:buClr>
                <a:srgbClr val="000099"/>
              </a:buClr>
              <a:buSzPct val="65000"/>
              <a:buFont typeface="Wingdings" charset="0"/>
              <a:buChar char="v"/>
              <a:defRPr sz="2800">
                <a:solidFill>
                  <a:schemeClr val="tx1"/>
                </a:solidFill>
                <a:latin typeface="+mn-lt"/>
                <a:ea typeface="ＭＳ Ｐゴシック" charset="0"/>
                <a:cs typeface="+mn-cs"/>
              </a:defRPr>
            </a:lvl1pPr>
            <a:lvl2pPr marL="742950" indent="-285750" algn="l" rtl="0" eaLnBrk="0" fontAlgn="base" hangingPunct="0">
              <a:lnSpc>
                <a:spcPct val="85000"/>
              </a:lnSpc>
              <a:spcBef>
                <a:spcPct val="20000"/>
              </a:spcBef>
              <a:spcAft>
                <a:spcPct val="0"/>
              </a:spcAft>
              <a:buClr>
                <a:srgbClr val="000099"/>
              </a:buClr>
              <a:buFont typeface="Wingdings"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a:lnSpc>
                <a:spcPts val="3000"/>
              </a:lnSpc>
              <a:buSzPct val="100000"/>
              <a:buFont typeface="Wingdings" charset="2"/>
              <a:buChar char="§"/>
              <a:defRPr/>
            </a:pPr>
            <a:r>
              <a:rPr lang="en-US" i="1" u="sng" dirty="0">
                <a:solidFill>
                  <a:srgbClr val="CC0000"/>
                </a:solidFill>
              </a:rPr>
              <a:t>A:</a:t>
            </a:r>
            <a:r>
              <a:rPr lang="en-US" i="1" dirty="0">
                <a:solidFill>
                  <a:srgbClr val="CC0000"/>
                </a:solidFill>
              </a:rPr>
              <a:t>  </a:t>
            </a:r>
            <a:r>
              <a:rPr lang="en-US" dirty="0"/>
              <a:t>each switch has a </a:t>
            </a:r>
            <a:r>
              <a:rPr lang="en-US" dirty="0">
                <a:solidFill>
                  <a:srgbClr val="CC0000"/>
                </a:solidFill>
              </a:rPr>
              <a:t>switch table,</a:t>
            </a:r>
            <a:r>
              <a:rPr lang="en-US" dirty="0">
                <a:solidFill>
                  <a:srgbClr val="FF0000"/>
                </a:solidFill>
              </a:rPr>
              <a:t> </a:t>
            </a:r>
            <a:r>
              <a:rPr lang="en-US" dirty="0"/>
              <a:t>each entry:</a:t>
            </a:r>
          </a:p>
          <a:p>
            <a:pPr lvl="1">
              <a:lnSpc>
                <a:spcPct val="100000"/>
              </a:lnSpc>
              <a:defRPr/>
            </a:pPr>
            <a:r>
              <a:rPr lang="en-US" dirty="0">
                <a:cs typeface="+mn-cs"/>
              </a:rPr>
              <a:t>(MAC address of host, interface to reach host, time stamp)</a:t>
            </a:r>
          </a:p>
          <a:p>
            <a:pPr lvl="1">
              <a:lnSpc>
                <a:spcPct val="100000"/>
              </a:lnSpc>
              <a:defRPr/>
            </a:pPr>
            <a:r>
              <a:rPr lang="en-US" dirty="0">
                <a:cs typeface="+mn-cs"/>
              </a:rPr>
              <a:t>looks like a routing table!</a:t>
            </a:r>
          </a:p>
        </p:txBody>
      </p:sp>
      <p:sp>
        <p:nvSpPr>
          <p:cNvPr id="61" name="Rectangle 3"/>
          <p:cNvSpPr txBox="1">
            <a:spLocks noChangeArrowheads="1"/>
          </p:cNvSpPr>
          <p:nvPr/>
        </p:nvSpPr>
        <p:spPr bwMode="auto">
          <a:xfrm>
            <a:off x="488697" y="5283542"/>
            <a:ext cx="5040313" cy="1479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marL="342900" indent="-342900" algn="l" rtl="0" eaLnBrk="0" fontAlgn="base" hangingPunct="0">
              <a:lnSpc>
                <a:spcPct val="85000"/>
              </a:lnSpc>
              <a:spcBef>
                <a:spcPct val="20000"/>
              </a:spcBef>
              <a:spcAft>
                <a:spcPct val="0"/>
              </a:spcAft>
              <a:buClr>
                <a:srgbClr val="000099"/>
              </a:buClr>
              <a:buSzPct val="65000"/>
              <a:buFont typeface="Wingdings" charset="0"/>
              <a:buChar char="v"/>
              <a:defRPr sz="2800">
                <a:solidFill>
                  <a:schemeClr val="tx1"/>
                </a:solidFill>
                <a:latin typeface="+mn-lt"/>
                <a:ea typeface="ＭＳ Ｐゴシック" charset="0"/>
                <a:cs typeface="+mn-cs"/>
              </a:defRPr>
            </a:lvl1pPr>
            <a:lvl2pPr marL="742950" indent="-285750" algn="l" rtl="0" eaLnBrk="0" fontAlgn="base" hangingPunct="0">
              <a:lnSpc>
                <a:spcPct val="85000"/>
              </a:lnSpc>
              <a:spcBef>
                <a:spcPct val="20000"/>
              </a:spcBef>
              <a:spcAft>
                <a:spcPct val="0"/>
              </a:spcAft>
              <a:buClr>
                <a:srgbClr val="000099"/>
              </a:buClr>
              <a:buFont typeface="Wingdings"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0" indent="0">
              <a:lnSpc>
                <a:spcPct val="75000"/>
              </a:lnSpc>
              <a:buFont typeface="Wingdings" charset="0"/>
              <a:buNone/>
              <a:defRPr/>
            </a:pPr>
            <a:r>
              <a:rPr lang="en-US" u="sng" dirty="0">
                <a:solidFill>
                  <a:srgbClr val="CC0000"/>
                </a:solidFill>
              </a:rPr>
              <a:t>Q:</a:t>
            </a:r>
            <a:r>
              <a:rPr lang="en-US" dirty="0">
                <a:solidFill>
                  <a:srgbClr val="CC0000"/>
                </a:solidFill>
              </a:rPr>
              <a:t> </a:t>
            </a:r>
            <a:r>
              <a:rPr lang="en-US" dirty="0"/>
              <a:t>how are entries created, maintained in switch table? </a:t>
            </a:r>
          </a:p>
          <a:p>
            <a:pPr lvl="1">
              <a:lnSpc>
                <a:spcPct val="75000"/>
              </a:lnSpc>
              <a:defRPr/>
            </a:pPr>
            <a:r>
              <a:rPr lang="en-US" dirty="0">
                <a:cs typeface="+mn-cs"/>
              </a:rPr>
              <a:t>something like a routing protocol?</a:t>
            </a:r>
          </a:p>
        </p:txBody>
      </p:sp>
      <p:sp>
        <p:nvSpPr>
          <p:cNvPr id="60"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25</a:t>
            </a:fld>
            <a:endParaRPr lang="en-US" sz="1200" dirty="0">
              <a:latin typeface="Tahoma" charset="0"/>
            </a:endParaRPr>
          </a:p>
        </p:txBody>
      </p:sp>
      <p:sp>
        <p:nvSpPr>
          <p:cNvPr id="62"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10532701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6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6913" name="Group 36"/>
          <p:cNvGrpSpPr>
            <a:grpSpLocks/>
          </p:cNvGrpSpPr>
          <p:nvPr/>
        </p:nvGrpSpPr>
        <p:grpSpPr bwMode="auto">
          <a:xfrm>
            <a:off x="4456113" y="1216025"/>
            <a:ext cx="3660775" cy="3600450"/>
            <a:chOff x="731524" y="1819788"/>
            <a:chExt cx="3661504" cy="3600334"/>
          </a:xfrm>
        </p:grpSpPr>
        <p:sp>
          <p:nvSpPr>
            <p:cNvPr id="65565" name="Text Box 23"/>
            <p:cNvSpPr txBox="1">
              <a:spLocks noChangeArrowheads="1"/>
            </p:cNvSpPr>
            <p:nvPr/>
          </p:nvSpPr>
          <p:spPr bwMode="auto">
            <a:xfrm>
              <a:off x="2655957" y="1819788"/>
              <a:ext cx="350907" cy="36670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A</a:t>
              </a:r>
            </a:p>
          </p:txBody>
        </p:sp>
        <p:sp>
          <p:nvSpPr>
            <p:cNvPr id="65566" name="Text Box 24"/>
            <p:cNvSpPr txBox="1">
              <a:spLocks noChangeArrowheads="1"/>
            </p:cNvSpPr>
            <p:nvPr/>
          </p:nvSpPr>
          <p:spPr bwMode="auto">
            <a:xfrm>
              <a:off x="2371738" y="5050247"/>
              <a:ext cx="371549" cy="369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A</a:t>
              </a:r>
              <a:r>
                <a:rPr lang="ja-JP" altLang="en-US" i="0">
                  <a:solidFill>
                    <a:srgbClr val="000000"/>
                  </a:solidFill>
                  <a:latin typeface="Arial" charset="0"/>
                  <a:cs typeface="Arial" charset="0"/>
                </a:rPr>
                <a:t>’</a:t>
              </a:r>
              <a:endParaRPr lang="en-US" i="0" dirty="0">
                <a:solidFill>
                  <a:srgbClr val="000000"/>
                </a:solidFill>
                <a:latin typeface="Arial" charset="0"/>
                <a:cs typeface="Arial" charset="0"/>
              </a:endParaRPr>
            </a:p>
          </p:txBody>
        </p:sp>
        <p:sp>
          <p:nvSpPr>
            <p:cNvPr id="65567" name="Text Box 25"/>
            <p:cNvSpPr txBox="1">
              <a:spLocks noChangeArrowheads="1"/>
            </p:cNvSpPr>
            <p:nvPr/>
          </p:nvSpPr>
          <p:spPr bwMode="auto">
            <a:xfrm>
              <a:off x="3988134" y="2419844"/>
              <a:ext cx="338205" cy="368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B</a:t>
              </a:r>
            </a:p>
          </p:txBody>
        </p:sp>
        <p:sp>
          <p:nvSpPr>
            <p:cNvPr id="65568" name="Text Box 26"/>
            <p:cNvSpPr txBox="1">
              <a:spLocks noChangeArrowheads="1"/>
            </p:cNvSpPr>
            <p:nvPr/>
          </p:nvSpPr>
          <p:spPr bwMode="auto">
            <a:xfrm>
              <a:off x="995101" y="4188262"/>
              <a:ext cx="390603" cy="368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B</a:t>
              </a:r>
              <a:r>
                <a:rPr lang="ja-JP" altLang="en-US" i="0">
                  <a:solidFill>
                    <a:srgbClr val="000000"/>
                  </a:solidFill>
                  <a:latin typeface="Arial" charset="0"/>
                  <a:cs typeface="Arial" charset="0"/>
                </a:rPr>
                <a:t>’</a:t>
              </a:r>
              <a:endParaRPr lang="en-US" i="0" dirty="0">
                <a:solidFill>
                  <a:srgbClr val="000000"/>
                </a:solidFill>
                <a:latin typeface="Arial" charset="0"/>
                <a:cs typeface="Arial" charset="0"/>
              </a:endParaRPr>
            </a:p>
          </p:txBody>
        </p:sp>
        <p:sp>
          <p:nvSpPr>
            <p:cNvPr id="65569" name="Text Box 27"/>
            <p:cNvSpPr txBox="1">
              <a:spLocks noChangeArrowheads="1"/>
            </p:cNvSpPr>
            <p:nvPr/>
          </p:nvSpPr>
          <p:spPr bwMode="auto">
            <a:xfrm>
              <a:off x="3740435" y="4188262"/>
              <a:ext cx="350908" cy="368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C</a:t>
              </a:r>
            </a:p>
          </p:txBody>
        </p:sp>
        <p:sp>
          <p:nvSpPr>
            <p:cNvPr id="65570" name="Text Box 28"/>
            <p:cNvSpPr txBox="1">
              <a:spLocks noChangeArrowheads="1"/>
            </p:cNvSpPr>
            <p:nvPr/>
          </p:nvSpPr>
          <p:spPr bwMode="auto">
            <a:xfrm>
              <a:off x="1123714" y="2465880"/>
              <a:ext cx="403305" cy="368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C</a:t>
              </a:r>
              <a:r>
                <a:rPr lang="ja-JP" altLang="en-US" i="0">
                  <a:solidFill>
                    <a:srgbClr val="000000"/>
                  </a:solidFill>
                  <a:latin typeface="Arial" charset="0"/>
                  <a:cs typeface="Arial" charset="0"/>
                </a:rPr>
                <a:t>’</a:t>
              </a:r>
              <a:endParaRPr lang="en-US" i="0" dirty="0">
                <a:solidFill>
                  <a:srgbClr val="000000"/>
                </a:solidFill>
                <a:latin typeface="Arial" charset="0"/>
                <a:cs typeface="Arial" charset="0"/>
              </a:endParaRPr>
            </a:p>
          </p:txBody>
        </p:sp>
        <p:sp>
          <p:nvSpPr>
            <p:cNvPr id="65571" name="Line 17"/>
            <p:cNvSpPr>
              <a:spLocks noChangeShapeType="1"/>
            </p:cNvSpPr>
            <p:nvPr/>
          </p:nvSpPr>
          <p:spPr bwMode="auto">
            <a:xfrm>
              <a:off x="1687389" y="3165945"/>
              <a:ext cx="720869" cy="29844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5572" name="Line 18"/>
            <p:cNvSpPr>
              <a:spLocks noChangeShapeType="1"/>
            </p:cNvSpPr>
            <p:nvPr/>
          </p:nvSpPr>
          <p:spPr bwMode="auto">
            <a:xfrm>
              <a:off x="2673423" y="2872267"/>
              <a:ext cx="0" cy="504809"/>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5573" name="Line 19"/>
            <p:cNvSpPr>
              <a:spLocks noChangeShapeType="1"/>
            </p:cNvSpPr>
            <p:nvPr/>
          </p:nvSpPr>
          <p:spPr bwMode="auto">
            <a:xfrm flipH="1">
              <a:off x="2863961" y="2996088"/>
              <a:ext cx="892353" cy="484171"/>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5574" name="Line 20"/>
            <p:cNvSpPr>
              <a:spLocks noChangeShapeType="1"/>
            </p:cNvSpPr>
            <p:nvPr/>
          </p:nvSpPr>
          <p:spPr bwMode="auto">
            <a:xfrm flipV="1">
              <a:off x="2673423" y="3605668"/>
              <a:ext cx="12703" cy="709589"/>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nvGrpSpPr>
            <p:cNvPr id="166950" name="Group 47"/>
            <p:cNvGrpSpPr>
              <a:grpSpLocks/>
            </p:cNvGrpSpPr>
            <p:nvPr/>
          </p:nvGrpSpPr>
          <p:grpSpPr bwMode="auto">
            <a:xfrm>
              <a:off x="747936" y="2733042"/>
              <a:ext cx="914403" cy="690308"/>
              <a:chOff x="1046480" y="3962400"/>
              <a:chExt cx="1026163" cy="761428"/>
            </a:xfrm>
          </p:grpSpPr>
          <p:sp>
            <p:nvSpPr>
              <p:cNvPr id="100" name="Rectangle 48"/>
              <p:cNvSpPr>
                <a:spLocks noChangeArrowheads="1"/>
              </p:cNvSpPr>
              <p:nvPr/>
            </p:nvSpPr>
            <p:spPr bwMode="auto">
              <a:xfrm rot="16200000">
                <a:off x="1893248" y="4299428"/>
                <a:ext cx="110312"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ea typeface="+mn-ea"/>
                  <a:cs typeface="Arial" pitchFamily="34" charset="0"/>
                </a:endParaRPr>
              </a:p>
            </p:txBody>
          </p:sp>
          <p:grpSp>
            <p:nvGrpSpPr>
              <p:cNvPr id="166985" name="Group 49"/>
              <p:cNvGrpSpPr>
                <a:grpSpLocks/>
              </p:cNvGrpSpPr>
              <p:nvPr/>
            </p:nvGrpSpPr>
            <p:grpSpPr bwMode="auto">
              <a:xfrm>
                <a:off x="1046480" y="3962400"/>
                <a:ext cx="936071" cy="761428"/>
                <a:chOff x="-44" y="1473"/>
                <a:chExt cx="981" cy="1105"/>
              </a:xfrm>
            </p:grpSpPr>
            <p:pic>
              <p:nvPicPr>
                <p:cNvPr id="166986"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6987"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pSp>
          <p:nvGrpSpPr>
            <p:cNvPr id="166951" name="Group 48"/>
            <p:cNvGrpSpPr>
              <a:grpSpLocks/>
            </p:cNvGrpSpPr>
            <p:nvPr/>
          </p:nvGrpSpPr>
          <p:grpSpPr bwMode="auto">
            <a:xfrm>
              <a:off x="3539588" y="2669737"/>
              <a:ext cx="853440" cy="741680"/>
              <a:chOff x="7179310" y="4033520"/>
              <a:chExt cx="1009650" cy="855028"/>
            </a:xfrm>
          </p:grpSpPr>
          <p:grpSp>
            <p:nvGrpSpPr>
              <p:cNvPr id="166980" name="Group 44"/>
              <p:cNvGrpSpPr>
                <a:grpSpLocks/>
              </p:cNvGrpSpPr>
              <p:nvPr/>
            </p:nvGrpSpPr>
            <p:grpSpPr bwMode="auto">
              <a:xfrm>
                <a:off x="7179310" y="4033520"/>
                <a:ext cx="1009650" cy="855028"/>
                <a:chOff x="-44" y="1473"/>
                <a:chExt cx="981" cy="1105"/>
              </a:xfrm>
            </p:grpSpPr>
            <p:pic>
              <p:nvPicPr>
                <p:cNvPr id="166982"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6983"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97" name="Rectangle 43"/>
              <p:cNvSpPr>
                <a:spLocks noChangeArrowheads="1"/>
              </p:cNvSpPr>
              <p:nvPr/>
            </p:nvSpPr>
            <p:spPr bwMode="auto">
              <a:xfrm rot="16200000">
                <a:off x="7440190" y="4309323"/>
                <a:ext cx="126273" cy="19535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ea typeface="+mn-ea"/>
                  <a:cs typeface="Arial" pitchFamily="34" charset="0"/>
                </a:endParaRPr>
              </a:p>
            </p:txBody>
          </p:sp>
        </p:grpSp>
        <p:sp>
          <p:nvSpPr>
            <p:cNvPr id="68" name="Rectangle 43"/>
            <p:cNvSpPr>
              <a:spLocks noChangeArrowheads="1"/>
            </p:cNvSpPr>
            <p:nvPr/>
          </p:nvSpPr>
          <p:spPr bwMode="auto">
            <a:xfrm>
              <a:off x="2614674" y="2705584"/>
              <a:ext cx="109559" cy="16509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ea typeface="+mn-ea"/>
                <a:cs typeface="Arial" pitchFamily="34" charset="0"/>
              </a:endParaRPr>
            </a:p>
          </p:txBody>
        </p:sp>
        <p:grpSp>
          <p:nvGrpSpPr>
            <p:cNvPr id="166953" name="Group 44"/>
            <p:cNvGrpSpPr>
              <a:grpSpLocks/>
            </p:cNvGrpSpPr>
            <p:nvPr/>
          </p:nvGrpSpPr>
          <p:grpSpPr bwMode="auto">
            <a:xfrm>
              <a:off x="2233637" y="2138292"/>
              <a:ext cx="853440" cy="741680"/>
              <a:chOff x="-44" y="1473"/>
              <a:chExt cx="981" cy="1105"/>
            </a:xfrm>
          </p:grpSpPr>
          <p:pic>
            <p:nvPicPr>
              <p:cNvPr id="166978"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6979"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66954" name="Group 51"/>
            <p:cNvGrpSpPr>
              <a:grpSpLocks/>
            </p:cNvGrpSpPr>
            <p:nvPr/>
          </p:nvGrpSpPr>
          <p:grpSpPr bwMode="auto">
            <a:xfrm>
              <a:off x="2060917" y="4279843"/>
              <a:ext cx="853440" cy="835329"/>
              <a:chOff x="8077200" y="3320111"/>
              <a:chExt cx="853440" cy="835329"/>
            </a:xfrm>
          </p:grpSpPr>
          <p:sp>
            <p:nvSpPr>
              <p:cNvPr id="90" name="Rectangle 43"/>
              <p:cNvSpPr>
                <a:spLocks noChangeArrowheads="1"/>
              </p:cNvSpPr>
              <p:nvPr/>
            </p:nvSpPr>
            <p:spPr bwMode="auto">
              <a:xfrm>
                <a:off x="8630957" y="3320602"/>
                <a:ext cx="111147" cy="16509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ea typeface="+mn-ea"/>
                  <a:cs typeface="Arial" pitchFamily="34" charset="0"/>
                </a:endParaRPr>
              </a:p>
            </p:txBody>
          </p:sp>
          <p:grpSp>
            <p:nvGrpSpPr>
              <p:cNvPr id="166975" name="Group 44"/>
              <p:cNvGrpSpPr>
                <a:grpSpLocks/>
              </p:cNvGrpSpPr>
              <p:nvPr/>
            </p:nvGrpSpPr>
            <p:grpSpPr bwMode="auto">
              <a:xfrm>
                <a:off x="8077200" y="3413760"/>
                <a:ext cx="853440" cy="741680"/>
                <a:chOff x="-44" y="1473"/>
                <a:chExt cx="981" cy="1105"/>
              </a:xfrm>
            </p:grpSpPr>
            <p:pic>
              <p:nvPicPr>
                <p:cNvPr id="166976"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6977"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pic>
          <p:nvPicPr>
            <p:cNvPr id="6558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4913" y="3316753"/>
              <a:ext cx="603370" cy="34130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166956" name="Group 53"/>
            <p:cNvGrpSpPr>
              <a:grpSpLocks/>
            </p:cNvGrpSpPr>
            <p:nvPr/>
          </p:nvGrpSpPr>
          <p:grpSpPr bwMode="auto">
            <a:xfrm>
              <a:off x="731524" y="3616962"/>
              <a:ext cx="914403" cy="690308"/>
              <a:chOff x="1046480" y="3962400"/>
              <a:chExt cx="1026163" cy="761428"/>
            </a:xfrm>
          </p:grpSpPr>
          <p:sp>
            <p:nvSpPr>
              <p:cNvPr id="86" name="Rectangle 48"/>
              <p:cNvSpPr>
                <a:spLocks noChangeArrowheads="1"/>
              </p:cNvSpPr>
              <p:nvPr/>
            </p:nvSpPr>
            <p:spPr bwMode="auto">
              <a:xfrm rot="16200000">
                <a:off x="1893846" y="4299747"/>
                <a:ext cx="110313"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ea typeface="+mn-ea"/>
                  <a:cs typeface="Arial" pitchFamily="34" charset="0"/>
                </a:endParaRPr>
              </a:p>
            </p:txBody>
          </p:sp>
          <p:grpSp>
            <p:nvGrpSpPr>
              <p:cNvPr id="166971" name="Group 49"/>
              <p:cNvGrpSpPr>
                <a:grpSpLocks/>
              </p:cNvGrpSpPr>
              <p:nvPr/>
            </p:nvGrpSpPr>
            <p:grpSpPr bwMode="auto">
              <a:xfrm>
                <a:off x="1046480" y="3962400"/>
                <a:ext cx="936071" cy="761428"/>
                <a:chOff x="-44" y="1473"/>
                <a:chExt cx="981" cy="1105"/>
              </a:xfrm>
            </p:grpSpPr>
            <p:pic>
              <p:nvPicPr>
                <p:cNvPr id="166972"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6973"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pSp>
          <p:nvGrpSpPr>
            <p:cNvPr id="166957" name="Group 54"/>
            <p:cNvGrpSpPr>
              <a:grpSpLocks/>
            </p:cNvGrpSpPr>
            <p:nvPr/>
          </p:nvGrpSpPr>
          <p:grpSpPr bwMode="auto">
            <a:xfrm>
              <a:off x="3410634" y="3567725"/>
              <a:ext cx="853440" cy="741680"/>
              <a:chOff x="7179310" y="4033520"/>
              <a:chExt cx="1009650" cy="855028"/>
            </a:xfrm>
          </p:grpSpPr>
          <p:grpSp>
            <p:nvGrpSpPr>
              <p:cNvPr id="166966" name="Group 44"/>
              <p:cNvGrpSpPr>
                <a:grpSpLocks/>
              </p:cNvGrpSpPr>
              <p:nvPr/>
            </p:nvGrpSpPr>
            <p:grpSpPr bwMode="auto">
              <a:xfrm>
                <a:off x="7179310" y="4033520"/>
                <a:ext cx="1009650" cy="855028"/>
                <a:chOff x="-44" y="1473"/>
                <a:chExt cx="981" cy="1105"/>
              </a:xfrm>
            </p:grpSpPr>
            <p:pic>
              <p:nvPicPr>
                <p:cNvPr id="166968"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6969"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83" name="Rectangle 43"/>
              <p:cNvSpPr>
                <a:spLocks noChangeArrowheads="1"/>
              </p:cNvSpPr>
              <p:nvPr/>
            </p:nvSpPr>
            <p:spPr bwMode="auto">
              <a:xfrm rot="16200000">
                <a:off x="7438739" y="4308053"/>
                <a:ext cx="128104" cy="19723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ea typeface="+mn-ea"/>
                  <a:cs typeface="Arial" pitchFamily="34" charset="0"/>
                </a:endParaRPr>
              </a:p>
            </p:txBody>
          </p:sp>
        </p:grpSp>
        <p:sp>
          <p:nvSpPr>
            <p:cNvPr id="65583" name="Line 17"/>
            <p:cNvSpPr>
              <a:spLocks noChangeShapeType="1"/>
            </p:cNvSpPr>
            <p:nvPr/>
          </p:nvSpPr>
          <p:spPr bwMode="auto">
            <a:xfrm flipV="1">
              <a:off x="1660396" y="3600906"/>
              <a:ext cx="744686" cy="45083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5584" name="Line 19"/>
            <p:cNvSpPr>
              <a:spLocks noChangeShapeType="1"/>
            </p:cNvSpPr>
            <p:nvPr/>
          </p:nvSpPr>
          <p:spPr bwMode="auto">
            <a:xfrm flipH="1" flipV="1">
              <a:off x="2968756" y="3545345"/>
              <a:ext cx="646242" cy="33812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5585" name="Text Box 35"/>
            <p:cNvSpPr txBox="1">
              <a:spLocks noChangeArrowheads="1"/>
            </p:cNvSpPr>
            <p:nvPr/>
          </p:nvSpPr>
          <p:spPr bwMode="auto">
            <a:xfrm>
              <a:off x="2401907" y="3026249"/>
              <a:ext cx="312799" cy="3698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1</a:t>
              </a:r>
            </a:p>
          </p:txBody>
        </p:sp>
        <p:sp>
          <p:nvSpPr>
            <p:cNvPr id="65586" name="Text Box 36"/>
            <p:cNvSpPr txBox="1">
              <a:spLocks noChangeArrowheads="1"/>
            </p:cNvSpPr>
            <p:nvPr/>
          </p:nvSpPr>
          <p:spPr bwMode="auto">
            <a:xfrm>
              <a:off x="2903656" y="3051648"/>
              <a:ext cx="323914" cy="36670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2</a:t>
              </a:r>
            </a:p>
          </p:txBody>
        </p:sp>
        <p:sp>
          <p:nvSpPr>
            <p:cNvPr id="65587" name="Text Box 37"/>
            <p:cNvSpPr txBox="1">
              <a:spLocks noChangeArrowheads="1"/>
            </p:cNvSpPr>
            <p:nvPr/>
          </p:nvSpPr>
          <p:spPr bwMode="auto">
            <a:xfrm>
              <a:off x="3125951" y="3710440"/>
              <a:ext cx="322326" cy="366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3</a:t>
              </a:r>
            </a:p>
          </p:txBody>
        </p:sp>
        <p:sp>
          <p:nvSpPr>
            <p:cNvPr id="65588" name="Text Box 38"/>
            <p:cNvSpPr txBox="1">
              <a:spLocks noChangeArrowheads="1"/>
            </p:cNvSpPr>
            <p:nvPr/>
          </p:nvSpPr>
          <p:spPr bwMode="auto">
            <a:xfrm>
              <a:off x="2640079" y="3654879"/>
              <a:ext cx="323914" cy="36670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4</a:t>
              </a:r>
            </a:p>
          </p:txBody>
        </p:sp>
        <p:sp>
          <p:nvSpPr>
            <p:cNvPr id="65589" name="Text Box 39"/>
            <p:cNvSpPr txBox="1">
              <a:spLocks noChangeArrowheads="1"/>
            </p:cNvSpPr>
            <p:nvPr/>
          </p:nvSpPr>
          <p:spPr bwMode="auto">
            <a:xfrm>
              <a:off x="2070052" y="3704090"/>
              <a:ext cx="323914" cy="366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5</a:t>
              </a:r>
            </a:p>
          </p:txBody>
        </p:sp>
        <p:sp>
          <p:nvSpPr>
            <p:cNvPr id="65590" name="Text Box 40"/>
            <p:cNvSpPr txBox="1">
              <a:spLocks noChangeArrowheads="1"/>
            </p:cNvSpPr>
            <p:nvPr/>
          </p:nvSpPr>
          <p:spPr bwMode="auto">
            <a:xfrm>
              <a:off x="2039884" y="3080222"/>
              <a:ext cx="319151" cy="3698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6</a:t>
              </a:r>
            </a:p>
          </p:txBody>
        </p:sp>
      </p:grpSp>
      <p:sp>
        <p:nvSpPr>
          <p:cNvPr id="65541" name="Rectangle 2"/>
          <p:cNvSpPr>
            <a:spLocks noGrp="1" noChangeArrowheads="1"/>
          </p:cNvSpPr>
          <p:nvPr>
            <p:ph type="title"/>
          </p:nvPr>
        </p:nvSpPr>
        <p:spPr>
          <a:xfrm>
            <a:off x="457200" y="87313"/>
            <a:ext cx="7772400" cy="1143000"/>
          </a:xfrm>
        </p:spPr>
        <p:txBody>
          <a:bodyPr/>
          <a:lstStyle/>
          <a:p>
            <a:pPr>
              <a:defRPr/>
            </a:pPr>
            <a:r>
              <a:rPr lang="en-US" dirty="0">
                <a:latin typeface="Gill Sans MT" charset="0"/>
                <a:cs typeface="+mj-cs"/>
              </a:rPr>
              <a:t>Switch: </a:t>
            </a:r>
            <a:r>
              <a:rPr lang="en-US" altLang="zh-CN" dirty="0">
                <a:latin typeface="Gill Sans MT" charset="0"/>
                <a:cs typeface="+mj-cs"/>
              </a:rPr>
              <a:t>S</a:t>
            </a:r>
            <a:r>
              <a:rPr lang="en-US" dirty="0">
                <a:latin typeface="Gill Sans MT" charset="0"/>
                <a:cs typeface="+mj-cs"/>
              </a:rPr>
              <a:t>elf-</a:t>
            </a:r>
            <a:r>
              <a:rPr lang="en-US" altLang="zh-CN" dirty="0">
                <a:latin typeface="Gill Sans MT" charset="0"/>
                <a:cs typeface="+mj-cs"/>
              </a:rPr>
              <a:t>L</a:t>
            </a:r>
            <a:r>
              <a:rPr lang="en-US" dirty="0">
                <a:latin typeface="Gill Sans MT" charset="0"/>
                <a:cs typeface="+mj-cs"/>
              </a:rPr>
              <a:t>earning</a:t>
            </a:r>
          </a:p>
        </p:txBody>
      </p:sp>
      <p:sp>
        <p:nvSpPr>
          <p:cNvPr id="65542" name="Rectangle 3"/>
          <p:cNvSpPr>
            <a:spLocks noGrp="1" noChangeArrowheads="1"/>
          </p:cNvSpPr>
          <p:nvPr>
            <p:ph type="body" idx="1"/>
          </p:nvPr>
        </p:nvSpPr>
        <p:spPr>
          <a:xfrm>
            <a:off x="439738" y="1339850"/>
            <a:ext cx="3935412" cy="4114800"/>
          </a:xfrm>
        </p:spPr>
        <p:txBody>
          <a:bodyPr/>
          <a:lstStyle/>
          <a:p>
            <a:pPr>
              <a:buFont typeface="Wingdings" pitchFamily="2" charset="2"/>
              <a:buChar char="q"/>
              <a:defRPr/>
            </a:pPr>
            <a:r>
              <a:rPr lang="en-US" sz="2400" dirty="0">
                <a:cs typeface="+mn-cs"/>
              </a:rPr>
              <a:t>switch</a:t>
            </a:r>
            <a:r>
              <a:rPr lang="en-US" sz="2400" dirty="0">
                <a:solidFill>
                  <a:srgbClr val="FF0000"/>
                </a:solidFill>
                <a:cs typeface="+mn-cs"/>
              </a:rPr>
              <a:t> </a:t>
            </a:r>
            <a:r>
              <a:rPr lang="en-US" sz="2400" i="1" dirty="0">
                <a:solidFill>
                  <a:srgbClr val="CC0000"/>
                </a:solidFill>
                <a:cs typeface="+mn-cs"/>
              </a:rPr>
              <a:t>learns</a:t>
            </a:r>
            <a:r>
              <a:rPr lang="en-US" sz="2400" dirty="0">
                <a:solidFill>
                  <a:srgbClr val="CC0000"/>
                </a:solidFill>
                <a:cs typeface="+mn-cs"/>
              </a:rPr>
              <a:t> </a:t>
            </a:r>
            <a:r>
              <a:rPr lang="en-US" sz="2400" dirty="0">
                <a:cs typeface="+mn-cs"/>
              </a:rPr>
              <a:t>which hosts can be reached through which interfaces</a:t>
            </a:r>
          </a:p>
          <a:p>
            <a:pPr lvl="1">
              <a:buFont typeface="Courier New" panose="02070309020205020404" pitchFamily="49" charset="0"/>
              <a:buChar char="o"/>
              <a:defRPr/>
            </a:pPr>
            <a:r>
              <a:rPr lang="en-US" dirty="0"/>
              <a:t>when frame received, switch </a:t>
            </a:r>
            <a:r>
              <a:rPr lang="ja-JP" altLang="en-US" dirty="0"/>
              <a:t>“</a:t>
            </a:r>
            <a:r>
              <a:rPr lang="en-US" dirty="0"/>
              <a:t>learns</a:t>
            </a:r>
            <a:r>
              <a:rPr lang="ja-JP" altLang="en-US" dirty="0"/>
              <a:t>”</a:t>
            </a:r>
            <a:r>
              <a:rPr lang="en-US" dirty="0"/>
              <a:t>  location of sender: incoming LAN segment</a:t>
            </a:r>
          </a:p>
          <a:p>
            <a:pPr lvl="1">
              <a:buFont typeface="Courier New" panose="02070309020205020404" pitchFamily="49" charset="0"/>
              <a:buChar char="o"/>
              <a:defRPr/>
            </a:pPr>
            <a:r>
              <a:rPr lang="en-US" dirty="0"/>
              <a:t>records sender/location pair in switch table</a:t>
            </a:r>
          </a:p>
        </p:txBody>
      </p:sp>
      <p:grpSp>
        <p:nvGrpSpPr>
          <p:cNvPr id="420900" name="Group 36"/>
          <p:cNvGrpSpPr>
            <a:grpSpLocks/>
          </p:cNvGrpSpPr>
          <p:nvPr/>
        </p:nvGrpSpPr>
        <p:grpSpPr bwMode="auto">
          <a:xfrm>
            <a:off x="6778625" y="1223963"/>
            <a:ext cx="1428750" cy="369887"/>
            <a:chOff x="1750" y="3514"/>
            <a:chExt cx="900" cy="233"/>
          </a:xfrm>
        </p:grpSpPr>
        <p:sp>
          <p:nvSpPr>
            <p:cNvPr id="65561" name="Rectangle 32"/>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65562" name="Text Box 33"/>
            <p:cNvSpPr txBox="1">
              <a:spLocks noChangeArrowheads="1"/>
            </p:cNvSpPr>
            <p:nvPr/>
          </p:nvSpPr>
          <p:spPr bwMode="auto">
            <a:xfrm>
              <a:off x="1750" y="3514"/>
              <a:ext cx="356"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FFFF"/>
                  </a:solidFill>
                  <a:latin typeface="Arial" charset="0"/>
                  <a:cs typeface="Arial" charset="0"/>
                </a:rPr>
                <a:t>A A</a:t>
              </a:r>
              <a:r>
                <a:rPr lang="ja-JP" altLang="en-US" i="0">
                  <a:solidFill>
                    <a:srgbClr val="FFFFFF"/>
                  </a:solidFill>
                  <a:latin typeface="Arial" charset="0"/>
                  <a:cs typeface="Arial" charset="0"/>
                </a:rPr>
                <a:t>’</a:t>
              </a:r>
              <a:endParaRPr lang="en-US" i="0" dirty="0">
                <a:solidFill>
                  <a:srgbClr val="FFFFFF"/>
                </a:solidFill>
                <a:latin typeface="Arial" charset="0"/>
                <a:cs typeface="Arial" charset="0"/>
              </a:endParaRPr>
            </a:p>
          </p:txBody>
        </p:sp>
        <p:sp>
          <p:nvSpPr>
            <p:cNvPr id="65563" name="Line 34"/>
            <p:cNvSpPr>
              <a:spLocks noChangeShapeType="1"/>
            </p:cNvSpPr>
            <p:nvPr/>
          </p:nvSpPr>
          <p:spPr bwMode="auto">
            <a:xfrm>
              <a:off x="1936" y="3535"/>
              <a:ext cx="0" cy="16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5564" name="Line 35"/>
            <p:cNvSpPr>
              <a:spLocks noChangeShapeType="1"/>
            </p:cNvSpPr>
            <p:nvPr/>
          </p:nvSpPr>
          <p:spPr bwMode="auto">
            <a:xfrm>
              <a:off x="2116" y="3540"/>
              <a:ext cx="0" cy="16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nvGrpSpPr>
          <p:cNvPr id="420905" name="Group 41"/>
          <p:cNvGrpSpPr>
            <a:grpSpLocks/>
          </p:cNvGrpSpPr>
          <p:nvPr/>
        </p:nvGrpSpPr>
        <p:grpSpPr bwMode="auto">
          <a:xfrm>
            <a:off x="6994525" y="525463"/>
            <a:ext cx="1450975" cy="714375"/>
            <a:chOff x="4406" y="331"/>
            <a:chExt cx="914" cy="450"/>
          </a:xfrm>
        </p:grpSpPr>
        <p:sp>
          <p:nvSpPr>
            <p:cNvPr id="65557" name="Line 37"/>
            <p:cNvSpPr>
              <a:spLocks noChangeShapeType="1"/>
            </p:cNvSpPr>
            <p:nvPr/>
          </p:nvSpPr>
          <p:spPr bwMode="auto">
            <a:xfrm flipV="1">
              <a:off x="4406" y="439"/>
              <a:ext cx="252" cy="339"/>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5558" name="Line 38"/>
            <p:cNvSpPr>
              <a:spLocks noChangeShapeType="1"/>
            </p:cNvSpPr>
            <p:nvPr/>
          </p:nvSpPr>
          <p:spPr bwMode="auto">
            <a:xfrm flipV="1">
              <a:off x="4524" y="594"/>
              <a:ext cx="137" cy="187"/>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5559" name="Text Box 39"/>
            <p:cNvSpPr txBox="1">
              <a:spLocks noChangeArrowheads="1"/>
            </p:cNvSpPr>
            <p:nvPr/>
          </p:nvSpPr>
          <p:spPr bwMode="auto">
            <a:xfrm>
              <a:off x="4643" y="331"/>
              <a:ext cx="677" cy="2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dirty="0">
                  <a:solidFill>
                    <a:srgbClr val="000000"/>
                  </a:solidFill>
                  <a:latin typeface="Arial" charset="0"/>
                  <a:cs typeface="Arial" charset="0"/>
                </a:rPr>
                <a:t>Source: A</a:t>
              </a:r>
            </a:p>
          </p:txBody>
        </p:sp>
        <p:sp>
          <p:nvSpPr>
            <p:cNvPr id="65560" name="Text Box 40"/>
            <p:cNvSpPr txBox="1">
              <a:spLocks noChangeArrowheads="1"/>
            </p:cNvSpPr>
            <p:nvPr/>
          </p:nvSpPr>
          <p:spPr bwMode="auto">
            <a:xfrm>
              <a:off x="4660" y="492"/>
              <a:ext cx="598" cy="2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dirty="0">
                  <a:solidFill>
                    <a:srgbClr val="000000"/>
                  </a:solidFill>
                  <a:latin typeface="Arial" charset="0"/>
                  <a:cs typeface="Arial" charset="0"/>
                </a:rPr>
                <a:t>Dest: A</a:t>
              </a:r>
              <a:r>
                <a:rPr lang="ja-JP" altLang="en-US" sz="1600" i="0" dirty="0">
                  <a:solidFill>
                    <a:srgbClr val="000000"/>
                  </a:solidFill>
                  <a:latin typeface="Arial" charset="0"/>
                  <a:cs typeface="Arial" charset="0"/>
                </a:rPr>
                <a:t>’</a:t>
              </a:r>
              <a:endParaRPr lang="en-US" sz="1600" i="0" dirty="0">
                <a:solidFill>
                  <a:srgbClr val="000000"/>
                </a:solidFill>
                <a:latin typeface="Arial" charset="0"/>
                <a:cs typeface="Arial" charset="0"/>
              </a:endParaRPr>
            </a:p>
          </p:txBody>
        </p:sp>
      </p:grpSp>
      <p:grpSp>
        <p:nvGrpSpPr>
          <p:cNvPr id="420911" name="Group 47"/>
          <p:cNvGrpSpPr>
            <a:grpSpLocks/>
          </p:cNvGrpSpPr>
          <p:nvPr/>
        </p:nvGrpSpPr>
        <p:grpSpPr bwMode="auto">
          <a:xfrm>
            <a:off x="4306886" y="5011838"/>
            <a:ext cx="3017838" cy="1444625"/>
            <a:chOff x="3441" y="3154"/>
            <a:chExt cx="1901" cy="910"/>
          </a:xfrm>
        </p:grpSpPr>
        <p:sp>
          <p:nvSpPr>
            <p:cNvPr id="65552" name="Rectangle 43"/>
            <p:cNvSpPr>
              <a:spLocks noChangeArrowheads="1"/>
            </p:cNvSpPr>
            <p:nvPr/>
          </p:nvSpPr>
          <p:spPr bwMode="auto">
            <a:xfrm>
              <a:off x="3449" y="3154"/>
              <a:ext cx="1893" cy="907"/>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dirty="0">
                <a:solidFill>
                  <a:srgbClr val="000000"/>
                </a:solidFill>
                <a:latin typeface="Arial" charset="0"/>
                <a:cs typeface="Arial" charset="0"/>
              </a:endParaRPr>
            </a:p>
          </p:txBody>
        </p:sp>
        <p:sp>
          <p:nvSpPr>
            <p:cNvPr id="65553" name="Text Box 42"/>
            <p:cNvSpPr txBox="1">
              <a:spLocks noChangeArrowheads="1"/>
            </p:cNvSpPr>
            <p:nvPr/>
          </p:nvSpPr>
          <p:spPr bwMode="auto">
            <a:xfrm>
              <a:off x="3441" y="3175"/>
              <a:ext cx="1867"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800" i="0" dirty="0">
                  <a:solidFill>
                    <a:srgbClr val="000000"/>
                  </a:solidFill>
                  <a:latin typeface="Arial" charset="0"/>
                  <a:cs typeface="Arial" charset="0"/>
                </a:rPr>
                <a:t>MAC addr   interface    TTL</a:t>
              </a:r>
            </a:p>
          </p:txBody>
        </p:sp>
        <p:sp>
          <p:nvSpPr>
            <p:cNvPr id="65554" name="Line 44"/>
            <p:cNvSpPr>
              <a:spLocks noChangeShapeType="1"/>
            </p:cNvSpPr>
            <p:nvPr/>
          </p:nvSpPr>
          <p:spPr bwMode="auto">
            <a:xfrm>
              <a:off x="4226" y="3154"/>
              <a:ext cx="0" cy="90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1800" dirty="0">
                <a:cs typeface="+mn-cs"/>
              </a:endParaRPr>
            </a:p>
          </p:txBody>
        </p:sp>
        <p:sp>
          <p:nvSpPr>
            <p:cNvPr id="65555" name="Line 45"/>
            <p:cNvSpPr>
              <a:spLocks noChangeShapeType="1"/>
            </p:cNvSpPr>
            <p:nvPr/>
          </p:nvSpPr>
          <p:spPr bwMode="auto">
            <a:xfrm>
              <a:off x="4963" y="3157"/>
              <a:ext cx="0" cy="90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1800" dirty="0">
                <a:cs typeface="+mn-cs"/>
              </a:endParaRPr>
            </a:p>
          </p:txBody>
        </p:sp>
        <p:sp>
          <p:nvSpPr>
            <p:cNvPr id="65556" name="Line 46"/>
            <p:cNvSpPr>
              <a:spLocks noChangeShapeType="1"/>
            </p:cNvSpPr>
            <p:nvPr/>
          </p:nvSpPr>
          <p:spPr bwMode="auto">
            <a:xfrm>
              <a:off x="3452" y="3397"/>
              <a:ext cx="1886"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1800" dirty="0">
                <a:cs typeface="+mn-cs"/>
              </a:endParaRPr>
            </a:p>
          </p:txBody>
        </p:sp>
      </p:grpSp>
      <p:sp>
        <p:nvSpPr>
          <p:cNvPr id="420912" name="Text Box 48"/>
          <p:cNvSpPr txBox="1">
            <a:spLocks noChangeArrowheads="1"/>
          </p:cNvSpPr>
          <p:nvPr/>
        </p:nvSpPr>
        <p:spPr bwMode="auto">
          <a:xfrm>
            <a:off x="7340837" y="5373789"/>
            <a:ext cx="1723549"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800" dirty="0">
                <a:solidFill>
                  <a:srgbClr val="000000"/>
                </a:solidFill>
                <a:latin typeface="Arial" charset="0"/>
                <a:cs typeface="Arial" charset="0"/>
              </a:rPr>
              <a:t>Switch table </a:t>
            </a:r>
          </a:p>
          <a:p>
            <a:pPr algn="ctr">
              <a:defRPr/>
            </a:pPr>
            <a:r>
              <a:rPr lang="en-US" sz="1800" dirty="0">
                <a:solidFill>
                  <a:srgbClr val="000000"/>
                </a:solidFill>
                <a:latin typeface="Arial" charset="0"/>
                <a:cs typeface="Arial" charset="0"/>
              </a:rPr>
              <a:t>(initially empty)</a:t>
            </a:r>
          </a:p>
        </p:txBody>
      </p:sp>
      <p:grpSp>
        <p:nvGrpSpPr>
          <p:cNvPr id="420917" name="Group 53"/>
          <p:cNvGrpSpPr>
            <a:grpSpLocks/>
          </p:cNvGrpSpPr>
          <p:nvPr/>
        </p:nvGrpSpPr>
        <p:grpSpPr bwMode="auto">
          <a:xfrm>
            <a:off x="4648199" y="5418247"/>
            <a:ext cx="2471738" cy="377825"/>
            <a:chOff x="2376" y="3383"/>
            <a:chExt cx="1557" cy="238"/>
          </a:xfrm>
        </p:grpSpPr>
        <p:sp>
          <p:nvSpPr>
            <p:cNvPr id="65549" name="Text Box 49"/>
            <p:cNvSpPr txBox="1">
              <a:spLocks noChangeArrowheads="1"/>
            </p:cNvSpPr>
            <p:nvPr/>
          </p:nvSpPr>
          <p:spPr bwMode="auto">
            <a:xfrm>
              <a:off x="2376" y="3388"/>
              <a:ext cx="213"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800" dirty="0">
                  <a:solidFill>
                    <a:srgbClr val="000000"/>
                  </a:solidFill>
                  <a:latin typeface="Arial" charset="0"/>
                  <a:cs typeface="Arial" charset="0"/>
                </a:rPr>
                <a:t>A</a:t>
              </a:r>
            </a:p>
          </p:txBody>
        </p:sp>
        <p:sp>
          <p:nvSpPr>
            <p:cNvPr id="65550" name="Text Box 50"/>
            <p:cNvSpPr txBox="1">
              <a:spLocks noChangeArrowheads="1"/>
            </p:cNvSpPr>
            <p:nvPr/>
          </p:nvSpPr>
          <p:spPr bwMode="auto">
            <a:xfrm>
              <a:off x="3133" y="3387"/>
              <a:ext cx="197"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800" dirty="0">
                  <a:solidFill>
                    <a:srgbClr val="000000"/>
                  </a:solidFill>
                  <a:latin typeface="Arial" charset="0"/>
                  <a:cs typeface="Arial" charset="0"/>
                </a:rPr>
                <a:t>1</a:t>
              </a:r>
            </a:p>
          </p:txBody>
        </p:sp>
        <p:sp>
          <p:nvSpPr>
            <p:cNvPr id="65551" name="Text Box 51"/>
            <p:cNvSpPr txBox="1">
              <a:spLocks noChangeArrowheads="1"/>
            </p:cNvSpPr>
            <p:nvPr/>
          </p:nvSpPr>
          <p:spPr bwMode="auto">
            <a:xfrm>
              <a:off x="3655" y="3383"/>
              <a:ext cx="278"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800" dirty="0">
                  <a:solidFill>
                    <a:srgbClr val="000000"/>
                  </a:solidFill>
                  <a:latin typeface="Arial" charset="0"/>
                  <a:cs typeface="Arial" charset="0"/>
                </a:rPr>
                <a:t>60</a:t>
              </a:r>
            </a:p>
          </p:txBody>
        </p:sp>
      </p:grpSp>
      <p:sp>
        <p:nvSpPr>
          <p:cNvPr id="77"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26</a:t>
            </a:fld>
            <a:endParaRPr lang="en-US" sz="1200" dirty="0">
              <a:latin typeface="Tahoma" charset="0"/>
            </a:endParaRPr>
          </a:p>
        </p:txBody>
      </p:sp>
      <p:sp>
        <p:nvSpPr>
          <p:cNvPr id="78"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7700317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20900"/>
                                        </p:tgtEl>
                                        <p:attrNameLst>
                                          <p:attrName>style.visibility</p:attrName>
                                        </p:attrNameLst>
                                      </p:cBhvr>
                                      <p:to>
                                        <p:strVal val="visible"/>
                                      </p:to>
                                    </p:set>
                                    <p:animEffect transition="in" filter="dissolve">
                                      <p:cBhvr>
                                        <p:cTn id="7" dur="500"/>
                                        <p:tgtEl>
                                          <p:spTgt spid="420900"/>
                                        </p:tgtEl>
                                      </p:cBhvr>
                                    </p:animEffect>
                                  </p:childTnLst>
                                </p:cTn>
                              </p:par>
                            </p:childTnLst>
                          </p:cTn>
                        </p:par>
                        <p:par>
                          <p:cTn id="8" fill="hold" nodeType="afterGroup">
                            <p:stCondLst>
                              <p:cond delay="500"/>
                            </p:stCondLst>
                            <p:childTnLst>
                              <p:par>
                                <p:cTn id="9" presetID="1" presetClass="entr" presetSubtype="0" fill="hold" nodeType="afterEffect">
                                  <p:stCondLst>
                                    <p:cond delay="0"/>
                                  </p:stCondLst>
                                  <p:childTnLst>
                                    <p:set>
                                      <p:cBhvr>
                                        <p:cTn id="10" dur="1" fill="hold">
                                          <p:stCondLst>
                                            <p:cond delay="0"/>
                                          </p:stCondLst>
                                        </p:cTn>
                                        <p:tgtEl>
                                          <p:spTgt spid="42090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420911"/>
                                        </p:tgtEl>
                                        <p:attrNameLst>
                                          <p:attrName>style.visibility</p:attrName>
                                        </p:attrNameLst>
                                      </p:cBhvr>
                                      <p:to>
                                        <p:strVal val="visible"/>
                                      </p:to>
                                    </p:set>
                                    <p:animEffect transition="in" filter="dissolve">
                                      <p:cBhvr>
                                        <p:cTn id="15" dur="500"/>
                                        <p:tgtEl>
                                          <p:spTgt spid="42091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20912"/>
                                        </p:tgtEl>
                                        <p:attrNameLst>
                                          <p:attrName>style.visibility</p:attrName>
                                        </p:attrNameLst>
                                      </p:cBhvr>
                                      <p:to>
                                        <p:strVal val="visible"/>
                                      </p:to>
                                    </p:set>
                                    <p:animEffect transition="in" filter="dissolve">
                                      <p:cBhvr>
                                        <p:cTn id="18" dur="500"/>
                                        <p:tgtEl>
                                          <p:spTgt spid="42091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nodeType="clickEffect">
                                  <p:stCondLst>
                                    <p:cond delay="0"/>
                                  </p:stCondLst>
                                  <p:childTnLst>
                                    <p:set>
                                      <p:cBhvr>
                                        <p:cTn id="22" dur="1" fill="hold">
                                          <p:stCondLst>
                                            <p:cond delay="0"/>
                                          </p:stCondLst>
                                        </p:cTn>
                                        <p:tgtEl>
                                          <p:spTgt spid="420905"/>
                                        </p:tgtEl>
                                        <p:attrNameLst>
                                          <p:attrName>style.visibility</p:attrName>
                                        </p:attrNameLst>
                                      </p:cBhvr>
                                      <p:to>
                                        <p:strVal val="hidden"/>
                                      </p:to>
                                    </p:set>
                                  </p:childTnLst>
                                </p:cTn>
                              </p:par>
                              <p:par>
                                <p:cTn id="23" presetID="0" presetClass="path" presetSubtype="0" accel="50000" decel="50000" fill="hold" nodeType="withEffect">
                                  <p:stCondLst>
                                    <p:cond delay="0"/>
                                  </p:stCondLst>
                                  <p:childTnLst>
                                    <p:animMotion origin="layout" path="M -4.44444E-6 -2.59259E-6 L -0.10694 0.11482 L -0.10694 0.24329 " pathEditMode="relative" rAng="0" ptsTypes="AAA">
                                      <p:cBhvr>
                                        <p:cTn id="24" dur="2000" fill="hold"/>
                                        <p:tgtEl>
                                          <p:spTgt spid="420900"/>
                                        </p:tgtEl>
                                        <p:attrNameLst>
                                          <p:attrName>ppt_x</p:attrName>
                                          <p:attrName>ppt_y</p:attrName>
                                        </p:attrNameLst>
                                      </p:cBhvr>
                                      <p:rCtr x="-5347" y="12153"/>
                                    </p:animMotion>
                                  </p:childTnLst>
                                </p:cTn>
                              </p:par>
                            </p:childTnLst>
                          </p:cTn>
                        </p:par>
                        <p:par>
                          <p:cTn id="25" fill="hold" nodeType="afterGroup">
                            <p:stCondLst>
                              <p:cond delay="2000"/>
                            </p:stCondLst>
                            <p:childTnLst>
                              <p:par>
                                <p:cTn id="26" presetID="9" presetClass="entr" presetSubtype="0" fill="hold" nodeType="afterEffect">
                                  <p:stCondLst>
                                    <p:cond delay="0"/>
                                  </p:stCondLst>
                                  <p:childTnLst>
                                    <p:set>
                                      <p:cBhvr>
                                        <p:cTn id="27" dur="1" fill="hold">
                                          <p:stCondLst>
                                            <p:cond delay="0"/>
                                          </p:stCondLst>
                                        </p:cTn>
                                        <p:tgtEl>
                                          <p:spTgt spid="420917"/>
                                        </p:tgtEl>
                                        <p:attrNameLst>
                                          <p:attrName>style.visibility</p:attrName>
                                        </p:attrNameLst>
                                      </p:cBhvr>
                                      <p:to>
                                        <p:strVal val="visible"/>
                                      </p:to>
                                    </p:set>
                                    <p:animEffect transition="in" filter="dissolve">
                                      <p:cBhvr>
                                        <p:cTn id="28" dur="500"/>
                                        <p:tgtEl>
                                          <p:spTgt spid="4209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9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Rectangle 2"/>
          <p:cNvSpPr>
            <a:spLocks noGrp="1" noChangeArrowheads="1"/>
          </p:cNvSpPr>
          <p:nvPr>
            <p:ph type="title"/>
          </p:nvPr>
        </p:nvSpPr>
        <p:spPr>
          <a:xfrm>
            <a:off x="509588" y="0"/>
            <a:ext cx="8634412" cy="1143000"/>
          </a:xfrm>
        </p:spPr>
        <p:txBody>
          <a:bodyPr/>
          <a:lstStyle/>
          <a:p>
            <a:pPr>
              <a:defRPr/>
            </a:pPr>
            <a:r>
              <a:rPr lang="en-US" sz="4000" dirty="0">
                <a:latin typeface="+mn-lt"/>
                <a:cs typeface="+mj-cs"/>
              </a:rPr>
              <a:t>Switch: Frame</a:t>
            </a:r>
            <a:r>
              <a:rPr lang="zh-CN" altLang="en-US" sz="4000" dirty="0">
                <a:latin typeface="+mn-lt"/>
                <a:cs typeface="+mj-cs"/>
              </a:rPr>
              <a:t> </a:t>
            </a:r>
            <a:r>
              <a:rPr lang="en-US" altLang="zh-CN" sz="4000" dirty="0">
                <a:latin typeface="+mn-lt"/>
                <a:cs typeface="+mj-cs"/>
              </a:rPr>
              <a:t>F</a:t>
            </a:r>
            <a:r>
              <a:rPr lang="en-US" sz="4000" dirty="0">
                <a:latin typeface="+mn-lt"/>
                <a:cs typeface="+mj-cs"/>
              </a:rPr>
              <a:t>iltering</a:t>
            </a:r>
            <a:r>
              <a:rPr lang="zh-CN" altLang="en-US" sz="4000" dirty="0">
                <a:latin typeface="+mn-lt"/>
                <a:cs typeface="+mj-cs"/>
              </a:rPr>
              <a:t> </a:t>
            </a:r>
            <a:r>
              <a:rPr lang="en-US" sz="4000" dirty="0">
                <a:latin typeface="+mn-lt"/>
                <a:cs typeface="+mj-cs"/>
              </a:rPr>
              <a:t>/</a:t>
            </a:r>
            <a:r>
              <a:rPr lang="en-US" altLang="zh-CN" sz="4000" dirty="0">
                <a:latin typeface="+mn-lt"/>
                <a:cs typeface="+mj-cs"/>
              </a:rPr>
              <a:t>F</a:t>
            </a:r>
            <a:r>
              <a:rPr lang="en-US" sz="4000" dirty="0">
                <a:latin typeface="+mn-lt"/>
                <a:cs typeface="+mj-cs"/>
              </a:rPr>
              <a:t>orwarding</a:t>
            </a:r>
          </a:p>
        </p:txBody>
      </p:sp>
      <p:sp>
        <p:nvSpPr>
          <p:cNvPr id="66565" name="Rectangle 3"/>
          <p:cNvSpPr>
            <a:spLocks noGrp="1" noChangeArrowheads="1"/>
          </p:cNvSpPr>
          <p:nvPr>
            <p:ph type="body" idx="1"/>
          </p:nvPr>
        </p:nvSpPr>
        <p:spPr>
          <a:xfrm>
            <a:off x="630238" y="1370013"/>
            <a:ext cx="8201025" cy="5095875"/>
          </a:xfrm>
        </p:spPr>
        <p:txBody>
          <a:bodyPr>
            <a:noAutofit/>
          </a:bodyPr>
          <a:lstStyle/>
          <a:p>
            <a:pPr>
              <a:buFont typeface="Wingdings" charset="0"/>
              <a:buNone/>
              <a:defRPr/>
            </a:pPr>
            <a:r>
              <a:rPr lang="en-US" sz="2400" dirty="0">
                <a:cs typeface="+mn-cs"/>
              </a:rPr>
              <a:t>when  frame received at switch:</a:t>
            </a:r>
            <a:br>
              <a:rPr lang="en-US" sz="2400" dirty="0">
                <a:cs typeface="+mn-cs"/>
              </a:rPr>
            </a:br>
            <a:endParaRPr lang="en-US" sz="2400" dirty="0">
              <a:cs typeface="+mn-cs"/>
            </a:endParaRPr>
          </a:p>
          <a:p>
            <a:pPr lvl="1">
              <a:buFont typeface="Wingdings" charset="0"/>
              <a:buNone/>
              <a:defRPr/>
            </a:pPr>
            <a:r>
              <a:rPr lang="en-US" sz="2000" dirty="0"/>
              <a:t>1. record incoming link, MAC address of sending host</a:t>
            </a:r>
          </a:p>
          <a:p>
            <a:pPr lvl="1">
              <a:buFont typeface="Wingdings" charset="0"/>
              <a:buNone/>
              <a:defRPr/>
            </a:pPr>
            <a:r>
              <a:rPr lang="en-US" sz="2000" dirty="0"/>
              <a:t>2. index switch table using MAC destination address</a:t>
            </a:r>
            <a:endParaRPr lang="en-US" sz="2000" b="1" dirty="0">
              <a:solidFill>
                <a:schemeClr val="accent2"/>
              </a:solidFill>
            </a:endParaRPr>
          </a:p>
          <a:p>
            <a:pPr lvl="1">
              <a:buFont typeface="Wingdings" charset="0"/>
              <a:buNone/>
              <a:defRPr/>
            </a:pPr>
            <a:r>
              <a:rPr lang="en-US" sz="2000" dirty="0">
                <a:solidFill>
                  <a:srgbClr val="000099"/>
                </a:solidFill>
              </a:rPr>
              <a:t>3. if</a:t>
            </a:r>
            <a:r>
              <a:rPr lang="en-US" sz="2000" b="1" dirty="0">
                <a:solidFill>
                  <a:schemeClr val="accent2"/>
                </a:solidFill>
              </a:rPr>
              <a:t> </a:t>
            </a:r>
            <a:r>
              <a:rPr lang="en-US" sz="2000" dirty="0"/>
              <a:t>entry found for destination</a:t>
            </a:r>
            <a:br>
              <a:rPr lang="en-US" sz="2000" dirty="0"/>
            </a:br>
            <a:r>
              <a:rPr lang="en-US" sz="2000" dirty="0"/>
              <a:t>  </a:t>
            </a:r>
            <a:r>
              <a:rPr lang="en-US" sz="2000" dirty="0">
                <a:solidFill>
                  <a:srgbClr val="000099"/>
                </a:solidFill>
              </a:rPr>
              <a:t>then {</a:t>
            </a:r>
          </a:p>
          <a:p>
            <a:pPr lvl="1">
              <a:buFont typeface="Wingdings" charset="0"/>
              <a:buNone/>
              <a:defRPr/>
            </a:pPr>
            <a:r>
              <a:rPr lang="en-US" sz="2000" b="1" dirty="0">
                <a:solidFill>
                  <a:srgbClr val="000099"/>
                </a:solidFill>
              </a:rPr>
              <a:t>     </a:t>
            </a:r>
            <a:r>
              <a:rPr lang="en-US" sz="2000" dirty="0">
                <a:solidFill>
                  <a:srgbClr val="000099"/>
                </a:solidFill>
              </a:rPr>
              <a:t>if</a:t>
            </a:r>
            <a:r>
              <a:rPr lang="en-US" sz="2000" b="1" dirty="0">
                <a:solidFill>
                  <a:schemeClr val="accent2"/>
                </a:solidFill>
              </a:rPr>
              <a:t> </a:t>
            </a:r>
            <a:r>
              <a:rPr lang="en-US" sz="2000" dirty="0"/>
              <a:t>destination on segment from which frame arrived</a:t>
            </a:r>
            <a:br>
              <a:rPr lang="en-US" sz="2000" dirty="0"/>
            </a:br>
            <a:r>
              <a:rPr lang="en-US" sz="2000" dirty="0"/>
              <a:t>       </a:t>
            </a:r>
            <a:r>
              <a:rPr lang="en-US" sz="2000" dirty="0">
                <a:solidFill>
                  <a:srgbClr val="000099"/>
                </a:solidFill>
              </a:rPr>
              <a:t>then</a:t>
            </a:r>
            <a:r>
              <a:rPr lang="en-US" sz="2000" dirty="0"/>
              <a:t> drop frame</a:t>
            </a:r>
          </a:p>
          <a:p>
            <a:pPr lvl="1">
              <a:buFont typeface="Wingdings" charset="0"/>
              <a:buNone/>
              <a:defRPr/>
            </a:pPr>
            <a:r>
              <a:rPr lang="en-US" sz="2000" dirty="0"/>
              <a:t>           </a:t>
            </a:r>
            <a:r>
              <a:rPr lang="en-US" sz="2000" dirty="0">
                <a:solidFill>
                  <a:srgbClr val="000099"/>
                </a:solidFill>
              </a:rPr>
              <a:t>else</a:t>
            </a:r>
            <a:r>
              <a:rPr lang="en-US" sz="2000" dirty="0"/>
              <a:t> forward frame on interface indicated by entry</a:t>
            </a:r>
          </a:p>
          <a:p>
            <a:pPr lvl="1">
              <a:buFont typeface="Wingdings" charset="0"/>
              <a:buNone/>
              <a:defRPr/>
            </a:pPr>
            <a:r>
              <a:rPr lang="en-US" sz="2000" dirty="0"/>
              <a:t>     </a:t>
            </a:r>
            <a:r>
              <a:rPr lang="en-US" sz="2000" b="1" dirty="0">
                <a:solidFill>
                  <a:schemeClr val="accent2"/>
                </a:solidFill>
              </a:rPr>
              <a:t>  </a:t>
            </a:r>
            <a:r>
              <a:rPr lang="en-US" sz="2000" dirty="0">
                <a:solidFill>
                  <a:srgbClr val="000099"/>
                </a:solidFill>
              </a:rPr>
              <a:t>}</a:t>
            </a:r>
            <a:r>
              <a:rPr lang="en-US" sz="2000" b="1" dirty="0">
                <a:solidFill>
                  <a:schemeClr val="accent2"/>
                </a:solidFill>
              </a:rPr>
              <a:t>   </a:t>
            </a:r>
            <a:endParaRPr lang="en-US" sz="2000" dirty="0"/>
          </a:p>
          <a:p>
            <a:pPr lvl="1">
              <a:buFont typeface="Wingdings" charset="0"/>
              <a:buNone/>
              <a:defRPr/>
            </a:pPr>
            <a:r>
              <a:rPr lang="en-US" sz="2000" dirty="0"/>
              <a:t>      </a:t>
            </a:r>
            <a:r>
              <a:rPr lang="en-US" sz="2000" dirty="0">
                <a:solidFill>
                  <a:srgbClr val="000099"/>
                </a:solidFill>
              </a:rPr>
              <a:t>else</a:t>
            </a:r>
            <a:r>
              <a:rPr lang="en-US" sz="2000" dirty="0"/>
              <a:t> flood  /* forward on all interfaces except arriving</a:t>
            </a:r>
          </a:p>
          <a:p>
            <a:pPr lvl="1">
              <a:buFont typeface="Wingdings" charset="0"/>
              <a:buNone/>
              <a:defRPr/>
            </a:pPr>
            <a:r>
              <a:rPr lang="en-US" sz="2000" dirty="0"/>
              <a:t>                          interface */</a:t>
            </a:r>
          </a:p>
          <a:p>
            <a:pPr lvl="3">
              <a:buFontTx/>
              <a:buNone/>
              <a:defRPr/>
            </a:pPr>
            <a:r>
              <a:rPr lang="en-US" dirty="0">
                <a:latin typeface="+mn-lt"/>
              </a:rPr>
              <a:t>  </a:t>
            </a:r>
          </a:p>
        </p:txBody>
      </p:sp>
      <p:sp>
        <p:nvSpPr>
          <p:cNvPr id="7"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27</a:t>
            </a:fld>
            <a:endParaRPr lang="en-US" sz="1200" dirty="0">
              <a:latin typeface="Tahoma" charset="0"/>
            </a:endParaRPr>
          </a:p>
        </p:txBody>
      </p:sp>
      <p:sp>
        <p:nvSpPr>
          <p:cNvPr id="8"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21008149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1009" name="Group 36"/>
          <p:cNvGrpSpPr>
            <a:grpSpLocks/>
          </p:cNvGrpSpPr>
          <p:nvPr/>
        </p:nvGrpSpPr>
        <p:grpSpPr bwMode="auto">
          <a:xfrm>
            <a:off x="4456113" y="1216025"/>
            <a:ext cx="3660775" cy="3600450"/>
            <a:chOff x="731524" y="1819788"/>
            <a:chExt cx="3661504" cy="3600334"/>
          </a:xfrm>
        </p:grpSpPr>
        <p:sp>
          <p:nvSpPr>
            <p:cNvPr id="67650" name="Text Box 23"/>
            <p:cNvSpPr txBox="1">
              <a:spLocks noChangeArrowheads="1"/>
            </p:cNvSpPr>
            <p:nvPr/>
          </p:nvSpPr>
          <p:spPr bwMode="auto">
            <a:xfrm>
              <a:off x="2655957" y="1819788"/>
              <a:ext cx="350907" cy="36670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A</a:t>
              </a:r>
            </a:p>
          </p:txBody>
        </p:sp>
        <p:sp>
          <p:nvSpPr>
            <p:cNvPr id="67651" name="Text Box 24"/>
            <p:cNvSpPr txBox="1">
              <a:spLocks noChangeArrowheads="1"/>
            </p:cNvSpPr>
            <p:nvPr/>
          </p:nvSpPr>
          <p:spPr bwMode="auto">
            <a:xfrm>
              <a:off x="2371738" y="5050247"/>
              <a:ext cx="371549" cy="369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A</a:t>
              </a:r>
              <a:r>
                <a:rPr lang="ja-JP" altLang="en-US" i="0">
                  <a:solidFill>
                    <a:srgbClr val="000000"/>
                  </a:solidFill>
                  <a:latin typeface="Arial" charset="0"/>
                  <a:cs typeface="Arial" charset="0"/>
                </a:rPr>
                <a:t>’</a:t>
              </a:r>
              <a:endParaRPr lang="en-US" i="0" dirty="0">
                <a:solidFill>
                  <a:srgbClr val="000000"/>
                </a:solidFill>
                <a:latin typeface="Arial" charset="0"/>
                <a:cs typeface="Arial" charset="0"/>
              </a:endParaRPr>
            </a:p>
          </p:txBody>
        </p:sp>
        <p:sp>
          <p:nvSpPr>
            <p:cNvPr id="67652" name="Text Box 25"/>
            <p:cNvSpPr txBox="1">
              <a:spLocks noChangeArrowheads="1"/>
            </p:cNvSpPr>
            <p:nvPr/>
          </p:nvSpPr>
          <p:spPr bwMode="auto">
            <a:xfrm>
              <a:off x="3988134" y="2419844"/>
              <a:ext cx="338205" cy="368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B</a:t>
              </a:r>
            </a:p>
          </p:txBody>
        </p:sp>
        <p:sp>
          <p:nvSpPr>
            <p:cNvPr id="67653" name="Text Box 26"/>
            <p:cNvSpPr txBox="1">
              <a:spLocks noChangeArrowheads="1"/>
            </p:cNvSpPr>
            <p:nvPr/>
          </p:nvSpPr>
          <p:spPr bwMode="auto">
            <a:xfrm>
              <a:off x="995101" y="4188262"/>
              <a:ext cx="390603" cy="368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B</a:t>
              </a:r>
              <a:r>
                <a:rPr lang="ja-JP" altLang="en-US" i="0">
                  <a:solidFill>
                    <a:srgbClr val="000000"/>
                  </a:solidFill>
                  <a:latin typeface="Arial" charset="0"/>
                  <a:cs typeface="Arial" charset="0"/>
                </a:rPr>
                <a:t>’</a:t>
              </a:r>
              <a:endParaRPr lang="en-US" i="0" dirty="0">
                <a:solidFill>
                  <a:srgbClr val="000000"/>
                </a:solidFill>
                <a:latin typeface="Arial" charset="0"/>
                <a:cs typeface="Arial" charset="0"/>
              </a:endParaRPr>
            </a:p>
          </p:txBody>
        </p:sp>
        <p:sp>
          <p:nvSpPr>
            <p:cNvPr id="67654" name="Text Box 27"/>
            <p:cNvSpPr txBox="1">
              <a:spLocks noChangeArrowheads="1"/>
            </p:cNvSpPr>
            <p:nvPr/>
          </p:nvSpPr>
          <p:spPr bwMode="auto">
            <a:xfrm>
              <a:off x="3740435" y="4188262"/>
              <a:ext cx="350908" cy="368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C</a:t>
              </a:r>
            </a:p>
          </p:txBody>
        </p:sp>
        <p:sp>
          <p:nvSpPr>
            <p:cNvPr id="67655" name="Text Box 28"/>
            <p:cNvSpPr txBox="1">
              <a:spLocks noChangeArrowheads="1"/>
            </p:cNvSpPr>
            <p:nvPr/>
          </p:nvSpPr>
          <p:spPr bwMode="auto">
            <a:xfrm>
              <a:off x="1123714" y="2465880"/>
              <a:ext cx="403305" cy="368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C</a:t>
              </a:r>
              <a:r>
                <a:rPr lang="ja-JP" altLang="en-US" i="0">
                  <a:solidFill>
                    <a:srgbClr val="000000"/>
                  </a:solidFill>
                  <a:latin typeface="Arial" charset="0"/>
                  <a:cs typeface="Arial" charset="0"/>
                </a:rPr>
                <a:t>’</a:t>
              </a:r>
              <a:endParaRPr lang="en-US" i="0" dirty="0">
                <a:solidFill>
                  <a:srgbClr val="000000"/>
                </a:solidFill>
                <a:latin typeface="Arial" charset="0"/>
                <a:cs typeface="Arial" charset="0"/>
              </a:endParaRPr>
            </a:p>
          </p:txBody>
        </p:sp>
        <p:sp>
          <p:nvSpPr>
            <p:cNvPr id="67656" name="Line 17"/>
            <p:cNvSpPr>
              <a:spLocks noChangeShapeType="1"/>
            </p:cNvSpPr>
            <p:nvPr/>
          </p:nvSpPr>
          <p:spPr bwMode="auto">
            <a:xfrm>
              <a:off x="1687389" y="3165945"/>
              <a:ext cx="720869" cy="29844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7657" name="Line 18"/>
            <p:cNvSpPr>
              <a:spLocks noChangeShapeType="1"/>
            </p:cNvSpPr>
            <p:nvPr/>
          </p:nvSpPr>
          <p:spPr bwMode="auto">
            <a:xfrm>
              <a:off x="2673423" y="2872267"/>
              <a:ext cx="0" cy="504809"/>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7658" name="Line 19"/>
            <p:cNvSpPr>
              <a:spLocks noChangeShapeType="1"/>
            </p:cNvSpPr>
            <p:nvPr/>
          </p:nvSpPr>
          <p:spPr bwMode="auto">
            <a:xfrm flipH="1">
              <a:off x="2863961" y="2996088"/>
              <a:ext cx="892353" cy="484171"/>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7659" name="Line 20"/>
            <p:cNvSpPr>
              <a:spLocks noChangeShapeType="1"/>
            </p:cNvSpPr>
            <p:nvPr/>
          </p:nvSpPr>
          <p:spPr bwMode="auto">
            <a:xfrm flipV="1">
              <a:off x="2673423" y="3605668"/>
              <a:ext cx="12703" cy="709589"/>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nvGrpSpPr>
            <p:cNvPr id="171083" name="Group 47"/>
            <p:cNvGrpSpPr>
              <a:grpSpLocks/>
            </p:cNvGrpSpPr>
            <p:nvPr/>
          </p:nvGrpSpPr>
          <p:grpSpPr bwMode="auto">
            <a:xfrm>
              <a:off x="747936" y="2733042"/>
              <a:ext cx="914403" cy="690308"/>
              <a:chOff x="1046480" y="3962400"/>
              <a:chExt cx="1026163" cy="761428"/>
            </a:xfrm>
          </p:grpSpPr>
          <p:sp>
            <p:nvSpPr>
              <p:cNvPr id="186" name="Rectangle 48"/>
              <p:cNvSpPr>
                <a:spLocks noChangeArrowheads="1"/>
              </p:cNvSpPr>
              <p:nvPr/>
            </p:nvSpPr>
            <p:spPr bwMode="auto">
              <a:xfrm rot="16200000">
                <a:off x="1893248" y="4299428"/>
                <a:ext cx="110312"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ea typeface="+mn-ea"/>
                  <a:cs typeface="Arial" pitchFamily="34" charset="0"/>
                </a:endParaRPr>
              </a:p>
            </p:txBody>
          </p:sp>
          <p:grpSp>
            <p:nvGrpSpPr>
              <p:cNvPr id="171118" name="Group 49"/>
              <p:cNvGrpSpPr>
                <a:grpSpLocks/>
              </p:cNvGrpSpPr>
              <p:nvPr/>
            </p:nvGrpSpPr>
            <p:grpSpPr bwMode="auto">
              <a:xfrm>
                <a:off x="1046480" y="3962400"/>
                <a:ext cx="936071" cy="761428"/>
                <a:chOff x="-44" y="1473"/>
                <a:chExt cx="981" cy="1105"/>
              </a:xfrm>
            </p:grpSpPr>
            <p:pic>
              <p:nvPicPr>
                <p:cNvPr id="171119"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1120"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pSp>
          <p:nvGrpSpPr>
            <p:cNvPr id="171084" name="Group 48"/>
            <p:cNvGrpSpPr>
              <a:grpSpLocks/>
            </p:cNvGrpSpPr>
            <p:nvPr/>
          </p:nvGrpSpPr>
          <p:grpSpPr bwMode="auto">
            <a:xfrm>
              <a:off x="3539588" y="2669737"/>
              <a:ext cx="853440" cy="741680"/>
              <a:chOff x="7179310" y="4033520"/>
              <a:chExt cx="1009650" cy="855028"/>
            </a:xfrm>
          </p:grpSpPr>
          <p:grpSp>
            <p:nvGrpSpPr>
              <p:cNvPr id="171113" name="Group 44"/>
              <p:cNvGrpSpPr>
                <a:grpSpLocks/>
              </p:cNvGrpSpPr>
              <p:nvPr/>
            </p:nvGrpSpPr>
            <p:grpSpPr bwMode="auto">
              <a:xfrm>
                <a:off x="7179310" y="4033520"/>
                <a:ext cx="1009650" cy="855028"/>
                <a:chOff x="-44" y="1473"/>
                <a:chExt cx="981" cy="1105"/>
              </a:xfrm>
            </p:grpSpPr>
            <p:pic>
              <p:nvPicPr>
                <p:cNvPr id="171115"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111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183" name="Rectangle 43"/>
              <p:cNvSpPr>
                <a:spLocks noChangeArrowheads="1"/>
              </p:cNvSpPr>
              <p:nvPr/>
            </p:nvSpPr>
            <p:spPr bwMode="auto">
              <a:xfrm rot="16200000">
                <a:off x="7440190" y="4309323"/>
                <a:ext cx="126273" cy="19535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ea typeface="+mn-ea"/>
                  <a:cs typeface="Arial" pitchFamily="34" charset="0"/>
                </a:endParaRPr>
              </a:p>
            </p:txBody>
          </p:sp>
        </p:grpSp>
        <p:sp>
          <p:nvSpPr>
            <p:cNvPr id="154" name="Rectangle 43"/>
            <p:cNvSpPr>
              <a:spLocks noChangeArrowheads="1"/>
            </p:cNvSpPr>
            <p:nvPr/>
          </p:nvSpPr>
          <p:spPr bwMode="auto">
            <a:xfrm>
              <a:off x="2614674" y="2705584"/>
              <a:ext cx="109559" cy="16509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ea typeface="+mn-ea"/>
                <a:cs typeface="Arial" pitchFamily="34" charset="0"/>
              </a:endParaRPr>
            </a:p>
          </p:txBody>
        </p:sp>
        <p:grpSp>
          <p:nvGrpSpPr>
            <p:cNvPr id="171086" name="Group 44"/>
            <p:cNvGrpSpPr>
              <a:grpSpLocks/>
            </p:cNvGrpSpPr>
            <p:nvPr/>
          </p:nvGrpSpPr>
          <p:grpSpPr bwMode="auto">
            <a:xfrm>
              <a:off x="2233637" y="2138292"/>
              <a:ext cx="853440" cy="741680"/>
              <a:chOff x="-44" y="1473"/>
              <a:chExt cx="981" cy="1105"/>
            </a:xfrm>
          </p:grpSpPr>
          <p:pic>
            <p:nvPicPr>
              <p:cNvPr id="171111"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111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71087" name="Group 51"/>
            <p:cNvGrpSpPr>
              <a:grpSpLocks/>
            </p:cNvGrpSpPr>
            <p:nvPr/>
          </p:nvGrpSpPr>
          <p:grpSpPr bwMode="auto">
            <a:xfrm>
              <a:off x="2060917" y="4279843"/>
              <a:ext cx="853440" cy="835329"/>
              <a:chOff x="8077200" y="3320111"/>
              <a:chExt cx="853440" cy="835329"/>
            </a:xfrm>
          </p:grpSpPr>
          <p:sp>
            <p:nvSpPr>
              <p:cNvPr id="176" name="Rectangle 43"/>
              <p:cNvSpPr>
                <a:spLocks noChangeArrowheads="1"/>
              </p:cNvSpPr>
              <p:nvPr/>
            </p:nvSpPr>
            <p:spPr bwMode="auto">
              <a:xfrm>
                <a:off x="8630957" y="3320602"/>
                <a:ext cx="111147" cy="16509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ea typeface="+mn-ea"/>
                  <a:cs typeface="Arial" pitchFamily="34" charset="0"/>
                </a:endParaRPr>
              </a:p>
            </p:txBody>
          </p:sp>
          <p:grpSp>
            <p:nvGrpSpPr>
              <p:cNvPr id="171108" name="Group 44"/>
              <p:cNvGrpSpPr>
                <a:grpSpLocks/>
              </p:cNvGrpSpPr>
              <p:nvPr/>
            </p:nvGrpSpPr>
            <p:grpSpPr bwMode="auto">
              <a:xfrm>
                <a:off x="8077200" y="3413760"/>
                <a:ext cx="853440" cy="741680"/>
                <a:chOff x="-44" y="1473"/>
                <a:chExt cx="981" cy="1105"/>
              </a:xfrm>
            </p:grpSpPr>
            <p:pic>
              <p:nvPicPr>
                <p:cNvPr id="171109"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111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pic>
          <p:nvPicPr>
            <p:cNvPr id="6766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4913" y="3316753"/>
              <a:ext cx="603370" cy="34130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171089" name="Group 53"/>
            <p:cNvGrpSpPr>
              <a:grpSpLocks/>
            </p:cNvGrpSpPr>
            <p:nvPr/>
          </p:nvGrpSpPr>
          <p:grpSpPr bwMode="auto">
            <a:xfrm>
              <a:off x="731524" y="3616962"/>
              <a:ext cx="914403" cy="690308"/>
              <a:chOff x="1046480" y="3962400"/>
              <a:chExt cx="1026163" cy="761428"/>
            </a:xfrm>
          </p:grpSpPr>
          <p:sp>
            <p:nvSpPr>
              <p:cNvPr id="172" name="Rectangle 48"/>
              <p:cNvSpPr>
                <a:spLocks noChangeArrowheads="1"/>
              </p:cNvSpPr>
              <p:nvPr/>
            </p:nvSpPr>
            <p:spPr bwMode="auto">
              <a:xfrm rot="16200000">
                <a:off x="1893846" y="4299747"/>
                <a:ext cx="110313"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ea typeface="+mn-ea"/>
                  <a:cs typeface="Arial" pitchFamily="34" charset="0"/>
                </a:endParaRPr>
              </a:p>
            </p:txBody>
          </p:sp>
          <p:grpSp>
            <p:nvGrpSpPr>
              <p:cNvPr id="171104" name="Group 49"/>
              <p:cNvGrpSpPr>
                <a:grpSpLocks/>
              </p:cNvGrpSpPr>
              <p:nvPr/>
            </p:nvGrpSpPr>
            <p:grpSpPr bwMode="auto">
              <a:xfrm>
                <a:off x="1046480" y="3962400"/>
                <a:ext cx="936071" cy="761428"/>
                <a:chOff x="-44" y="1473"/>
                <a:chExt cx="981" cy="1105"/>
              </a:xfrm>
            </p:grpSpPr>
            <p:pic>
              <p:nvPicPr>
                <p:cNvPr id="171105"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1106"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pSp>
          <p:nvGrpSpPr>
            <p:cNvPr id="171090" name="Group 54"/>
            <p:cNvGrpSpPr>
              <a:grpSpLocks/>
            </p:cNvGrpSpPr>
            <p:nvPr/>
          </p:nvGrpSpPr>
          <p:grpSpPr bwMode="auto">
            <a:xfrm>
              <a:off x="3410634" y="3567725"/>
              <a:ext cx="853440" cy="741680"/>
              <a:chOff x="7179310" y="4033520"/>
              <a:chExt cx="1009650" cy="855028"/>
            </a:xfrm>
          </p:grpSpPr>
          <p:grpSp>
            <p:nvGrpSpPr>
              <p:cNvPr id="171099" name="Group 44"/>
              <p:cNvGrpSpPr>
                <a:grpSpLocks/>
              </p:cNvGrpSpPr>
              <p:nvPr/>
            </p:nvGrpSpPr>
            <p:grpSpPr bwMode="auto">
              <a:xfrm>
                <a:off x="7179310" y="4033520"/>
                <a:ext cx="1009650" cy="855028"/>
                <a:chOff x="-44" y="1473"/>
                <a:chExt cx="981" cy="1105"/>
              </a:xfrm>
            </p:grpSpPr>
            <p:pic>
              <p:nvPicPr>
                <p:cNvPr id="171101"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110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169" name="Rectangle 43"/>
              <p:cNvSpPr>
                <a:spLocks noChangeArrowheads="1"/>
              </p:cNvSpPr>
              <p:nvPr/>
            </p:nvSpPr>
            <p:spPr bwMode="auto">
              <a:xfrm rot="16200000">
                <a:off x="7438739" y="4308053"/>
                <a:ext cx="128104" cy="19723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ea typeface="+mn-ea"/>
                  <a:cs typeface="Arial" pitchFamily="34" charset="0"/>
                </a:endParaRPr>
              </a:p>
            </p:txBody>
          </p:sp>
        </p:grpSp>
        <p:sp>
          <p:nvSpPr>
            <p:cNvPr id="67668" name="Line 17"/>
            <p:cNvSpPr>
              <a:spLocks noChangeShapeType="1"/>
            </p:cNvSpPr>
            <p:nvPr/>
          </p:nvSpPr>
          <p:spPr bwMode="auto">
            <a:xfrm flipV="1">
              <a:off x="1660396" y="3600906"/>
              <a:ext cx="744686" cy="45083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7669" name="Line 19"/>
            <p:cNvSpPr>
              <a:spLocks noChangeShapeType="1"/>
            </p:cNvSpPr>
            <p:nvPr/>
          </p:nvSpPr>
          <p:spPr bwMode="auto">
            <a:xfrm flipH="1" flipV="1">
              <a:off x="2968756" y="3545345"/>
              <a:ext cx="646242" cy="33812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7670" name="Text Box 35"/>
            <p:cNvSpPr txBox="1">
              <a:spLocks noChangeArrowheads="1"/>
            </p:cNvSpPr>
            <p:nvPr/>
          </p:nvSpPr>
          <p:spPr bwMode="auto">
            <a:xfrm>
              <a:off x="2401907" y="3026249"/>
              <a:ext cx="312799" cy="3698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1</a:t>
              </a:r>
            </a:p>
          </p:txBody>
        </p:sp>
        <p:sp>
          <p:nvSpPr>
            <p:cNvPr id="67671" name="Text Box 36"/>
            <p:cNvSpPr txBox="1">
              <a:spLocks noChangeArrowheads="1"/>
            </p:cNvSpPr>
            <p:nvPr/>
          </p:nvSpPr>
          <p:spPr bwMode="auto">
            <a:xfrm>
              <a:off x="2903656" y="3051648"/>
              <a:ext cx="323914" cy="36670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2</a:t>
              </a:r>
            </a:p>
          </p:txBody>
        </p:sp>
        <p:sp>
          <p:nvSpPr>
            <p:cNvPr id="67672" name="Text Box 37"/>
            <p:cNvSpPr txBox="1">
              <a:spLocks noChangeArrowheads="1"/>
            </p:cNvSpPr>
            <p:nvPr/>
          </p:nvSpPr>
          <p:spPr bwMode="auto">
            <a:xfrm>
              <a:off x="3125951" y="3710440"/>
              <a:ext cx="322326" cy="366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3</a:t>
              </a:r>
            </a:p>
          </p:txBody>
        </p:sp>
        <p:sp>
          <p:nvSpPr>
            <p:cNvPr id="67673" name="Text Box 38"/>
            <p:cNvSpPr txBox="1">
              <a:spLocks noChangeArrowheads="1"/>
            </p:cNvSpPr>
            <p:nvPr/>
          </p:nvSpPr>
          <p:spPr bwMode="auto">
            <a:xfrm>
              <a:off x="2640079" y="3654879"/>
              <a:ext cx="323914" cy="36670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4</a:t>
              </a:r>
            </a:p>
          </p:txBody>
        </p:sp>
        <p:sp>
          <p:nvSpPr>
            <p:cNvPr id="67674" name="Text Box 39"/>
            <p:cNvSpPr txBox="1">
              <a:spLocks noChangeArrowheads="1"/>
            </p:cNvSpPr>
            <p:nvPr/>
          </p:nvSpPr>
          <p:spPr bwMode="auto">
            <a:xfrm>
              <a:off x="2070052" y="3704090"/>
              <a:ext cx="323914" cy="366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5</a:t>
              </a:r>
            </a:p>
          </p:txBody>
        </p:sp>
        <p:sp>
          <p:nvSpPr>
            <p:cNvPr id="67675" name="Text Box 40"/>
            <p:cNvSpPr txBox="1">
              <a:spLocks noChangeArrowheads="1"/>
            </p:cNvSpPr>
            <p:nvPr/>
          </p:nvSpPr>
          <p:spPr bwMode="auto">
            <a:xfrm>
              <a:off x="2039884" y="3080222"/>
              <a:ext cx="319151" cy="3698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6</a:t>
              </a:r>
            </a:p>
          </p:txBody>
        </p:sp>
      </p:grpSp>
      <p:sp>
        <p:nvSpPr>
          <p:cNvPr id="67589" name="Rectangle 2"/>
          <p:cNvSpPr>
            <a:spLocks noGrp="1" noChangeArrowheads="1"/>
          </p:cNvSpPr>
          <p:nvPr>
            <p:ph type="title"/>
          </p:nvPr>
        </p:nvSpPr>
        <p:spPr>
          <a:xfrm>
            <a:off x="187325" y="141288"/>
            <a:ext cx="7508875" cy="1143000"/>
          </a:xfrm>
        </p:spPr>
        <p:txBody>
          <a:bodyPr/>
          <a:lstStyle/>
          <a:p>
            <a:pPr>
              <a:defRPr/>
            </a:pPr>
            <a:r>
              <a:rPr lang="en-US" sz="3600" dirty="0">
                <a:cs typeface="+mj-cs"/>
              </a:rPr>
              <a:t>Self-</a:t>
            </a:r>
            <a:r>
              <a:rPr lang="en-US" altLang="zh-CN" sz="3600" dirty="0">
                <a:cs typeface="+mj-cs"/>
              </a:rPr>
              <a:t>L</a:t>
            </a:r>
            <a:r>
              <a:rPr lang="en-US" sz="3600" dirty="0">
                <a:cs typeface="+mj-cs"/>
              </a:rPr>
              <a:t>earning, Forwarding: </a:t>
            </a:r>
            <a:r>
              <a:rPr lang="en-US" altLang="zh-CN" sz="3600" dirty="0">
                <a:cs typeface="+mj-cs"/>
              </a:rPr>
              <a:t>E</a:t>
            </a:r>
            <a:r>
              <a:rPr lang="en-US" sz="3600" dirty="0">
                <a:cs typeface="+mj-cs"/>
              </a:rPr>
              <a:t>xample</a:t>
            </a:r>
          </a:p>
        </p:txBody>
      </p:sp>
      <p:grpSp>
        <p:nvGrpSpPr>
          <p:cNvPr id="685088" name="Group 32"/>
          <p:cNvGrpSpPr>
            <a:grpSpLocks/>
          </p:cNvGrpSpPr>
          <p:nvPr/>
        </p:nvGrpSpPr>
        <p:grpSpPr bwMode="auto">
          <a:xfrm>
            <a:off x="6778625" y="1223963"/>
            <a:ext cx="1428750" cy="369887"/>
            <a:chOff x="1750" y="3514"/>
            <a:chExt cx="900" cy="233"/>
          </a:xfrm>
        </p:grpSpPr>
        <p:sp>
          <p:nvSpPr>
            <p:cNvPr id="67646" name="Rectangle 33"/>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67647" name="Text Box 34"/>
            <p:cNvSpPr txBox="1">
              <a:spLocks noChangeArrowheads="1"/>
            </p:cNvSpPr>
            <p:nvPr/>
          </p:nvSpPr>
          <p:spPr bwMode="auto">
            <a:xfrm>
              <a:off x="1750" y="3514"/>
              <a:ext cx="356"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FFFF"/>
                  </a:solidFill>
                  <a:latin typeface="Arial" charset="0"/>
                  <a:cs typeface="Arial" charset="0"/>
                </a:rPr>
                <a:t>A A</a:t>
              </a:r>
              <a:r>
                <a:rPr lang="ja-JP" altLang="en-US" i="0">
                  <a:solidFill>
                    <a:srgbClr val="FFFFFF"/>
                  </a:solidFill>
                  <a:latin typeface="Arial" charset="0"/>
                  <a:cs typeface="Arial" charset="0"/>
                </a:rPr>
                <a:t>’</a:t>
              </a:r>
              <a:endParaRPr lang="en-US" i="0" dirty="0">
                <a:solidFill>
                  <a:srgbClr val="FFFFFF"/>
                </a:solidFill>
                <a:latin typeface="Arial" charset="0"/>
                <a:cs typeface="Arial" charset="0"/>
              </a:endParaRPr>
            </a:p>
          </p:txBody>
        </p:sp>
        <p:sp>
          <p:nvSpPr>
            <p:cNvPr id="67648" name="Line 35"/>
            <p:cNvSpPr>
              <a:spLocks noChangeShapeType="1"/>
            </p:cNvSpPr>
            <p:nvPr/>
          </p:nvSpPr>
          <p:spPr bwMode="auto">
            <a:xfrm>
              <a:off x="1936" y="3535"/>
              <a:ext cx="0" cy="16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7649" name="Line 36"/>
            <p:cNvSpPr>
              <a:spLocks noChangeShapeType="1"/>
            </p:cNvSpPr>
            <p:nvPr/>
          </p:nvSpPr>
          <p:spPr bwMode="auto">
            <a:xfrm>
              <a:off x="2116" y="3540"/>
              <a:ext cx="0" cy="16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nvGrpSpPr>
          <p:cNvPr id="685093" name="Group 37"/>
          <p:cNvGrpSpPr>
            <a:grpSpLocks/>
          </p:cNvGrpSpPr>
          <p:nvPr/>
        </p:nvGrpSpPr>
        <p:grpSpPr bwMode="auto">
          <a:xfrm>
            <a:off x="6994525" y="525463"/>
            <a:ext cx="1450975" cy="714375"/>
            <a:chOff x="4406" y="331"/>
            <a:chExt cx="914" cy="450"/>
          </a:xfrm>
        </p:grpSpPr>
        <p:sp>
          <p:nvSpPr>
            <p:cNvPr id="67642" name="Line 38"/>
            <p:cNvSpPr>
              <a:spLocks noChangeShapeType="1"/>
            </p:cNvSpPr>
            <p:nvPr/>
          </p:nvSpPr>
          <p:spPr bwMode="auto">
            <a:xfrm flipV="1">
              <a:off x="4406" y="439"/>
              <a:ext cx="252" cy="339"/>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7643" name="Line 39"/>
            <p:cNvSpPr>
              <a:spLocks noChangeShapeType="1"/>
            </p:cNvSpPr>
            <p:nvPr/>
          </p:nvSpPr>
          <p:spPr bwMode="auto">
            <a:xfrm flipV="1">
              <a:off x="4524" y="594"/>
              <a:ext cx="137" cy="187"/>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7644" name="Text Box 40"/>
            <p:cNvSpPr txBox="1">
              <a:spLocks noChangeArrowheads="1"/>
            </p:cNvSpPr>
            <p:nvPr/>
          </p:nvSpPr>
          <p:spPr bwMode="auto">
            <a:xfrm>
              <a:off x="4643" y="331"/>
              <a:ext cx="677" cy="2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dirty="0">
                  <a:solidFill>
                    <a:srgbClr val="000000"/>
                  </a:solidFill>
                  <a:latin typeface="Arial" charset="0"/>
                  <a:cs typeface="Arial" charset="0"/>
                </a:rPr>
                <a:t>Source: A</a:t>
              </a:r>
            </a:p>
          </p:txBody>
        </p:sp>
        <p:sp>
          <p:nvSpPr>
            <p:cNvPr id="67645" name="Text Box 41"/>
            <p:cNvSpPr txBox="1">
              <a:spLocks noChangeArrowheads="1"/>
            </p:cNvSpPr>
            <p:nvPr/>
          </p:nvSpPr>
          <p:spPr bwMode="auto">
            <a:xfrm>
              <a:off x="4660" y="492"/>
              <a:ext cx="598" cy="2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dirty="0">
                  <a:solidFill>
                    <a:srgbClr val="000000"/>
                  </a:solidFill>
                  <a:latin typeface="Arial" charset="0"/>
                  <a:cs typeface="Arial" charset="0"/>
                </a:rPr>
                <a:t>Dest: A</a:t>
              </a:r>
              <a:r>
                <a:rPr lang="ja-JP" altLang="en-US" sz="1600" i="0" dirty="0">
                  <a:solidFill>
                    <a:srgbClr val="000000"/>
                  </a:solidFill>
                  <a:latin typeface="Arial" charset="0"/>
                  <a:cs typeface="Arial" charset="0"/>
                </a:rPr>
                <a:t>’</a:t>
              </a:r>
              <a:endParaRPr lang="en-US" sz="1600" i="0" dirty="0">
                <a:solidFill>
                  <a:srgbClr val="000000"/>
                </a:solidFill>
                <a:latin typeface="Arial" charset="0"/>
                <a:cs typeface="Arial" charset="0"/>
              </a:endParaRPr>
            </a:p>
          </p:txBody>
        </p:sp>
      </p:grpSp>
      <p:grpSp>
        <p:nvGrpSpPr>
          <p:cNvPr id="685098" name="Group 42"/>
          <p:cNvGrpSpPr>
            <a:grpSpLocks/>
          </p:cNvGrpSpPr>
          <p:nvPr/>
        </p:nvGrpSpPr>
        <p:grpSpPr bwMode="auto">
          <a:xfrm>
            <a:off x="3336925" y="4937125"/>
            <a:ext cx="3017838" cy="1444625"/>
            <a:chOff x="3441" y="3154"/>
            <a:chExt cx="1901" cy="910"/>
          </a:xfrm>
        </p:grpSpPr>
        <p:sp>
          <p:nvSpPr>
            <p:cNvPr id="67637" name="Rectangle 43"/>
            <p:cNvSpPr>
              <a:spLocks noChangeArrowheads="1"/>
            </p:cNvSpPr>
            <p:nvPr/>
          </p:nvSpPr>
          <p:spPr bwMode="auto">
            <a:xfrm>
              <a:off x="3449" y="3154"/>
              <a:ext cx="1893" cy="907"/>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dirty="0">
                <a:solidFill>
                  <a:srgbClr val="000000"/>
                </a:solidFill>
                <a:latin typeface="Arial" charset="0"/>
                <a:cs typeface="Arial" charset="0"/>
              </a:endParaRPr>
            </a:p>
          </p:txBody>
        </p:sp>
        <p:sp>
          <p:nvSpPr>
            <p:cNvPr id="67638" name="Text Box 44"/>
            <p:cNvSpPr txBox="1">
              <a:spLocks noChangeArrowheads="1"/>
            </p:cNvSpPr>
            <p:nvPr/>
          </p:nvSpPr>
          <p:spPr bwMode="auto">
            <a:xfrm>
              <a:off x="3441" y="3175"/>
              <a:ext cx="1867"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800" i="0" dirty="0">
                  <a:solidFill>
                    <a:srgbClr val="000000"/>
                  </a:solidFill>
                  <a:latin typeface="Arial" charset="0"/>
                  <a:cs typeface="Arial" charset="0"/>
                </a:rPr>
                <a:t>MAC addr   interface    TTL</a:t>
              </a:r>
            </a:p>
          </p:txBody>
        </p:sp>
        <p:sp>
          <p:nvSpPr>
            <p:cNvPr id="67639" name="Line 45"/>
            <p:cNvSpPr>
              <a:spLocks noChangeShapeType="1"/>
            </p:cNvSpPr>
            <p:nvPr/>
          </p:nvSpPr>
          <p:spPr bwMode="auto">
            <a:xfrm>
              <a:off x="4226" y="3154"/>
              <a:ext cx="0" cy="90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1800" dirty="0">
                <a:cs typeface="+mn-cs"/>
              </a:endParaRPr>
            </a:p>
          </p:txBody>
        </p:sp>
        <p:sp>
          <p:nvSpPr>
            <p:cNvPr id="67640" name="Line 46"/>
            <p:cNvSpPr>
              <a:spLocks noChangeShapeType="1"/>
            </p:cNvSpPr>
            <p:nvPr/>
          </p:nvSpPr>
          <p:spPr bwMode="auto">
            <a:xfrm>
              <a:off x="4963" y="3157"/>
              <a:ext cx="0" cy="90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1800" dirty="0">
                <a:cs typeface="+mn-cs"/>
              </a:endParaRPr>
            </a:p>
          </p:txBody>
        </p:sp>
        <p:sp>
          <p:nvSpPr>
            <p:cNvPr id="67641" name="Line 47"/>
            <p:cNvSpPr>
              <a:spLocks noChangeShapeType="1"/>
            </p:cNvSpPr>
            <p:nvPr/>
          </p:nvSpPr>
          <p:spPr bwMode="auto">
            <a:xfrm>
              <a:off x="3452" y="3397"/>
              <a:ext cx="1886"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1800" dirty="0">
                <a:cs typeface="+mn-cs"/>
              </a:endParaRPr>
            </a:p>
          </p:txBody>
        </p:sp>
      </p:grpSp>
      <p:sp>
        <p:nvSpPr>
          <p:cNvPr id="685104" name="Text Box 48"/>
          <p:cNvSpPr txBox="1">
            <a:spLocks noChangeArrowheads="1"/>
          </p:cNvSpPr>
          <p:nvPr/>
        </p:nvSpPr>
        <p:spPr bwMode="auto">
          <a:xfrm>
            <a:off x="6555581" y="5314253"/>
            <a:ext cx="1778000" cy="646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dirty="0">
                <a:solidFill>
                  <a:srgbClr val="000000"/>
                </a:solidFill>
                <a:latin typeface="Arial" charset="0"/>
                <a:cs typeface="Arial" charset="0"/>
              </a:rPr>
              <a:t>switch table </a:t>
            </a:r>
          </a:p>
          <a:p>
            <a:pPr algn="ctr">
              <a:defRPr/>
            </a:pPr>
            <a:r>
              <a:rPr lang="en-US" dirty="0">
                <a:solidFill>
                  <a:srgbClr val="000000"/>
                </a:solidFill>
                <a:latin typeface="Arial" charset="0"/>
                <a:cs typeface="Arial" charset="0"/>
              </a:rPr>
              <a:t>(initially empty)</a:t>
            </a:r>
          </a:p>
        </p:txBody>
      </p:sp>
      <p:grpSp>
        <p:nvGrpSpPr>
          <p:cNvPr id="685105" name="Group 49"/>
          <p:cNvGrpSpPr>
            <a:grpSpLocks/>
          </p:cNvGrpSpPr>
          <p:nvPr/>
        </p:nvGrpSpPr>
        <p:grpSpPr bwMode="auto">
          <a:xfrm>
            <a:off x="3771900" y="5370513"/>
            <a:ext cx="2471738" cy="376237"/>
            <a:chOff x="2376" y="3383"/>
            <a:chExt cx="1557" cy="237"/>
          </a:xfrm>
        </p:grpSpPr>
        <p:sp>
          <p:nvSpPr>
            <p:cNvPr id="67634" name="Text Box 50"/>
            <p:cNvSpPr txBox="1">
              <a:spLocks noChangeArrowheads="1"/>
            </p:cNvSpPr>
            <p:nvPr/>
          </p:nvSpPr>
          <p:spPr bwMode="auto">
            <a:xfrm>
              <a:off x="2376" y="3388"/>
              <a:ext cx="221"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A</a:t>
              </a:r>
            </a:p>
          </p:txBody>
        </p:sp>
        <p:sp>
          <p:nvSpPr>
            <p:cNvPr id="67635" name="Text Box 51"/>
            <p:cNvSpPr txBox="1">
              <a:spLocks noChangeArrowheads="1"/>
            </p:cNvSpPr>
            <p:nvPr/>
          </p:nvSpPr>
          <p:spPr bwMode="auto">
            <a:xfrm>
              <a:off x="3133" y="3387"/>
              <a:ext cx="197"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1</a:t>
              </a:r>
            </a:p>
          </p:txBody>
        </p:sp>
        <p:sp>
          <p:nvSpPr>
            <p:cNvPr id="67636" name="Text Box 52"/>
            <p:cNvSpPr txBox="1">
              <a:spLocks noChangeArrowheads="1"/>
            </p:cNvSpPr>
            <p:nvPr/>
          </p:nvSpPr>
          <p:spPr bwMode="auto">
            <a:xfrm>
              <a:off x="3655" y="3383"/>
              <a:ext cx="278"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60</a:t>
              </a:r>
            </a:p>
          </p:txBody>
        </p:sp>
      </p:grpSp>
      <p:grpSp>
        <p:nvGrpSpPr>
          <p:cNvPr id="685115" name="Group 59"/>
          <p:cNvGrpSpPr>
            <a:grpSpLocks/>
          </p:cNvGrpSpPr>
          <p:nvPr/>
        </p:nvGrpSpPr>
        <p:grpSpPr bwMode="auto">
          <a:xfrm>
            <a:off x="5799138" y="2881313"/>
            <a:ext cx="1428750" cy="369887"/>
            <a:chOff x="1750" y="3514"/>
            <a:chExt cx="900" cy="233"/>
          </a:xfrm>
        </p:grpSpPr>
        <p:sp>
          <p:nvSpPr>
            <p:cNvPr id="67630" name="Rectangle 60"/>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67631" name="Text Box 61"/>
            <p:cNvSpPr txBox="1">
              <a:spLocks noChangeArrowheads="1"/>
            </p:cNvSpPr>
            <p:nvPr/>
          </p:nvSpPr>
          <p:spPr bwMode="auto">
            <a:xfrm>
              <a:off x="1750" y="3514"/>
              <a:ext cx="356"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FFFF"/>
                  </a:solidFill>
                  <a:latin typeface="Arial" charset="0"/>
                  <a:cs typeface="Arial" charset="0"/>
                </a:rPr>
                <a:t>A A</a:t>
              </a:r>
              <a:r>
                <a:rPr lang="ja-JP" altLang="en-US" i="0">
                  <a:solidFill>
                    <a:srgbClr val="FFFFFF"/>
                  </a:solidFill>
                  <a:latin typeface="Arial" charset="0"/>
                  <a:cs typeface="Arial" charset="0"/>
                </a:rPr>
                <a:t>’</a:t>
              </a:r>
              <a:endParaRPr lang="en-US" i="0" dirty="0">
                <a:solidFill>
                  <a:srgbClr val="FFFFFF"/>
                </a:solidFill>
                <a:latin typeface="Arial" charset="0"/>
                <a:cs typeface="Arial" charset="0"/>
              </a:endParaRPr>
            </a:p>
          </p:txBody>
        </p:sp>
        <p:sp>
          <p:nvSpPr>
            <p:cNvPr id="67632" name="Line 62"/>
            <p:cNvSpPr>
              <a:spLocks noChangeShapeType="1"/>
            </p:cNvSpPr>
            <p:nvPr/>
          </p:nvSpPr>
          <p:spPr bwMode="auto">
            <a:xfrm>
              <a:off x="1936" y="3535"/>
              <a:ext cx="0" cy="16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7633" name="Line 63"/>
            <p:cNvSpPr>
              <a:spLocks noChangeShapeType="1"/>
            </p:cNvSpPr>
            <p:nvPr/>
          </p:nvSpPr>
          <p:spPr bwMode="auto">
            <a:xfrm>
              <a:off x="2116" y="3540"/>
              <a:ext cx="0" cy="16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nvGrpSpPr>
          <p:cNvPr id="685120" name="Group 64"/>
          <p:cNvGrpSpPr>
            <a:grpSpLocks/>
          </p:cNvGrpSpPr>
          <p:nvPr/>
        </p:nvGrpSpPr>
        <p:grpSpPr bwMode="auto">
          <a:xfrm>
            <a:off x="5799138" y="2879725"/>
            <a:ext cx="1428750" cy="369888"/>
            <a:chOff x="1750" y="3514"/>
            <a:chExt cx="900" cy="233"/>
          </a:xfrm>
        </p:grpSpPr>
        <p:sp>
          <p:nvSpPr>
            <p:cNvPr id="67626" name="Rectangle 65"/>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67627" name="Text Box 66"/>
            <p:cNvSpPr txBox="1">
              <a:spLocks noChangeArrowheads="1"/>
            </p:cNvSpPr>
            <p:nvPr/>
          </p:nvSpPr>
          <p:spPr bwMode="auto">
            <a:xfrm>
              <a:off x="1750" y="3514"/>
              <a:ext cx="356"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FFFF"/>
                  </a:solidFill>
                  <a:latin typeface="Arial" charset="0"/>
                  <a:cs typeface="Arial" charset="0"/>
                </a:rPr>
                <a:t>A A</a:t>
              </a:r>
              <a:r>
                <a:rPr lang="ja-JP" altLang="en-US" i="0">
                  <a:solidFill>
                    <a:srgbClr val="FFFFFF"/>
                  </a:solidFill>
                  <a:latin typeface="Arial" charset="0"/>
                  <a:cs typeface="Arial" charset="0"/>
                </a:rPr>
                <a:t>’</a:t>
              </a:r>
              <a:endParaRPr lang="en-US" i="0" dirty="0">
                <a:solidFill>
                  <a:srgbClr val="FFFFFF"/>
                </a:solidFill>
                <a:latin typeface="Arial" charset="0"/>
                <a:cs typeface="Arial" charset="0"/>
              </a:endParaRPr>
            </a:p>
          </p:txBody>
        </p:sp>
        <p:sp>
          <p:nvSpPr>
            <p:cNvPr id="67628" name="Line 67"/>
            <p:cNvSpPr>
              <a:spLocks noChangeShapeType="1"/>
            </p:cNvSpPr>
            <p:nvPr/>
          </p:nvSpPr>
          <p:spPr bwMode="auto">
            <a:xfrm>
              <a:off x="1936" y="3535"/>
              <a:ext cx="0" cy="16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7629" name="Line 68"/>
            <p:cNvSpPr>
              <a:spLocks noChangeShapeType="1"/>
            </p:cNvSpPr>
            <p:nvPr/>
          </p:nvSpPr>
          <p:spPr bwMode="auto">
            <a:xfrm>
              <a:off x="2116" y="3540"/>
              <a:ext cx="0" cy="16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nvGrpSpPr>
          <p:cNvPr id="685125" name="Group 69"/>
          <p:cNvGrpSpPr>
            <a:grpSpLocks/>
          </p:cNvGrpSpPr>
          <p:nvPr/>
        </p:nvGrpSpPr>
        <p:grpSpPr bwMode="auto">
          <a:xfrm>
            <a:off x="5799138" y="2882900"/>
            <a:ext cx="1428750" cy="369888"/>
            <a:chOff x="1750" y="3514"/>
            <a:chExt cx="900" cy="233"/>
          </a:xfrm>
        </p:grpSpPr>
        <p:sp>
          <p:nvSpPr>
            <p:cNvPr id="67622" name="Rectangle 70"/>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67623" name="Text Box 71"/>
            <p:cNvSpPr txBox="1">
              <a:spLocks noChangeArrowheads="1"/>
            </p:cNvSpPr>
            <p:nvPr/>
          </p:nvSpPr>
          <p:spPr bwMode="auto">
            <a:xfrm>
              <a:off x="1750" y="3514"/>
              <a:ext cx="356"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FFFF"/>
                  </a:solidFill>
                  <a:latin typeface="Arial" charset="0"/>
                  <a:cs typeface="Arial" charset="0"/>
                </a:rPr>
                <a:t>A A</a:t>
              </a:r>
              <a:r>
                <a:rPr lang="ja-JP" altLang="en-US" i="0">
                  <a:solidFill>
                    <a:srgbClr val="FFFFFF"/>
                  </a:solidFill>
                  <a:latin typeface="Arial" charset="0"/>
                  <a:cs typeface="Arial" charset="0"/>
                </a:rPr>
                <a:t>’</a:t>
              </a:r>
              <a:endParaRPr lang="en-US" i="0" dirty="0">
                <a:solidFill>
                  <a:srgbClr val="FFFFFF"/>
                </a:solidFill>
                <a:latin typeface="Arial" charset="0"/>
                <a:cs typeface="Arial" charset="0"/>
              </a:endParaRPr>
            </a:p>
          </p:txBody>
        </p:sp>
        <p:sp>
          <p:nvSpPr>
            <p:cNvPr id="67624" name="Line 72"/>
            <p:cNvSpPr>
              <a:spLocks noChangeShapeType="1"/>
            </p:cNvSpPr>
            <p:nvPr/>
          </p:nvSpPr>
          <p:spPr bwMode="auto">
            <a:xfrm>
              <a:off x="1936" y="3535"/>
              <a:ext cx="0" cy="16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7625" name="Line 73"/>
            <p:cNvSpPr>
              <a:spLocks noChangeShapeType="1"/>
            </p:cNvSpPr>
            <p:nvPr/>
          </p:nvSpPr>
          <p:spPr bwMode="auto">
            <a:xfrm>
              <a:off x="2116" y="3540"/>
              <a:ext cx="0" cy="16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nvGrpSpPr>
          <p:cNvPr id="685130" name="Group 74"/>
          <p:cNvGrpSpPr>
            <a:grpSpLocks/>
          </p:cNvGrpSpPr>
          <p:nvPr/>
        </p:nvGrpSpPr>
        <p:grpSpPr bwMode="auto">
          <a:xfrm>
            <a:off x="5799138" y="2882900"/>
            <a:ext cx="1428750" cy="369888"/>
            <a:chOff x="1750" y="3514"/>
            <a:chExt cx="900" cy="233"/>
          </a:xfrm>
        </p:grpSpPr>
        <p:sp>
          <p:nvSpPr>
            <p:cNvPr id="67618" name="Rectangle 75"/>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67619" name="Text Box 76"/>
            <p:cNvSpPr txBox="1">
              <a:spLocks noChangeArrowheads="1"/>
            </p:cNvSpPr>
            <p:nvPr/>
          </p:nvSpPr>
          <p:spPr bwMode="auto">
            <a:xfrm>
              <a:off x="1750" y="3514"/>
              <a:ext cx="356"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FFFF"/>
                  </a:solidFill>
                  <a:latin typeface="Arial" charset="0"/>
                  <a:cs typeface="Arial" charset="0"/>
                </a:rPr>
                <a:t>A A</a:t>
              </a:r>
              <a:r>
                <a:rPr lang="ja-JP" altLang="en-US" i="0">
                  <a:solidFill>
                    <a:srgbClr val="FFFFFF"/>
                  </a:solidFill>
                  <a:latin typeface="Arial" charset="0"/>
                  <a:cs typeface="Arial" charset="0"/>
                </a:rPr>
                <a:t>’</a:t>
              </a:r>
              <a:endParaRPr lang="en-US" i="0" dirty="0">
                <a:solidFill>
                  <a:srgbClr val="FFFFFF"/>
                </a:solidFill>
                <a:latin typeface="Arial" charset="0"/>
                <a:cs typeface="Arial" charset="0"/>
              </a:endParaRPr>
            </a:p>
          </p:txBody>
        </p:sp>
        <p:sp>
          <p:nvSpPr>
            <p:cNvPr id="67620" name="Line 77"/>
            <p:cNvSpPr>
              <a:spLocks noChangeShapeType="1"/>
            </p:cNvSpPr>
            <p:nvPr/>
          </p:nvSpPr>
          <p:spPr bwMode="auto">
            <a:xfrm>
              <a:off x="1936" y="3535"/>
              <a:ext cx="0" cy="16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7621" name="Line 78"/>
            <p:cNvSpPr>
              <a:spLocks noChangeShapeType="1"/>
            </p:cNvSpPr>
            <p:nvPr/>
          </p:nvSpPr>
          <p:spPr bwMode="auto">
            <a:xfrm>
              <a:off x="2116" y="3540"/>
              <a:ext cx="0" cy="16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nvGrpSpPr>
          <p:cNvPr id="685135" name="Group 79"/>
          <p:cNvGrpSpPr>
            <a:grpSpLocks/>
          </p:cNvGrpSpPr>
          <p:nvPr/>
        </p:nvGrpSpPr>
        <p:grpSpPr bwMode="auto">
          <a:xfrm>
            <a:off x="5795963" y="2879725"/>
            <a:ext cx="1428750" cy="369888"/>
            <a:chOff x="1750" y="3514"/>
            <a:chExt cx="900" cy="233"/>
          </a:xfrm>
        </p:grpSpPr>
        <p:sp>
          <p:nvSpPr>
            <p:cNvPr id="67614" name="Rectangle 80"/>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67615" name="Text Box 81"/>
            <p:cNvSpPr txBox="1">
              <a:spLocks noChangeArrowheads="1"/>
            </p:cNvSpPr>
            <p:nvPr/>
          </p:nvSpPr>
          <p:spPr bwMode="auto">
            <a:xfrm>
              <a:off x="1750" y="3514"/>
              <a:ext cx="356"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FFFF"/>
                  </a:solidFill>
                  <a:latin typeface="Arial" charset="0"/>
                  <a:cs typeface="Arial" charset="0"/>
                </a:rPr>
                <a:t>A A</a:t>
              </a:r>
              <a:r>
                <a:rPr lang="ja-JP" altLang="en-US" i="0">
                  <a:solidFill>
                    <a:srgbClr val="FFFFFF"/>
                  </a:solidFill>
                  <a:latin typeface="Arial" charset="0"/>
                  <a:cs typeface="Arial" charset="0"/>
                </a:rPr>
                <a:t>’</a:t>
              </a:r>
              <a:endParaRPr lang="en-US" i="0" dirty="0">
                <a:solidFill>
                  <a:srgbClr val="FFFFFF"/>
                </a:solidFill>
                <a:latin typeface="Arial" charset="0"/>
                <a:cs typeface="Arial" charset="0"/>
              </a:endParaRPr>
            </a:p>
          </p:txBody>
        </p:sp>
        <p:sp>
          <p:nvSpPr>
            <p:cNvPr id="67616" name="Line 82"/>
            <p:cNvSpPr>
              <a:spLocks noChangeShapeType="1"/>
            </p:cNvSpPr>
            <p:nvPr/>
          </p:nvSpPr>
          <p:spPr bwMode="auto">
            <a:xfrm>
              <a:off x="1936" y="3535"/>
              <a:ext cx="0" cy="16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7617" name="Line 83"/>
            <p:cNvSpPr>
              <a:spLocks noChangeShapeType="1"/>
            </p:cNvSpPr>
            <p:nvPr/>
          </p:nvSpPr>
          <p:spPr bwMode="auto">
            <a:xfrm>
              <a:off x="2116" y="3540"/>
              <a:ext cx="0" cy="16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sp>
        <p:nvSpPr>
          <p:cNvPr id="685140" name="Rectangle 84"/>
          <p:cNvSpPr>
            <a:spLocks noGrp="1" noChangeArrowheads="1"/>
          </p:cNvSpPr>
          <p:nvPr>
            <p:ph type="body" idx="1"/>
          </p:nvPr>
        </p:nvSpPr>
        <p:spPr>
          <a:xfrm>
            <a:off x="285750" y="1508125"/>
            <a:ext cx="4044950" cy="944563"/>
          </a:xfrm>
        </p:spPr>
        <p:txBody>
          <a:bodyPr/>
          <a:lstStyle/>
          <a:p>
            <a:pPr>
              <a:lnSpc>
                <a:spcPct val="90000"/>
              </a:lnSpc>
              <a:buFont typeface="Wingdings" pitchFamily="2" charset="2"/>
              <a:buChar char="q"/>
              <a:defRPr/>
            </a:pPr>
            <a:r>
              <a:rPr lang="en-US" dirty="0">
                <a:latin typeface="Gill Sans MT" charset="0"/>
                <a:cs typeface="+mn-cs"/>
              </a:rPr>
              <a:t>frame destination, A’, location unknown:</a:t>
            </a:r>
            <a:endParaRPr lang="en-US" i="1" dirty="0">
              <a:latin typeface="Gill Sans MT" charset="0"/>
              <a:cs typeface="+mn-cs"/>
            </a:endParaRPr>
          </a:p>
        </p:txBody>
      </p:sp>
      <p:sp>
        <p:nvSpPr>
          <p:cNvPr id="685142" name="Text Box 86"/>
          <p:cNvSpPr txBox="1">
            <a:spLocks noChangeArrowheads="1"/>
          </p:cNvSpPr>
          <p:nvPr/>
        </p:nvSpPr>
        <p:spPr bwMode="auto">
          <a:xfrm>
            <a:off x="3349625" y="1847850"/>
            <a:ext cx="838200" cy="522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800" dirty="0">
                <a:solidFill>
                  <a:srgbClr val="CC0000"/>
                </a:solidFill>
                <a:latin typeface="Gill Sans MT" charset="0"/>
                <a:cs typeface="+mn-cs"/>
              </a:rPr>
              <a:t>flood</a:t>
            </a:r>
          </a:p>
        </p:txBody>
      </p:sp>
      <p:grpSp>
        <p:nvGrpSpPr>
          <p:cNvPr id="685148" name="Group 92"/>
          <p:cNvGrpSpPr>
            <a:grpSpLocks/>
          </p:cNvGrpSpPr>
          <p:nvPr/>
        </p:nvGrpSpPr>
        <p:grpSpPr bwMode="auto">
          <a:xfrm>
            <a:off x="6130925" y="3981450"/>
            <a:ext cx="1428750" cy="369888"/>
            <a:chOff x="730" y="2472"/>
            <a:chExt cx="900" cy="233"/>
          </a:xfrm>
        </p:grpSpPr>
        <p:sp>
          <p:nvSpPr>
            <p:cNvPr id="67610" name="Rectangle 88"/>
            <p:cNvSpPr>
              <a:spLocks noChangeArrowheads="1"/>
            </p:cNvSpPr>
            <p:nvPr/>
          </p:nvSpPr>
          <p:spPr bwMode="auto">
            <a:xfrm>
              <a:off x="751" y="2500"/>
              <a:ext cx="879" cy="166"/>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67611" name="Text Box 89"/>
            <p:cNvSpPr txBox="1">
              <a:spLocks noChangeArrowheads="1"/>
            </p:cNvSpPr>
            <p:nvPr/>
          </p:nvSpPr>
          <p:spPr bwMode="auto">
            <a:xfrm>
              <a:off x="730" y="2472"/>
              <a:ext cx="359"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FFFF"/>
                  </a:solidFill>
                  <a:latin typeface="Arial" charset="0"/>
                  <a:cs typeface="Arial" charset="0"/>
                </a:rPr>
                <a:t>A</a:t>
              </a:r>
              <a:r>
                <a:rPr lang="ja-JP" altLang="en-US" i="0">
                  <a:solidFill>
                    <a:srgbClr val="FFFFFF"/>
                  </a:solidFill>
                  <a:latin typeface="Arial" charset="0"/>
                  <a:cs typeface="Arial" charset="0"/>
                </a:rPr>
                <a:t>’</a:t>
              </a:r>
              <a:r>
                <a:rPr lang="en-US" i="0" dirty="0">
                  <a:solidFill>
                    <a:srgbClr val="FFFFFF"/>
                  </a:solidFill>
                  <a:latin typeface="Arial" charset="0"/>
                  <a:cs typeface="Arial" charset="0"/>
                </a:rPr>
                <a:t> A</a:t>
              </a:r>
            </a:p>
          </p:txBody>
        </p:sp>
        <p:sp>
          <p:nvSpPr>
            <p:cNvPr id="67612" name="Line 90"/>
            <p:cNvSpPr>
              <a:spLocks noChangeShapeType="1"/>
            </p:cNvSpPr>
            <p:nvPr/>
          </p:nvSpPr>
          <p:spPr bwMode="auto">
            <a:xfrm>
              <a:off x="937" y="2493"/>
              <a:ext cx="0" cy="16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7613" name="Line 91"/>
            <p:cNvSpPr>
              <a:spLocks noChangeShapeType="1"/>
            </p:cNvSpPr>
            <p:nvPr/>
          </p:nvSpPr>
          <p:spPr bwMode="auto">
            <a:xfrm>
              <a:off x="1096" y="2498"/>
              <a:ext cx="0" cy="16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sp>
        <p:nvSpPr>
          <p:cNvPr id="685149" name="Rectangle 93"/>
          <p:cNvSpPr>
            <a:spLocks noChangeArrowheads="1"/>
          </p:cNvSpPr>
          <p:nvPr/>
        </p:nvSpPr>
        <p:spPr bwMode="auto">
          <a:xfrm>
            <a:off x="300038" y="2425700"/>
            <a:ext cx="4044950" cy="9445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457200" indent="-457200">
              <a:spcBef>
                <a:spcPct val="20000"/>
              </a:spcBef>
              <a:buClr>
                <a:srgbClr val="000099"/>
              </a:buClr>
              <a:buSzPct val="100000"/>
              <a:buFont typeface="Wingdings" pitchFamily="2" charset="2"/>
              <a:buChar char="q"/>
              <a:defRPr/>
            </a:pPr>
            <a:r>
              <a:rPr lang="en-US" sz="2800" i="0" dirty="0">
                <a:solidFill>
                  <a:srgbClr val="000000"/>
                </a:solidFill>
                <a:latin typeface="Gill Sans MT" charset="0"/>
                <a:cs typeface="+mn-cs"/>
              </a:rPr>
              <a:t>destination A location known:</a:t>
            </a:r>
            <a:endParaRPr lang="en-US" sz="2800" dirty="0">
              <a:solidFill>
                <a:srgbClr val="FF0000"/>
              </a:solidFill>
              <a:latin typeface="Gill Sans MT" charset="0"/>
              <a:cs typeface="+mn-cs"/>
            </a:endParaRPr>
          </a:p>
        </p:txBody>
      </p:sp>
      <p:grpSp>
        <p:nvGrpSpPr>
          <p:cNvPr id="685150" name="Group 94"/>
          <p:cNvGrpSpPr>
            <a:grpSpLocks/>
          </p:cNvGrpSpPr>
          <p:nvPr/>
        </p:nvGrpSpPr>
        <p:grpSpPr bwMode="auto">
          <a:xfrm>
            <a:off x="3768725" y="5656263"/>
            <a:ext cx="2471738" cy="374650"/>
            <a:chOff x="2376" y="3383"/>
            <a:chExt cx="1557" cy="236"/>
          </a:xfrm>
        </p:grpSpPr>
        <p:sp>
          <p:nvSpPr>
            <p:cNvPr id="67607" name="Text Box 95"/>
            <p:cNvSpPr txBox="1">
              <a:spLocks noChangeArrowheads="1"/>
            </p:cNvSpPr>
            <p:nvPr/>
          </p:nvSpPr>
          <p:spPr bwMode="auto">
            <a:xfrm>
              <a:off x="2376" y="3388"/>
              <a:ext cx="247"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A</a:t>
              </a:r>
              <a:r>
                <a:rPr lang="ja-JP" altLang="en-US">
                  <a:solidFill>
                    <a:srgbClr val="000000"/>
                  </a:solidFill>
                  <a:latin typeface="Arial" charset="0"/>
                  <a:cs typeface="Arial" charset="0"/>
                </a:rPr>
                <a:t>’</a:t>
              </a:r>
              <a:endParaRPr lang="en-US" dirty="0">
                <a:solidFill>
                  <a:srgbClr val="000000"/>
                </a:solidFill>
                <a:latin typeface="Arial" charset="0"/>
                <a:cs typeface="Arial" charset="0"/>
              </a:endParaRPr>
            </a:p>
          </p:txBody>
        </p:sp>
        <p:sp>
          <p:nvSpPr>
            <p:cNvPr id="67608" name="Text Box 96"/>
            <p:cNvSpPr txBox="1">
              <a:spLocks noChangeArrowheads="1"/>
            </p:cNvSpPr>
            <p:nvPr/>
          </p:nvSpPr>
          <p:spPr bwMode="auto">
            <a:xfrm>
              <a:off x="3133" y="3387"/>
              <a:ext cx="204"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4</a:t>
              </a:r>
            </a:p>
          </p:txBody>
        </p:sp>
        <p:sp>
          <p:nvSpPr>
            <p:cNvPr id="67609" name="Text Box 97"/>
            <p:cNvSpPr txBox="1">
              <a:spLocks noChangeArrowheads="1"/>
            </p:cNvSpPr>
            <p:nvPr/>
          </p:nvSpPr>
          <p:spPr bwMode="auto">
            <a:xfrm>
              <a:off x="3655" y="3383"/>
              <a:ext cx="278"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60</a:t>
              </a:r>
            </a:p>
          </p:txBody>
        </p:sp>
      </p:grpSp>
      <p:sp>
        <p:nvSpPr>
          <p:cNvPr id="685154" name="Rectangle 98"/>
          <p:cNvSpPr>
            <a:spLocks noChangeArrowheads="1"/>
          </p:cNvSpPr>
          <p:nvPr/>
        </p:nvSpPr>
        <p:spPr bwMode="auto">
          <a:xfrm>
            <a:off x="619121" y="2884488"/>
            <a:ext cx="3729037" cy="5318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ts val="3000"/>
              </a:lnSpc>
              <a:spcBef>
                <a:spcPct val="20000"/>
              </a:spcBef>
              <a:buClr>
                <a:srgbClr val="000099"/>
              </a:buClr>
              <a:buSzPct val="65000"/>
              <a:buFont typeface="Wingdings" charset="0"/>
              <a:buNone/>
              <a:defRPr/>
            </a:pPr>
            <a:r>
              <a:rPr lang="en-US" sz="2800" dirty="0">
                <a:solidFill>
                  <a:srgbClr val="CC0000"/>
                </a:solidFill>
                <a:latin typeface="Gill Sans MT" charset="0"/>
                <a:cs typeface="+mn-cs"/>
              </a:rPr>
              <a:t>            selectively send </a:t>
            </a:r>
          </a:p>
          <a:p>
            <a:pPr marL="342900" indent="-342900">
              <a:lnSpc>
                <a:spcPts val="3000"/>
              </a:lnSpc>
              <a:spcBef>
                <a:spcPct val="20000"/>
              </a:spcBef>
              <a:buClr>
                <a:srgbClr val="000099"/>
              </a:buClr>
              <a:buSzPct val="65000"/>
              <a:buFont typeface="Wingdings" charset="0"/>
              <a:buNone/>
              <a:defRPr/>
            </a:pPr>
            <a:r>
              <a:rPr lang="en-US" sz="2800" dirty="0">
                <a:solidFill>
                  <a:srgbClr val="CC0000"/>
                </a:solidFill>
                <a:latin typeface="Gill Sans MT" charset="0"/>
                <a:cs typeface="+mn-cs"/>
              </a:rPr>
              <a:t>on just one link</a:t>
            </a:r>
          </a:p>
        </p:txBody>
      </p:sp>
      <p:sp>
        <p:nvSpPr>
          <p:cNvPr id="114"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28</a:t>
            </a:fld>
            <a:endParaRPr lang="en-US" sz="1200" dirty="0">
              <a:latin typeface="Tahoma" charset="0"/>
            </a:endParaRPr>
          </a:p>
        </p:txBody>
      </p:sp>
      <p:sp>
        <p:nvSpPr>
          <p:cNvPr id="115"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42438939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85088"/>
                                        </p:tgtEl>
                                        <p:attrNameLst>
                                          <p:attrName>style.visibility</p:attrName>
                                        </p:attrNameLst>
                                      </p:cBhvr>
                                      <p:to>
                                        <p:strVal val="visible"/>
                                      </p:to>
                                    </p:set>
                                    <p:animEffect transition="in" filter="dissolve">
                                      <p:cBhvr>
                                        <p:cTn id="7" dur="500"/>
                                        <p:tgtEl>
                                          <p:spTgt spid="685088"/>
                                        </p:tgtEl>
                                      </p:cBhvr>
                                    </p:animEffect>
                                  </p:childTnLst>
                                </p:cTn>
                              </p:par>
                            </p:childTnLst>
                          </p:cTn>
                        </p:par>
                        <p:par>
                          <p:cTn id="8" fill="hold" nodeType="afterGroup">
                            <p:stCondLst>
                              <p:cond delay="500"/>
                            </p:stCondLst>
                            <p:childTnLst>
                              <p:par>
                                <p:cTn id="9" presetID="1" presetClass="entr" presetSubtype="0" fill="hold" nodeType="afterEffect">
                                  <p:stCondLst>
                                    <p:cond delay="0"/>
                                  </p:stCondLst>
                                  <p:childTnLst>
                                    <p:set>
                                      <p:cBhvr>
                                        <p:cTn id="10" dur="1" fill="hold">
                                          <p:stCondLst>
                                            <p:cond delay="0"/>
                                          </p:stCondLst>
                                        </p:cTn>
                                        <p:tgtEl>
                                          <p:spTgt spid="68509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685098"/>
                                        </p:tgtEl>
                                        <p:attrNameLst>
                                          <p:attrName>style.visibility</p:attrName>
                                        </p:attrNameLst>
                                      </p:cBhvr>
                                      <p:to>
                                        <p:strVal val="visible"/>
                                      </p:to>
                                    </p:set>
                                    <p:animEffect transition="in" filter="dissolve">
                                      <p:cBhvr>
                                        <p:cTn id="15" dur="500"/>
                                        <p:tgtEl>
                                          <p:spTgt spid="68509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685104"/>
                                        </p:tgtEl>
                                        <p:attrNameLst>
                                          <p:attrName>style.visibility</p:attrName>
                                        </p:attrNameLst>
                                      </p:cBhvr>
                                      <p:to>
                                        <p:strVal val="visible"/>
                                      </p:to>
                                    </p:set>
                                    <p:animEffect transition="in" filter="dissolve">
                                      <p:cBhvr>
                                        <p:cTn id="18" dur="500"/>
                                        <p:tgtEl>
                                          <p:spTgt spid="68510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nodeType="clickEffect">
                                  <p:stCondLst>
                                    <p:cond delay="0"/>
                                  </p:stCondLst>
                                  <p:childTnLst>
                                    <p:set>
                                      <p:cBhvr>
                                        <p:cTn id="22" dur="1" fill="hold">
                                          <p:stCondLst>
                                            <p:cond delay="0"/>
                                          </p:stCondLst>
                                        </p:cTn>
                                        <p:tgtEl>
                                          <p:spTgt spid="685093"/>
                                        </p:tgtEl>
                                        <p:attrNameLst>
                                          <p:attrName>style.visibility</p:attrName>
                                        </p:attrNameLst>
                                      </p:cBhvr>
                                      <p:to>
                                        <p:strVal val="hidden"/>
                                      </p:to>
                                    </p:set>
                                  </p:childTnLst>
                                </p:cTn>
                              </p:par>
                              <p:par>
                                <p:cTn id="23" presetID="0" presetClass="path" presetSubtype="0" accel="50000" decel="50000" fill="hold" nodeType="withEffect">
                                  <p:stCondLst>
                                    <p:cond delay="0"/>
                                  </p:stCondLst>
                                  <p:childTnLst>
                                    <p:animMotion origin="layout" path="M -4.44444E-6 -2.59259E-6 L -0.10694 0.11482 L -0.10694 0.24329 " pathEditMode="relative" rAng="0" ptsTypes="AAA">
                                      <p:cBhvr>
                                        <p:cTn id="24" dur="2000" fill="hold"/>
                                        <p:tgtEl>
                                          <p:spTgt spid="685088"/>
                                        </p:tgtEl>
                                        <p:attrNameLst>
                                          <p:attrName>ppt_x</p:attrName>
                                          <p:attrName>ppt_y</p:attrName>
                                        </p:attrNameLst>
                                      </p:cBhvr>
                                      <p:rCtr x="-5347" y="12153"/>
                                    </p:animMotion>
                                  </p:childTnLst>
                                </p:cTn>
                              </p:par>
                            </p:childTnLst>
                          </p:cTn>
                        </p:par>
                        <p:par>
                          <p:cTn id="25" fill="hold" nodeType="afterGroup">
                            <p:stCondLst>
                              <p:cond delay="2000"/>
                            </p:stCondLst>
                            <p:childTnLst>
                              <p:par>
                                <p:cTn id="26" presetID="9" presetClass="entr" presetSubtype="0" fill="hold" nodeType="afterEffect">
                                  <p:stCondLst>
                                    <p:cond delay="0"/>
                                  </p:stCondLst>
                                  <p:childTnLst>
                                    <p:set>
                                      <p:cBhvr>
                                        <p:cTn id="27" dur="1" fill="hold">
                                          <p:stCondLst>
                                            <p:cond delay="0"/>
                                          </p:stCondLst>
                                        </p:cTn>
                                        <p:tgtEl>
                                          <p:spTgt spid="685105"/>
                                        </p:tgtEl>
                                        <p:attrNameLst>
                                          <p:attrName>style.visibility</p:attrName>
                                        </p:attrNameLst>
                                      </p:cBhvr>
                                      <p:to>
                                        <p:strVal val="visible"/>
                                      </p:to>
                                    </p:set>
                                    <p:animEffect transition="in" filter="dissolve">
                                      <p:cBhvr>
                                        <p:cTn id="28" dur="500"/>
                                        <p:tgtEl>
                                          <p:spTgt spid="685105"/>
                                        </p:tgtEl>
                                      </p:cBhvr>
                                    </p:animEffect>
                                  </p:childTnLst>
                                </p:cTn>
                              </p:par>
                            </p:childTnLst>
                          </p:cTn>
                        </p:par>
                        <p:par>
                          <p:cTn id="29" fill="hold" nodeType="afterGroup">
                            <p:stCondLst>
                              <p:cond delay="2500"/>
                            </p:stCondLst>
                            <p:childTnLst>
                              <p:par>
                                <p:cTn id="30" presetID="1" presetClass="entr" presetSubtype="0" fill="hold" grpId="0" nodeType="afterEffect">
                                  <p:stCondLst>
                                    <p:cond delay="0"/>
                                  </p:stCondLst>
                                  <p:childTnLst>
                                    <p:set>
                                      <p:cBhvr>
                                        <p:cTn id="31" dur="1" fill="hold">
                                          <p:stCondLst>
                                            <p:cond delay="0"/>
                                          </p:stCondLst>
                                        </p:cTn>
                                        <p:tgtEl>
                                          <p:spTgt spid="685140">
                                            <p:txEl>
                                              <p:pRg st="0" end="0"/>
                                            </p:txEl>
                                          </p:spTgt>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85142"/>
                                        </p:tgtEl>
                                        <p:attrNameLst>
                                          <p:attrName>style.visibility</p:attrName>
                                        </p:attrNameLst>
                                      </p:cBhvr>
                                      <p:to>
                                        <p:strVal val="visible"/>
                                      </p:to>
                                    </p:set>
                                  </p:childTnLst>
                                </p:cTn>
                              </p:par>
                            </p:childTnLst>
                          </p:cTn>
                        </p:par>
                        <p:par>
                          <p:cTn id="36" fill="hold" nodeType="afterGroup">
                            <p:stCondLst>
                              <p:cond delay="0"/>
                            </p:stCondLst>
                            <p:childTnLst>
                              <p:par>
                                <p:cTn id="37" presetID="1" presetClass="exit" presetSubtype="0" fill="hold" nodeType="afterEffect">
                                  <p:stCondLst>
                                    <p:cond delay="0"/>
                                  </p:stCondLst>
                                  <p:childTnLst>
                                    <p:set>
                                      <p:cBhvr>
                                        <p:cTn id="38" dur="1" fill="hold">
                                          <p:stCondLst>
                                            <p:cond delay="0"/>
                                          </p:stCondLst>
                                        </p:cTn>
                                        <p:tgtEl>
                                          <p:spTgt spid="685088"/>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685115"/>
                                        </p:tgtEl>
                                        <p:attrNameLst>
                                          <p:attrName>style.visibility</p:attrName>
                                        </p:attrNameLst>
                                      </p:cBhvr>
                                      <p:to>
                                        <p:strVal val="visible"/>
                                      </p:to>
                                    </p:set>
                                  </p:childTnLst>
                                </p:cTn>
                              </p:par>
                              <p:par>
                                <p:cTn id="41" presetID="0" presetClass="path" presetSubtype="0" accel="50000" decel="50000" fill="hold" nodeType="withEffect">
                                  <p:stCondLst>
                                    <p:cond delay="0"/>
                                  </p:stCondLst>
                                  <p:childTnLst>
                                    <p:animMotion origin="layout" path="M 2.5E-6 6.2963E-6 L -0.12118 -0.09814 " pathEditMode="relative" ptsTypes="AA">
                                      <p:cBhvr>
                                        <p:cTn id="42" dur="2000" fill="hold"/>
                                        <p:tgtEl>
                                          <p:spTgt spid="685115"/>
                                        </p:tgtEl>
                                        <p:attrNameLst>
                                          <p:attrName>ppt_x</p:attrName>
                                          <p:attrName>ppt_y</p:attrName>
                                        </p:attrNameLst>
                                      </p:cBhvr>
                                    </p:animMotion>
                                  </p:childTnLst>
                                </p:cTn>
                              </p:par>
                              <p:par>
                                <p:cTn id="43" presetID="1" presetClass="entr" presetSubtype="0" fill="hold" nodeType="withEffect">
                                  <p:stCondLst>
                                    <p:cond delay="0"/>
                                  </p:stCondLst>
                                  <p:childTnLst>
                                    <p:set>
                                      <p:cBhvr>
                                        <p:cTn id="44" dur="1" fill="hold">
                                          <p:stCondLst>
                                            <p:cond delay="0"/>
                                          </p:stCondLst>
                                        </p:cTn>
                                        <p:tgtEl>
                                          <p:spTgt spid="685120"/>
                                        </p:tgtEl>
                                        <p:attrNameLst>
                                          <p:attrName>style.visibility</p:attrName>
                                        </p:attrNameLst>
                                      </p:cBhvr>
                                      <p:to>
                                        <p:strVal val="visible"/>
                                      </p:to>
                                    </p:set>
                                  </p:childTnLst>
                                </p:cTn>
                              </p:par>
                              <p:par>
                                <p:cTn id="45" presetID="0" presetClass="path" presetSubtype="0" accel="50000" decel="50000" fill="hold" nodeType="withEffect">
                                  <p:stCondLst>
                                    <p:cond delay="0"/>
                                  </p:stCondLst>
                                  <p:childTnLst>
                                    <p:animMotion origin="layout" path="M 3.61111E-6 -7.40741E-7 L -0.09532 0.14352 " pathEditMode="relative" rAng="0" ptsTypes="AA">
                                      <p:cBhvr>
                                        <p:cTn id="46" dur="2000" fill="hold"/>
                                        <p:tgtEl>
                                          <p:spTgt spid="685120"/>
                                        </p:tgtEl>
                                        <p:attrNameLst>
                                          <p:attrName>ppt_x</p:attrName>
                                          <p:attrName>ppt_y</p:attrName>
                                        </p:attrNameLst>
                                      </p:cBhvr>
                                      <p:rCtr x="-4774" y="7176"/>
                                    </p:animMotion>
                                  </p:childTnLst>
                                </p:cTn>
                              </p:par>
                              <p:par>
                                <p:cTn id="47" presetID="1" presetClass="entr" presetSubtype="0" fill="hold" nodeType="withEffect">
                                  <p:stCondLst>
                                    <p:cond delay="0"/>
                                  </p:stCondLst>
                                  <p:childTnLst>
                                    <p:set>
                                      <p:cBhvr>
                                        <p:cTn id="48" dur="1" fill="hold">
                                          <p:stCondLst>
                                            <p:cond delay="0"/>
                                          </p:stCondLst>
                                        </p:cTn>
                                        <p:tgtEl>
                                          <p:spTgt spid="685125"/>
                                        </p:tgtEl>
                                        <p:attrNameLst>
                                          <p:attrName>style.visibility</p:attrName>
                                        </p:attrNameLst>
                                      </p:cBhvr>
                                      <p:to>
                                        <p:strVal val="visible"/>
                                      </p:to>
                                    </p:set>
                                  </p:childTnLst>
                                </p:cTn>
                              </p:par>
                              <p:par>
                                <p:cTn id="49" presetID="0" presetClass="path" presetSubtype="0" accel="50000" decel="50000" fill="hold" nodeType="withEffect">
                                  <p:stCondLst>
                                    <p:cond delay="0"/>
                                  </p:stCondLst>
                                  <p:childTnLst>
                                    <p:animMotion origin="layout" path="M 3.61111E-6 -7.40741E-7 L 0.03489 0.15509 " pathEditMode="relative" rAng="0" ptsTypes="AA">
                                      <p:cBhvr>
                                        <p:cTn id="50" dur="2000" fill="hold"/>
                                        <p:tgtEl>
                                          <p:spTgt spid="685125"/>
                                        </p:tgtEl>
                                        <p:attrNameLst>
                                          <p:attrName>ppt_x</p:attrName>
                                          <p:attrName>ppt_y</p:attrName>
                                        </p:attrNameLst>
                                      </p:cBhvr>
                                      <p:rCtr x="1736" y="7755"/>
                                    </p:animMotion>
                                  </p:childTnLst>
                                </p:cTn>
                              </p:par>
                              <p:par>
                                <p:cTn id="51" presetID="1" presetClass="entr" presetSubtype="0" fill="hold" nodeType="withEffect">
                                  <p:stCondLst>
                                    <p:cond delay="0"/>
                                  </p:stCondLst>
                                  <p:childTnLst>
                                    <p:set>
                                      <p:cBhvr>
                                        <p:cTn id="52" dur="1" fill="hold">
                                          <p:stCondLst>
                                            <p:cond delay="0"/>
                                          </p:stCondLst>
                                        </p:cTn>
                                        <p:tgtEl>
                                          <p:spTgt spid="685130"/>
                                        </p:tgtEl>
                                        <p:attrNameLst>
                                          <p:attrName>style.visibility</p:attrName>
                                        </p:attrNameLst>
                                      </p:cBhvr>
                                      <p:to>
                                        <p:strVal val="visible"/>
                                      </p:to>
                                    </p:set>
                                  </p:childTnLst>
                                </p:cTn>
                              </p:par>
                              <p:par>
                                <p:cTn id="53" presetID="0" presetClass="path" presetSubtype="0" accel="50000" decel="50000" fill="hold" nodeType="withEffect">
                                  <p:stCondLst>
                                    <p:cond delay="0"/>
                                  </p:stCondLst>
                                  <p:childTnLst>
                                    <p:animMotion origin="layout" path="M 3.61111E-6 -7.40741E-7 L 0.16163 0.06667 " pathEditMode="relative" rAng="0" ptsTypes="AA">
                                      <p:cBhvr>
                                        <p:cTn id="54" dur="2000" fill="hold"/>
                                        <p:tgtEl>
                                          <p:spTgt spid="685130"/>
                                        </p:tgtEl>
                                        <p:attrNameLst>
                                          <p:attrName>ppt_x</p:attrName>
                                          <p:attrName>ppt_y</p:attrName>
                                        </p:attrNameLst>
                                      </p:cBhvr>
                                      <p:rCtr x="8073" y="3333"/>
                                    </p:animMotion>
                                  </p:childTnLst>
                                </p:cTn>
                              </p:par>
                              <p:par>
                                <p:cTn id="55" presetID="1" presetClass="entr" presetSubtype="0" fill="hold" nodeType="withEffect">
                                  <p:stCondLst>
                                    <p:cond delay="0"/>
                                  </p:stCondLst>
                                  <p:childTnLst>
                                    <p:set>
                                      <p:cBhvr>
                                        <p:cTn id="56" dur="1" fill="hold">
                                          <p:stCondLst>
                                            <p:cond delay="0"/>
                                          </p:stCondLst>
                                        </p:cTn>
                                        <p:tgtEl>
                                          <p:spTgt spid="685135"/>
                                        </p:tgtEl>
                                        <p:attrNameLst>
                                          <p:attrName>style.visibility</p:attrName>
                                        </p:attrNameLst>
                                      </p:cBhvr>
                                      <p:to>
                                        <p:strVal val="visible"/>
                                      </p:to>
                                    </p:set>
                                  </p:childTnLst>
                                </p:cTn>
                              </p:par>
                              <p:par>
                                <p:cTn id="57" presetID="0" presetClass="path" presetSubtype="0" accel="50000" decel="50000" fill="hold" nodeType="withEffect">
                                  <p:stCondLst>
                                    <p:cond delay="0"/>
                                  </p:stCondLst>
                                  <p:childTnLst>
                                    <p:animMotion origin="layout" path="M 8.33333E-7 -3.7037E-6 L 0.11545 -0.10231 " pathEditMode="relative" rAng="0" ptsTypes="AA">
                                      <p:cBhvr>
                                        <p:cTn id="58" dur="2000" fill="hold"/>
                                        <p:tgtEl>
                                          <p:spTgt spid="685135"/>
                                        </p:tgtEl>
                                        <p:attrNameLst>
                                          <p:attrName>ppt_x</p:attrName>
                                          <p:attrName>ppt_y</p:attrName>
                                        </p:attrNameLst>
                                      </p:cBhvr>
                                      <p:rCtr x="5764" y="-5116"/>
                                    </p:animMotion>
                                  </p:childTnLst>
                                </p:cTn>
                              </p:par>
                            </p:childTnLst>
                          </p:cTn>
                        </p:par>
                        <p:par>
                          <p:cTn id="59" fill="hold" nodeType="afterGroup">
                            <p:stCondLst>
                              <p:cond delay="2000"/>
                            </p:stCondLst>
                            <p:childTnLst>
                              <p:par>
                                <p:cTn id="60" presetID="1" presetClass="exit" presetSubtype="0" fill="hold" nodeType="afterEffect">
                                  <p:stCondLst>
                                    <p:cond delay="0"/>
                                  </p:stCondLst>
                                  <p:childTnLst>
                                    <p:set>
                                      <p:cBhvr>
                                        <p:cTn id="61" dur="1" fill="hold">
                                          <p:stCondLst>
                                            <p:cond delay="0"/>
                                          </p:stCondLst>
                                        </p:cTn>
                                        <p:tgtEl>
                                          <p:spTgt spid="685135"/>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685130"/>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685125"/>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685120"/>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685115"/>
                                        </p:tgtEl>
                                        <p:attrNameLst>
                                          <p:attrName>style.visibility</p:attrName>
                                        </p:attrNameLst>
                                      </p:cBhvr>
                                      <p:to>
                                        <p:strVal val="hidden"/>
                                      </p:to>
                                    </p:set>
                                  </p:childTnLst>
                                </p:cTn>
                              </p:par>
                            </p:childTnLst>
                          </p:cTn>
                        </p:par>
                      </p:childTnLst>
                    </p:cTn>
                  </p:par>
                  <p:par>
                    <p:cTn id="70" fill="hold" nodeType="clickPar">
                      <p:stCondLst>
                        <p:cond delay="indefinite"/>
                      </p:stCondLst>
                      <p:childTnLst>
                        <p:par>
                          <p:cTn id="71" fill="hold" nodeType="withGroup">
                            <p:stCondLst>
                              <p:cond delay="0"/>
                            </p:stCondLst>
                            <p:childTnLst>
                              <p:par>
                                <p:cTn id="72" presetID="9" presetClass="entr" presetSubtype="0" fill="hold" nodeType="clickEffect">
                                  <p:stCondLst>
                                    <p:cond delay="0"/>
                                  </p:stCondLst>
                                  <p:childTnLst>
                                    <p:set>
                                      <p:cBhvr>
                                        <p:cTn id="73" dur="1" fill="hold">
                                          <p:stCondLst>
                                            <p:cond delay="0"/>
                                          </p:stCondLst>
                                        </p:cTn>
                                        <p:tgtEl>
                                          <p:spTgt spid="685148"/>
                                        </p:tgtEl>
                                        <p:attrNameLst>
                                          <p:attrName>style.visibility</p:attrName>
                                        </p:attrNameLst>
                                      </p:cBhvr>
                                      <p:to>
                                        <p:strVal val="visible"/>
                                      </p:to>
                                    </p:set>
                                    <p:animEffect transition="in" filter="dissolve">
                                      <p:cBhvr>
                                        <p:cTn id="74" dur="500"/>
                                        <p:tgtEl>
                                          <p:spTgt spid="685148"/>
                                        </p:tgtEl>
                                      </p:cBhvr>
                                    </p:animEffect>
                                  </p:childTnLst>
                                </p:cTn>
                              </p:par>
                            </p:childTnLst>
                          </p:cTn>
                        </p:par>
                        <p:par>
                          <p:cTn id="75" fill="hold" nodeType="afterGroup">
                            <p:stCondLst>
                              <p:cond delay="500"/>
                            </p:stCondLst>
                            <p:childTnLst>
                              <p:par>
                                <p:cTn id="76" presetID="0" presetClass="path" presetSubtype="0" accel="50000" decel="50000" fill="hold" nodeType="afterEffect">
                                  <p:stCondLst>
                                    <p:cond delay="0"/>
                                  </p:stCondLst>
                                  <p:childTnLst>
                                    <p:animMotion origin="layout" path="M -0.00139 -0.00509 L -0.03767 -0.17014 " pathEditMode="relative" rAng="0" ptsTypes="AA">
                                      <p:cBhvr>
                                        <p:cTn id="77" dur="2000" fill="hold"/>
                                        <p:tgtEl>
                                          <p:spTgt spid="685148"/>
                                        </p:tgtEl>
                                        <p:attrNameLst>
                                          <p:attrName>ppt_x</p:attrName>
                                          <p:attrName>ppt_y</p:attrName>
                                        </p:attrNameLst>
                                      </p:cBhvr>
                                      <p:rCtr x="-1823" y="-8264"/>
                                    </p:animMotion>
                                  </p:childTnLst>
                                </p:cTn>
                              </p:par>
                            </p:childTnLst>
                          </p:cTn>
                        </p:par>
                        <p:par>
                          <p:cTn id="78" fill="hold" nodeType="afterGroup">
                            <p:stCondLst>
                              <p:cond delay="2500"/>
                            </p:stCondLst>
                            <p:childTnLst>
                              <p:par>
                                <p:cTn id="79" presetID="1" presetClass="entr" presetSubtype="0" fill="hold" grpId="0" nodeType="afterEffect">
                                  <p:stCondLst>
                                    <p:cond delay="0"/>
                                  </p:stCondLst>
                                  <p:childTnLst>
                                    <p:set>
                                      <p:cBhvr>
                                        <p:cTn id="80" dur="1" fill="hold">
                                          <p:stCondLst>
                                            <p:cond delay="0"/>
                                          </p:stCondLst>
                                        </p:cTn>
                                        <p:tgtEl>
                                          <p:spTgt spid="685149">
                                            <p:txEl>
                                              <p:pRg st="0" end="0"/>
                                            </p:txEl>
                                          </p:spTgt>
                                        </p:tgtEl>
                                        <p:attrNameLst>
                                          <p:attrName>style.visibility</p:attrName>
                                        </p:attrNameLst>
                                      </p:cBhvr>
                                      <p:to>
                                        <p:strVal val="visible"/>
                                      </p:to>
                                    </p:set>
                                  </p:childTnLst>
                                </p:cTn>
                              </p:par>
                            </p:childTnLst>
                          </p:cTn>
                        </p:par>
                        <p:par>
                          <p:cTn id="81" fill="hold" nodeType="afterGroup">
                            <p:stCondLst>
                              <p:cond delay="2500"/>
                            </p:stCondLst>
                            <p:childTnLst>
                              <p:par>
                                <p:cTn id="82" presetID="9" presetClass="entr" presetSubtype="0" fill="hold" nodeType="afterEffect">
                                  <p:stCondLst>
                                    <p:cond delay="0"/>
                                  </p:stCondLst>
                                  <p:childTnLst>
                                    <p:set>
                                      <p:cBhvr>
                                        <p:cTn id="83" dur="1" fill="hold">
                                          <p:stCondLst>
                                            <p:cond delay="0"/>
                                          </p:stCondLst>
                                        </p:cTn>
                                        <p:tgtEl>
                                          <p:spTgt spid="685150"/>
                                        </p:tgtEl>
                                        <p:attrNameLst>
                                          <p:attrName>style.visibility</p:attrName>
                                        </p:attrNameLst>
                                      </p:cBhvr>
                                      <p:to>
                                        <p:strVal val="visible"/>
                                      </p:to>
                                    </p:set>
                                    <p:animEffect transition="in" filter="dissolve">
                                      <p:cBhvr>
                                        <p:cTn id="84" dur="500"/>
                                        <p:tgtEl>
                                          <p:spTgt spid="685150"/>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685154">
                                            <p:txEl>
                                              <p:pRg st="0" end="0"/>
                                            </p:txEl>
                                          </p:spTgt>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685154">
                                            <p:txEl>
                                              <p:pRg st="1" end="1"/>
                                            </p:txEl>
                                          </p:spTgt>
                                        </p:tgtEl>
                                        <p:attrNameLst>
                                          <p:attrName>style.visibility</p:attrName>
                                        </p:attrNameLst>
                                      </p:cBhvr>
                                      <p:to>
                                        <p:strVal val="visible"/>
                                      </p:to>
                                    </p:set>
                                  </p:childTnLst>
                                </p:cTn>
                              </p:par>
                            </p:childTnLst>
                          </p:cTn>
                        </p:par>
                        <p:par>
                          <p:cTn id="93" fill="hold" nodeType="afterGroup">
                            <p:stCondLst>
                              <p:cond delay="0"/>
                            </p:stCondLst>
                            <p:childTnLst>
                              <p:par>
                                <p:cTn id="94" presetID="0" presetClass="path" presetSubtype="0" accel="50000" decel="50000" fill="hold" nodeType="afterEffect">
                                  <p:stCondLst>
                                    <p:cond delay="0"/>
                                  </p:stCondLst>
                                  <p:childTnLst>
                                    <p:animMotion origin="layout" path="M -0.03611 -0.1588 L -0.03472 -0.32871 " pathEditMode="relative" ptsTypes="AA">
                                      <p:cBhvr>
                                        <p:cTn id="95" dur="2000" fill="hold"/>
                                        <p:tgtEl>
                                          <p:spTgt spid="68514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5104" grpId="0"/>
      <p:bldP spid="685140" grpId="0" build="p"/>
      <p:bldP spid="685142" grpId="0"/>
      <p:bldP spid="685149" grpId="0" build="p"/>
      <p:bldP spid="68515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5"/>
          <p:cNvSpPr>
            <a:spLocks noGrp="1" noChangeArrowheads="1"/>
          </p:cNvSpPr>
          <p:nvPr>
            <p:ph type="title"/>
          </p:nvPr>
        </p:nvSpPr>
        <p:spPr>
          <a:xfrm>
            <a:off x="546100" y="0"/>
            <a:ext cx="7772400" cy="1143000"/>
          </a:xfrm>
        </p:spPr>
        <p:txBody>
          <a:bodyPr/>
          <a:lstStyle/>
          <a:p>
            <a:pPr>
              <a:defRPr/>
            </a:pPr>
            <a:r>
              <a:rPr lang="en-US" dirty="0">
                <a:cs typeface="+mj-cs"/>
              </a:rPr>
              <a:t>Interconnecting Switches</a:t>
            </a:r>
          </a:p>
        </p:txBody>
      </p:sp>
      <p:sp>
        <p:nvSpPr>
          <p:cNvPr id="68613" name="Rectangle 6"/>
          <p:cNvSpPr>
            <a:spLocks noGrp="1" noChangeArrowheads="1"/>
          </p:cNvSpPr>
          <p:nvPr>
            <p:ph type="body" idx="1"/>
          </p:nvPr>
        </p:nvSpPr>
        <p:spPr>
          <a:xfrm>
            <a:off x="698500" y="1320800"/>
            <a:ext cx="7881938" cy="682625"/>
          </a:xfrm>
        </p:spPr>
        <p:txBody>
          <a:bodyPr/>
          <a:lstStyle/>
          <a:p>
            <a:pPr marL="0" indent="0">
              <a:buNone/>
              <a:defRPr/>
            </a:pPr>
            <a:r>
              <a:rPr lang="en-US" dirty="0">
                <a:latin typeface="+mj-lt"/>
                <a:cs typeface="+mn-cs"/>
              </a:rPr>
              <a:t>self-learning switches can be connected together:</a:t>
            </a:r>
          </a:p>
        </p:txBody>
      </p:sp>
      <p:sp>
        <p:nvSpPr>
          <p:cNvPr id="681030" name="Rectangle 70"/>
          <p:cNvSpPr>
            <a:spLocks noChangeArrowheads="1"/>
          </p:cNvSpPr>
          <p:nvPr/>
        </p:nvSpPr>
        <p:spPr bwMode="auto">
          <a:xfrm>
            <a:off x="690563" y="4535488"/>
            <a:ext cx="7881937" cy="167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lnSpc>
                <a:spcPct val="85000"/>
              </a:lnSpc>
              <a:spcBef>
                <a:spcPct val="20000"/>
              </a:spcBef>
              <a:buClr>
                <a:srgbClr val="000099"/>
              </a:buClr>
              <a:buSzPct val="65000"/>
              <a:defRPr/>
            </a:pPr>
            <a:r>
              <a:rPr lang="en-US" sz="2800" i="1" u="sng" dirty="0">
                <a:solidFill>
                  <a:srgbClr val="CC0000"/>
                </a:solidFill>
                <a:latin typeface="+mj-lt"/>
                <a:cs typeface="+mn-cs"/>
              </a:rPr>
              <a:t>Q:</a:t>
            </a:r>
            <a:r>
              <a:rPr lang="en-US" sz="2800" i="1" dirty="0">
                <a:solidFill>
                  <a:srgbClr val="000000"/>
                </a:solidFill>
                <a:latin typeface="+mj-lt"/>
                <a:cs typeface="+mn-cs"/>
              </a:rPr>
              <a:t> </a:t>
            </a:r>
            <a:r>
              <a:rPr lang="en-US" sz="2800" i="0" dirty="0">
                <a:solidFill>
                  <a:srgbClr val="000000"/>
                </a:solidFill>
                <a:latin typeface="+mj-lt"/>
                <a:cs typeface="+mn-cs"/>
              </a:rPr>
              <a:t>sending from A to G - how does S</a:t>
            </a:r>
            <a:r>
              <a:rPr lang="en-US" sz="2800" i="0" baseline="-25000" dirty="0">
                <a:solidFill>
                  <a:srgbClr val="000000"/>
                </a:solidFill>
                <a:latin typeface="+mj-lt"/>
                <a:cs typeface="+mn-cs"/>
              </a:rPr>
              <a:t>1</a:t>
            </a:r>
            <a:r>
              <a:rPr lang="en-US" sz="2800" i="0" dirty="0">
                <a:solidFill>
                  <a:srgbClr val="000000"/>
                </a:solidFill>
                <a:latin typeface="+mj-lt"/>
                <a:cs typeface="+mn-cs"/>
              </a:rPr>
              <a:t> know to forward frame destined to G via S</a:t>
            </a:r>
            <a:r>
              <a:rPr lang="en-US" sz="2800" i="0" baseline="-25000" dirty="0">
                <a:solidFill>
                  <a:srgbClr val="000000"/>
                </a:solidFill>
                <a:latin typeface="+mj-lt"/>
                <a:cs typeface="+mn-cs"/>
              </a:rPr>
              <a:t>4</a:t>
            </a:r>
            <a:r>
              <a:rPr lang="en-US" sz="2800" i="0" dirty="0">
                <a:solidFill>
                  <a:srgbClr val="000000"/>
                </a:solidFill>
                <a:latin typeface="+mj-lt"/>
                <a:cs typeface="+mn-cs"/>
              </a:rPr>
              <a:t> and S</a:t>
            </a:r>
            <a:r>
              <a:rPr lang="en-US" sz="2800" i="0" baseline="-25000" dirty="0">
                <a:solidFill>
                  <a:srgbClr val="000000"/>
                </a:solidFill>
                <a:latin typeface="+mj-lt"/>
                <a:cs typeface="+mn-cs"/>
              </a:rPr>
              <a:t>3</a:t>
            </a:r>
            <a:r>
              <a:rPr lang="en-US" sz="2800" i="0" dirty="0">
                <a:solidFill>
                  <a:srgbClr val="000000"/>
                </a:solidFill>
                <a:latin typeface="+mj-lt"/>
                <a:cs typeface="+mn-cs"/>
              </a:rPr>
              <a:t>?</a:t>
            </a:r>
          </a:p>
          <a:p>
            <a:pPr marL="457200" indent="-287338">
              <a:lnSpc>
                <a:spcPct val="85000"/>
              </a:lnSpc>
              <a:spcBef>
                <a:spcPct val="20000"/>
              </a:spcBef>
              <a:buClr>
                <a:srgbClr val="000099"/>
              </a:buClr>
              <a:buSzPct val="100000"/>
              <a:buFont typeface="Wingdings" charset="2"/>
              <a:buChar char="§"/>
              <a:defRPr/>
            </a:pPr>
            <a:r>
              <a:rPr lang="en-US" sz="2800" i="1" u="sng" dirty="0">
                <a:solidFill>
                  <a:srgbClr val="CC0000"/>
                </a:solidFill>
                <a:latin typeface="+mj-lt"/>
                <a:cs typeface="+mn-cs"/>
              </a:rPr>
              <a:t>A:</a:t>
            </a:r>
            <a:r>
              <a:rPr lang="en-US" sz="2800" i="1" dirty="0">
                <a:solidFill>
                  <a:srgbClr val="CC0000"/>
                </a:solidFill>
                <a:latin typeface="+mj-lt"/>
                <a:cs typeface="+mn-cs"/>
              </a:rPr>
              <a:t> </a:t>
            </a:r>
            <a:r>
              <a:rPr lang="en-US" sz="2800" i="0" dirty="0">
                <a:solidFill>
                  <a:srgbClr val="000000"/>
                </a:solidFill>
                <a:latin typeface="+mj-lt"/>
                <a:cs typeface="+mn-cs"/>
              </a:rPr>
              <a:t>self learning! (works </a:t>
            </a:r>
            <a:r>
              <a:rPr lang="en-US" sz="2800" dirty="0">
                <a:solidFill>
                  <a:srgbClr val="000000"/>
                </a:solidFill>
                <a:latin typeface="+mj-lt"/>
                <a:cs typeface="+mn-cs"/>
              </a:rPr>
              <a:t>exactly</a:t>
            </a:r>
            <a:r>
              <a:rPr lang="en-US" sz="2800" i="0" dirty="0">
                <a:solidFill>
                  <a:srgbClr val="000000"/>
                </a:solidFill>
                <a:latin typeface="+mj-lt"/>
                <a:cs typeface="+mn-cs"/>
              </a:rPr>
              <a:t> the same as in single-switch case!)</a:t>
            </a:r>
          </a:p>
        </p:txBody>
      </p:sp>
      <p:grpSp>
        <p:nvGrpSpPr>
          <p:cNvPr id="173062" name="Group 1"/>
          <p:cNvGrpSpPr>
            <a:grpSpLocks/>
          </p:cNvGrpSpPr>
          <p:nvPr/>
        </p:nvGrpSpPr>
        <p:grpSpPr bwMode="auto">
          <a:xfrm>
            <a:off x="958850" y="2444750"/>
            <a:ext cx="2047875" cy="1358900"/>
            <a:chOff x="958850" y="2444750"/>
            <a:chExt cx="2048416" cy="1358710"/>
          </a:xfrm>
        </p:grpSpPr>
        <p:sp>
          <p:nvSpPr>
            <p:cNvPr id="68657" name="Line 20"/>
            <p:cNvSpPr>
              <a:spLocks noChangeShapeType="1"/>
            </p:cNvSpPr>
            <p:nvPr/>
          </p:nvSpPr>
          <p:spPr bwMode="auto">
            <a:xfrm flipH="1">
              <a:off x="1582903" y="3030456"/>
              <a:ext cx="555772"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8658" name="Line 21"/>
            <p:cNvSpPr>
              <a:spLocks noChangeShapeType="1"/>
            </p:cNvSpPr>
            <p:nvPr/>
          </p:nvSpPr>
          <p:spPr bwMode="auto">
            <a:xfrm flipH="1">
              <a:off x="1970355" y="3078074"/>
              <a:ext cx="271534" cy="314281"/>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8659" name="Line 22"/>
            <p:cNvSpPr>
              <a:spLocks noChangeShapeType="1"/>
            </p:cNvSpPr>
            <p:nvPr/>
          </p:nvSpPr>
          <p:spPr bwMode="auto">
            <a:xfrm>
              <a:off x="2389566" y="3106645"/>
              <a:ext cx="73044" cy="29523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8660" name="Text Box 64"/>
            <p:cNvSpPr txBox="1">
              <a:spLocks noChangeArrowheads="1"/>
            </p:cNvSpPr>
            <p:nvPr/>
          </p:nvSpPr>
          <p:spPr bwMode="auto">
            <a:xfrm>
              <a:off x="958850" y="2844744"/>
              <a:ext cx="350931" cy="3666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A</a:t>
              </a:r>
            </a:p>
          </p:txBody>
        </p:sp>
        <p:sp>
          <p:nvSpPr>
            <p:cNvPr id="68661" name="Text Box 65"/>
            <p:cNvSpPr txBox="1">
              <a:spLocks noChangeArrowheads="1"/>
            </p:cNvSpPr>
            <p:nvPr/>
          </p:nvSpPr>
          <p:spPr bwMode="auto">
            <a:xfrm>
              <a:off x="1408232" y="3306642"/>
              <a:ext cx="338226" cy="36983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B</a:t>
              </a:r>
            </a:p>
          </p:txBody>
        </p:sp>
        <p:sp>
          <p:nvSpPr>
            <p:cNvPr id="68662" name="Text Box 73"/>
            <p:cNvSpPr txBox="1">
              <a:spLocks noChangeArrowheads="1"/>
            </p:cNvSpPr>
            <p:nvPr/>
          </p:nvSpPr>
          <p:spPr bwMode="auto">
            <a:xfrm>
              <a:off x="2181548" y="2444750"/>
              <a:ext cx="423975" cy="3698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1</a:t>
              </a:r>
            </a:p>
          </p:txBody>
        </p:sp>
        <p:sp>
          <p:nvSpPr>
            <p:cNvPr id="68663" name="Text Box 66"/>
            <p:cNvSpPr txBox="1">
              <a:spLocks noChangeArrowheads="1"/>
            </p:cNvSpPr>
            <p:nvPr/>
          </p:nvSpPr>
          <p:spPr bwMode="auto">
            <a:xfrm>
              <a:off x="2656336" y="3298706"/>
              <a:ext cx="350930" cy="3698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C</a:t>
              </a:r>
            </a:p>
          </p:txBody>
        </p:sp>
        <p:grpSp>
          <p:nvGrpSpPr>
            <p:cNvPr id="173111" name="Group 44"/>
            <p:cNvGrpSpPr>
              <a:grpSpLocks/>
            </p:cNvGrpSpPr>
            <p:nvPr/>
          </p:nvGrpSpPr>
          <p:grpSpPr bwMode="auto">
            <a:xfrm>
              <a:off x="1127760" y="2834640"/>
              <a:ext cx="568960" cy="481140"/>
              <a:chOff x="-44" y="1473"/>
              <a:chExt cx="981" cy="1105"/>
            </a:xfrm>
          </p:grpSpPr>
          <p:pic>
            <p:nvPicPr>
              <p:cNvPr id="173119"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312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73112" name="Group 44"/>
            <p:cNvGrpSpPr>
              <a:grpSpLocks/>
            </p:cNvGrpSpPr>
            <p:nvPr/>
          </p:nvGrpSpPr>
          <p:grpSpPr bwMode="auto">
            <a:xfrm>
              <a:off x="1534160" y="3291840"/>
              <a:ext cx="568960" cy="481140"/>
              <a:chOff x="-44" y="1473"/>
              <a:chExt cx="981" cy="1105"/>
            </a:xfrm>
          </p:grpSpPr>
          <p:pic>
            <p:nvPicPr>
              <p:cNvPr id="17311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311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73113" name="Group 44"/>
            <p:cNvGrpSpPr>
              <a:grpSpLocks/>
            </p:cNvGrpSpPr>
            <p:nvPr/>
          </p:nvGrpSpPr>
          <p:grpSpPr bwMode="auto">
            <a:xfrm>
              <a:off x="2062480" y="3322320"/>
              <a:ext cx="568960" cy="481140"/>
              <a:chOff x="-44" y="1473"/>
              <a:chExt cx="981" cy="1105"/>
            </a:xfrm>
          </p:grpSpPr>
          <p:pic>
            <p:nvPicPr>
              <p:cNvPr id="173115"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311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pic>
          <p:nvPicPr>
            <p:cNvPr id="686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4817" y="2879664"/>
              <a:ext cx="678041" cy="2999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grpSp>
        <p:nvGrpSpPr>
          <p:cNvPr id="3" name="Group 2"/>
          <p:cNvGrpSpPr>
            <a:grpSpLocks/>
          </p:cNvGrpSpPr>
          <p:nvPr/>
        </p:nvGrpSpPr>
        <p:grpSpPr bwMode="auto">
          <a:xfrm>
            <a:off x="2379663" y="1984375"/>
            <a:ext cx="4856162" cy="2044700"/>
            <a:chOff x="2379663" y="1984375"/>
            <a:chExt cx="4855711" cy="2044145"/>
          </a:xfrm>
        </p:grpSpPr>
        <p:sp>
          <p:nvSpPr>
            <p:cNvPr id="68618" name="Line 23"/>
            <p:cNvSpPr>
              <a:spLocks noChangeShapeType="1"/>
            </p:cNvSpPr>
            <p:nvPr/>
          </p:nvSpPr>
          <p:spPr bwMode="auto">
            <a:xfrm flipH="1">
              <a:off x="3635258" y="3068344"/>
              <a:ext cx="346043" cy="215841"/>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8619" name="Line 24"/>
            <p:cNvSpPr>
              <a:spLocks noChangeShapeType="1"/>
            </p:cNvSpPr>
            <p:nvPr/>
          </p:nvSpPr>
          <p:spPr bwMode="auto">
            <a:xfrm flipH="1">
              <a:off x="3949554" y="3087389"/>
              <a:ext cx="125401" cy="58721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8620" name="Line 25"/>
            <p:cNvSpPr>
              <a:spLocks noChangeShapeType="1"/>
            </p:cNvSpPr>
            <p:nvPr/>
          </p:nvSpPr>
          <p:spPr bwMode="auto">
            <a:xfrm>
              <a:off x="4254326" y="3030254"/>
              <a:ext cx="230167" cy="36185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8621" name="Line 26"/>
            <p:cNvSpPr>
              <a:spLocks noChangeShapeType="1"/>
            </p:cNvSpPr>
            <p:nvPr/>
          </p:nvSpPr>
          <p:spPr bwMode="auto">
            <a:xfrm flipH="1">
              <a:off x="5532145" y="3106433"/>
              <a:ext cx="428585" cy="244409"/>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8622" name="Line 27"/>
            <p:cNvSpPr>
              <a:spLocks noChangeShapeType="1"/>
            </p:cNvSpPr>
            <p:nvPr/>
          </p:nvSpPr>
          <p:spPr bwMode="auto">
            <a:xfrm flipH="1">
              <a:off x="6035335" y="3077866"/>
              <a:ext cx="9524" cy="46977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8623" name="Line 35"/>
            <p:cNvSpPr>
              <a:spLocks noChangeShapeType="1"/>
            </p:cNvSpPr>
            <p:nvPr/>
          </p:nvSpPr>
          <p:spPr bwMode="auto">
            <a:xfrm flipH="1">
              <a:off x="2379663" y="2355749"/>
              <a:ext cx="1517509" cy="536429"/>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8624" name="Line 36"/>
            <p:cNvSpPr>
              <a:spLocks noChangeShapeType="1"/>
            </p:cNvSpPr>
            <p:nvPr/>
          </p:nvSpPr>
          <p:spPr bwMode="auto">
            <a:xfrm>
              <a:off x="4200356" y="2322421"/>
              <a:ext cx="0" cy="59991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8625" name="Line 37"/>
            <p:cNvSpPr>
              <a:spLocks noChangeShapeType="1"/>
            </p:cNvSpPr>
            <p:nvPr/>
          </p:nvSpPr>
          <p:spPr bwMode="auto">
            <a:xfrm flipH="1" flipV="1">
              <a:off x="4449571" y="2306551"/>
              <a:ext cx="1406394" cy="68402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8626" name="Line 63"/>
            <p:cNvSpPr>
              <a:spLocks noChangeShapeType="1"/>
            </p:cNvSpPr>
            <p:nvPr/>
          </p:nvSpPr>
          <p:spPr bwMode="auto">
            <a:xfrm>
              <a:off x="6411539" y="3131826"/>
              <a:ext cx="285723" cy="15870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8627" name="Text Box 67"/>
            <p:cNvSpPr txBox="1">
              <a:spLocks noChangeArrowheads="1"/>
            </p:cNvSpPr>
            <p:nvPr/>
          </p:nvSpPr>
          <p:spPr bwMode="auto">
            <a:xfrm>
              <a:off x="3620973" y="3222289"/>
              <a:ext cx="349218" cy="3666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D</a:t>
              </a:r>
            </a:p>
          </p:txBody>
        </p:sp>
        <p:sp>
          <p:nvSpPr>
            <p:cNvPr id="68628" name="Text Box 68"/>
            <p:cNvSpPr txBox="1">
              <a:spLocks noChangeArrowheads="1"/>
            </p:cNvSpPr>
            <p:nvPr/>
          </p:nvSpPr>
          <p:spPr bwMode="auto">
            <a:xfrm>
              <a:off x="4094004" y="3658733"/>
              <a:ext cx="338106" cy="3697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E</a:t>
              </a:r>
            </a:p>
          </p:txBody>
        </p:sp>
        <p:sp>
          <p:nvSpPr>
            <p:cNvPr id="68629" name="Text Box 69"/>
            <p:cNvSpPr txBox="1">
              <a:spLocks noChangeArrowheads="1"/>
            </p:cNvSpPr>
            <p:nvPr/>
          </p:nvSpPr>
          <p:spPr bwMode="auto">
            <a:xfrm>
              <a:off x="4567035" y="3057234"/>
              <a:ext cx="325407" cy="3697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F</a:t>
              </a:r>
            </a:p>
          </p:txBody>
        </p:sp>
        <p:sp>
          <p:nvSpPr>
            <p:cNvPr id="68630" name="Text Box 74"/>
            <p:cNvSpPr txBox="1">
              <a:spLocks noChangeArrowheads="1"/>
            </p:cNvSpPr>
            <p:nvPr/>
          </p:nvSpPr>
          <p:spPr bwMode="auto">
            <a:xfrm>
              <a:off x="3408267" y="2768387"/>
              <a:ext cx="436521" cy="3666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2</a:t>
              </a:r>
            </a:p>
          </p:txBody>
        </p:sp>
        <p:sp>
          <p:nvSpPr>
            <p:cNvPr id="68631" name="Text Box 75"/>
            <p:cNvSpPr txBox="1">
              <a:spLocks noChangeArrowheads="1"/>
            </p:cNvSpPr>
            <p:nvPr/>
          </p:nvSpPr>
          <p:spPr bwMode="auto">
            <a:xfrm>
              <a:off x="4635290" y="1984375"/>
              <a:ext cx="436522" cy="3666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4</a:t>
              </a:r>
            </a:p>
          </p:txBody>
        </p:sp>
        <p:sp>
          <p:nvSpPr>
            <p:cNvPr id="68632" name="Text Box 76"/>
            <p:cNvSpPr txBox="1">
              <a:spLocks noChangeArrowheads="1"/>
            </p:cNvSpPr>
            <p:nvPr/>
          </p:nvSpPr>
          <p:spPr bwMode="auto">
            <a:xfrm>
              <a:off x="6009938" y="2570004"/>
              <a:ext cx="436522" cy="3666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3</a:t>
              </a:r>
            </a:p>
          </p:txBody>
        </p:sp>
        <p:sp>
          <p:nvSpPr>
            <p:cNvPr id="68633" name="Text Box 78"/>
            <p:cNvSpPr txBox="1">
              <a:spLocks noChangeArrowheads="1"/>
            </p:cNvSpPr>
            <p:nvPr/>
          </p:nvSpPr>
          <p:spPr bwMode="auto">
            <a:xfrm>
              <a:off x="6240104" y="3541290"/>
              <a:ext cx="360329" cy="3666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H</a:t>
              </a:r>
            </a:p>
          </p:txBody>
        </p:sp>
        <p:sp>
          <p:nvSpPr>
            <p:cNvPr id="68634" name="Text Box 79"/>
            <p:cNvSpPr txBox="1">
              <a:spLocks noChangeArrowheads="1"/>
            </p:cNvSpPr>
            <p:nvPr/>
          </p:nvSpPr>
          <p:spPr bwMode="auto">
            <a:xfrm>
              <a:off x="6986160" y="3179439"/>
              <a:ext cx="249214" cy="3697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I</a:t>
              </a:r>
            </a:p>
          </p:txBody>
        </p:sp>
        <p:sp>
          <p:nvSpPr>
            <p:cNvPr id="68635" name="Text Box 80"/>
            <p:cNvSpPr txBox="1">
              <a:spLocks noChangeArrowheads="1"/>
            </p:cNvSpPr>
            <p:nvPr/>
          </p:nvSpPr>
          <p:spPr bwMode="auto">
            <a:xfrm>
              <a:off x="5103560" y="3595251"/>
              <a:ext cx="365091" cy="3697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G</a:t>
              </a:r>
            </a:p>
          </p:txBody>
        </p:sp>
        <p:pic>
          <p:nvPicPr>
            <p:cNvPr id="6863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3899" y="2930268"/>
              <a:ext cx="677799" cy="29995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173084" name="Group 44"/>
            <p:cNvGrpSpPr>
              <a:grpSpLocks/>
            </p:cNvGrpSpPr>
            <p:nvPr/>
          </p:nvGrpSpPr>
          <p:grpSpPr bwMode="auto">
            <a:xfrm>
              <a:off x="3139440" y="3180080"/>
              <a:ext cx="568960" cy="481140"/>
              <a:chOff x="-44" y="1473"/>
              <a:chExt cx="981" cy="1105"/>
            </a:xfrm>
          </p:grpSpPr>
          <p:pic>
            <p:nvPicPr>
              <p:cNvPr id="173102"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3103"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73085" name="Group 44"/>
            <p:cNvGrpSpPr>
              <a:grpSpLocks/>
            </p:cNvGrpSpPr>
            <p:nvPr/>
          </p:nvGrpSpPr>
          <p:grpSpPr bwMode="auto">
            <a:xfrm>
              <a:off x="3576320" y="3525520"/>
              <a:ext cx="568960" cy="481140"/>
              <a:chOff x="-44" y="1473"/>
              <a:chExt cx="981" cy="1105"/>
            </a:xfrm>
          </p:grpSpPr>
          <p:pic>
            <p:nvPicPr>
              <p:cNvPr id="173100"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3101"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73086" name="Group 44"/>
            <p:cNvGrpSpPr>
              <a:grpSpLocks/>
            </p:cNvGrpSpPr>
            <p:nvPr/>
          </p:nvGrpSpPr>
          <p:grpSpPr bwMode="auto">
            <a:xfrm>
              <a:off x="4135120" y="3281680"/>
              <a:ext cx="568960" cy="481140"/>
              <a:chOff x="-44" y="1473"/>
              <a:chExt cx="981" cy="1105"/>
            </a:xfrm>
          </p:grpSpPr>
          <p:pic>
            <p:nvPicPr>
              <p:cNvPr id="173098"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3099"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73087" name="Group 44"/>
            <p:cNvGrpSpPr>
              <a:grpSpLocks/>
            </p:cNvGrpSpPr>
            <p:nvPr/>
          </p:nvGrpSpPr>
          <p:grpSpPr bwMode="auto">
            <a:xfrm>
              <a:off x="5049520" y="3261360"/>
              <a:ext cx="568960" cy="481140"/>
              <a:chOff x="-44" y="1473"/>
              <a:chExt cx="981" cy="1105"/>
            </a:xfrm>
          </p:grpSpPr>
          <p:pic>
            <p:nvPicPr>
              <p:cNvPr id="17309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3097"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73088" name="Group 44"/>
            <p:cNvGrpSpPr>
              <a:grpSpLocks/>
            </p:cNvGrpSpPr>
            <p:nvPr/>
          </p:nvGrpSpPr>
          <p:grpSpPr bwMode="auto">
            <a:xfrm>
              <a:off x="5588000" y="3434080"/>
              <a:ext cx="568960" cy="481140"/>
              <a:chOff x="-44" y="1473"/>
              <a:chExt cx="981" cy="1105"/>
            </a:xfrm>
          </p:grpSpPr>
          <p:pic>
            <p:nvPicPr>
              <p:cNvPr id="173094"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3095"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73089" name="Group 44"/>
            <p:cNvGrpSpPr>
              <a:grpSpLocks/>
            </p:cNvGrpSpPr>
            <p:nvPr/>
          </p:nvGrpSpPr>
          <p:grpSpPr bwMode="auto">
            <a:xfrm>
              <a:off x="6380480" y="3149600"/>
              <a:ext cx="568960" cy="481140"/>
              <a:chOff x="-44" y="1473"/>
              <a:chExt cx="981" cy="1105"/>
            </a:xfrm>
          </p:grpSpPr>
          <p:pic>
            <p:nvPicPr>
              <p:cNvPr id="173092"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3093"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pic>
          <p:nvPicPr>
            <p:cNvPr id="686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4313" y="2847741"/>
              <a:ext cx="677800" cy="3015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6864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4949" y="2116102"/>
              <a:ext cx="676212" cy="3015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pic>
        <p:nvPicPr>
          <p:cNvPr id="173064" name="Picture 20"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950" y="798513"/>
            <a:ext cx="5484813"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6"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29</a:t>
            </a:fld>
            <a:endParaRPr lang="en-US" sz="1200" dirty="0">
              <a:latin typeface="Tahoma" charset="0"/>
            </a:endParaRPr>
          </a:p>
        </p:txBody>
      </p:sp>
      <p:sp>
        <p:nvSpPr>
          <p:cNvPr id="67"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9194647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8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103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B52BD2BD-B903-134D-AE54-2FD4265963CD}" type="slidenum">
              <a:rPr lang="en-US" altLang="en-US" sz="1400">
                <a:solidFill>
                  <a:srgbClr val="000000"/>
                </a:solidFill>
                <a:latin typeface="Times New Roman" charset="0"/>
              </a:rPr>
              <a:pPr>
                <a:spcBef>
                  <a:spcPct val="0"/>
                </a:spcBef>
                <a:buClrTx/>
                <a:buSzTx/>
                <a:buFontTx/>
                <a:buNone/>
              </a:pPr>
              <a:t>3</a:t>
            </a:fld>
            <a:endParaRPr lang="en-US" altLang="en-US" sz="1400">
              <a:solidFill>
                <a:srgbClr val="000000"/>
              </a:solidFill>
              <a:latin typeface="Times New Roman" charset="0"/>
            </a:endParaRPr>
          </a:p>
        </p:txBody>
      </p:sp>
      <p:sp>
        <p:nvSpPr>
          <p:cNvPr id="175106" name="Rectangle 4"/>
          <p:cNvSpPr>
            <a:spLocks noChangeArrowheads="1"/>
          </p:cNvSpPr>
          <p:nvPr/>
        </p:nvSpPr>
        <p:spPr bwMode="auto">
          <a:xfrm>
            <a:off x="500474" y="152401"/>
            <a:ext cx="8082728"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1" tIns="45708" rIns="91411" bIns="45708"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3600" u="sng">
                <a:solidFill>
                  <a:srgbClr val="3333CC"/>
                </a:solidFill>
              </a:rPr>
              <a:t>Roadmap: </a:t>
            </a:r>
            <a:r>
              <a:rPr lang="en-US" altLang="en-US" sz="3600" u="sng" dirty="0">
                <a:solidFill>
                  <a:srgbClr val="3333CC"/>
                </a:solidFill>
              </a:rPr>
              <a:t>The Hourglass Architecture of the Internet</a:t>
            </a:r>
          </a:p>
        </p:txBody>
      </p:sp>
      <p:sp>
        <p:nvSpPr>
          <p:cNvPr id="175107" name="Freeform 5"/>
          <p:cNvSpPr>
            <a:spLocks/>
          </p:cNvSpPr>
          <p:nvPr/>
        </p:nvSpPr>
        <p:spPr bwMode="auto">
          <a:xfrm>
            <a:off x="2514600" y="1981200"/>
            <a:ext cx="1003300" cy="3733800"/>
          </a:xfrm>
          <a:custGeom>
            <a:avLst/>
            <a:gdLst>
              <a:gd name="T0" fmla="*/ 2147483646 w 632"/>
              <a:gd name="T1" fmla="*/ 0 h 2496"/>
              <a:gd name="T2" fmla="*/ 2147483646 w 632"/>
              <a:gd name="T3" fmla="*/ 2147483646 h 2496"/>
              <a:gd name="T4" fmla="*/ 0 w 632"/>
              <a:gd name="T5" fmla="*/ 2147483646 h 2496"/>
              <a:gd name="T6" fmla="*/ 0 60000 65536"/>
              <a:gd name="T7" fmla="*/ 0 60000 65536"/>
              <a:gd name="T8" fmla="*/ 0 60000 65536"/>
              <a:gd name="T9" fmla="*/ 0 w 632"/>
              <a:gd name="T10" fmla="*/ 0 h 2496"/>
              <a:gd name="T11" fmla="*/ 632 w 632"/>
              <a:gd name="T12" fmla="*/ 2496 h 2496"/>
            </a:gdLst>
            <a:ahLst/>
            <a:cxnLst>
              <a:cxn ang="T6">
                <a:pos x="T0" y="T1"/>
              </a:cxn>
              <a:cxn ang="T7">
                <a:pos x="T2" y="T3"/>
              </a:cxn>
              <a:cxn ang="T8">
                <a:pos x="T4" y="T5"/>
              </a:cxn>
            </a:cxnLst>
            <a:rect l="T9" t="T10" r="T11" b="T12"/>
            <a:pathLst>
              <a:path w="632" h="2496">
                <a:moveTo>
                  <a:pt x="48" y="0"/>
                </a:moveTo>
                <a:cubicBezTo>
                  <a:pt x="340" y="368"/>
                  <a:pt x="632" y="736"/>
                  <a:pt x="624" y="1152"/>
                </a:cubicBezTo>
                <a:cubicBezTo>
                  <a:pt x="616" y="1568"/>
                  <a:pt x="308" y="2032"/>
                  <a:pt x="0" y="2496"/>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800">
              <a:solidFill>
                <a:srgbClr val="000000"/>
              </a:solidFill>
              <a:latin typeface="Comic Sans MS" charset="0"/>
            </a:endParaRPr>
          </a:p>
        </p:txBody>
      </p:sp>
      <p:sp>
        <p:nvSpPr>
          <p:cNvPr id="175108" name="Freeform 6"/>
          <p:cNvSpPr>
            <a:spLocks/>
          </p:cNvSpPr>
          <p:nvPr/>
        </p:nvSpPr>
        <p:spPr bwMode="auto">
          <a:xfrm>
            <a:off x="4559300" y="1981200"/>
            <a:ext cx="1079500" cy="3733800"/>
          </a:xfrm>
          <a:custGeom>
            <a:avLst/>
            <a:gdLst>
              <a:gd name="T0" fmla="*/ 2147483646 w 632"/>
              <a:gd name="T1" fmla="*/ 0 h 2496"/>
              <a:gd name="T2" fmla="*/ 2147483646 w 632"/>
              <a:gd name="T3" fmla="*/ 2147483646 h 2496"/>
              <a:gd name="T4" fmla="*/ 2147483646 w 632"/>
              <a:gd name="T5" fmla="*/ 2147483646 h 2496"/>
              <a:gd name="T6" fmla="*/ 0 60000 65536"/>
              <a:gd name="T7" fmla="*/ 0 60000 65536"/>
              <a:gd name="T8" fmla="*/ 0 60000 65536"/>
              <a:gd name="T9" fmla="*/ 0 w 632"/>
              <a:gd name="T10" fmla="*/ 0 h 2496"/>
              <a:gd name="T11" fmla="*/ 632 w 632"/>
              <a:gd name="T12" fmla="*/ 2496 h 2496"/>
            </a:gdLst>
            <a:ahLst/>
            <a:cxnLst>
              <a:cxn ang="T6">
                <a:pos x="T0" y="T1"/>
              </a:cxn>
              <a:cxn ang="T7">
                <a:pos x="T2" y="T3"/>
              </a:cxn>
              <a:cxn ang="T8">
                <a:pos x="T4" y="T5"/>
              </a:cxn>
            </a:cxnLst>
            <a:rect l="T9" t="T10" r="T11" b="T12"/>
            <a:pathLst>
              <a:path w="632" h="2496">
                <a:moveTo>
                  <a:pt x="584" y="0"/>
                </a:moveTo>
                <a:cubicBezTo>
                  <a:pt x="292" y="416"/>
                  <a:pt x="0" y="832"/>
                  <a:pt x="8" y="1248"/>
                </a:cubicBezTo>
                <a:cubicBezTo>
                  <a:pt x="16" y="1664"/>
                  <a:pt x="324" y="2080"/>
                  <a:pt x="632" y="2496"/>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800">
              <a:solidFill>
                <a:srgbClr val="000000"/>
              </a:solidFill>
              <a:latin typeface="Comic Sans MS" charset="0"/>
            </a:endParaRPr>
          </a:p>
        </p:txBody>
      </p:sp>
      <p:sp>
        <p:nvSpPr>
          <p:cNvPr id="175109" name="Line 7"/>
          <p:cNvSpPr>
            <a:spLocks noChangeShapeType="1"/>
          </p:cNvSpPr>
          <p:nvPr/>
        </p:nvSpPr>
        <p:spPr bwMode="auto">
          <a:xfrm>
            <a:off x="3505200" y="3429000"/>
            <a:ext cx="1143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solidFill>
                <a:srgbClr val="000000"/>
              </a:solidFill>
              <a:latin typeface="Comic Sans MS" charset="0"/>
            </a:endParaRPr>
          </a:p>
        </p:txBody>
      </p:sp>
      <p:sp>
        <p:nvSpPr>
          <p:cNvPr id="175110" name="Line 8"/>
          <p:cNvSpPr>
            <a:spLocks noChangeShapeType="1"/>
          </p:cNvSpPr>
          <p:nvPr/>
        </p:nvSpPr>
        <p:spPr bwMode="auto">
          <a:xfrm>
            <a:off x="3505200" y="4038600"/>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solidFill>
                <a:srgbClr val="000000"/>
              </a:solidFill>
              <a:latin typeface="Comic Sans MS" charset="0"/>
            </a:endParaRPr>
          </a:p>
        </p:txBody>
      </p:sp>
      <p:sp>
        <p:nvSpPr>
          <p:cNvPr id="175111" name="Text Box 9"/>
          <p:cNvSpPr txBox="1">
            <a:spLocks noChangeArrowheads="1"/>
          </p:cNvSpPr>
          <p:nvPr/>
        </p:nvSpPr>
        <p:spPr bwMode="auto">
          <a:xfrm>
            <a:off x="3811588" y="3470275"/>
            <a:ext cx="455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2400">
                <a:solidFill>
                  <a:srgbClr val="000000"/>
                </a:solidFill>
                <a:latin typeface="Times New Roman" charset="0"/>
              </a:rPr>
              <a:t>IP</a:t>
            </a:r>
          </a:p>
        </p:txBody>
      </p:sp>
      <p:sp>
        <p:nvSpPr>
          <p:cNvPr id="175112" name="Text Box 10"/>
          <p:cNvSpPr txBox="1">
            <a:spLocks noChangeArrowheads="1"/>
          </p:cNvSpPr>
          <p:nvPr/>
        </p:nvSpPr>
        <p:spPr bwMode="auto">
          <a:xfrm>
            <a:off x="2882900" y="4902200"/>
            <a:ext cx="8747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1600">
                <a:solidFill>
                  <a:srgbClr val="000000"/>
                </a:solidFill>
                <a:latin typeface="Times New Roman" charset="0"/>
              </a:rPr>
              <a:t>Ethernet</a:t>
            </a:r>
          </a:p>
        </p:txBody>
      </p:sp>
      <p:sp>
        <p:nvSpPr>
          <p:cNvPr id="175113" name="Text Box 11"/>
          <p:cNvSpPr txBox="1">
            <a:spLocks noChangeArrowheads="1"/>
          </p:cNvSpPr>
          <p:nvPr/>
        </p:nvSpPr>
        <p:spPr bwMode="auto">
          <a:xfrm>
            <a:off x="4483100" y="4902200"/>
            <a:ext cx="657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1600">
                <a:solidFill>
                  <a:srgbClr val="000000"/>
                </a:solidFill>
                <a:latin typeface="Times New Roman" charset="0"/>
              </a:rPr>
              <a:t>FDDI</a:t>
            </a:r>
          </a:p>
        </p:txBody>
      </p:sp>
      <p:sp>
        <p:nvSpPr>
          <p:cNvPr id="175114" name="Text Box 12"/>
          <p:cNvSpPr txBox="1">
            <a:spLocks noChangeArrowheads="1"/>
          </p:cNvSpPr>
          <p:nvPr/>
        </p:nvSpPr>
        <p:spPr bwMode="auto">
          <a:xfrm>
            <a:off x="3644900" y="4902200"/>
            <a:ext cx="898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1600">
                <a:solidFill>
                  <a:srgbClr val="000000"/>
                </a:solidFill>
                <a:latin typeface="Times New Roman" charset="0"/>
              </a:rPr>
              <a:t>Wireless</a:t>
            </a:r>
          </a:p>
        </p:txBody>
      </p:sp>
      <p:sp>
        <p:nvSpPr>
          <p:cNvPr id="175115" name="Text Box 13"/>
          <p:cNvSpPr txBox="1">
            <a:spLocks noChangeArrowheads="1"/>
          </p:cNvSpPr>
          <p:nvPr/>
        </p:nvSpPr>
        <p:spPr bwMode="auto">
          <a:xfrm>
            <a:off x="3406775" y="2787650"/>
            <a:ext cx="5556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1600">
                <a:solidFill>
                  <a:srgbClr val="000000"/>
                </a:solidFill>
                <a:latin typeface="Times New Roman" charset="0"/>
              </a:rPr>
              <a:t>TCP</a:t>
            </a:r>
          </a:p>
        </p:txBody>
      </p:sp>
      <p:sp>
        <p:nvSpPr>
          <p:cNvPr id="175116" name="Text Box 14"/>
          <p:cNvSpPr txBox="1">
            <a:spLocks noChangeArrowheads="1"/>
          </p:cNvSpPr>
          <p:nvPr/>
        </p:nvSpPr>
        <p:spPr bwMode="auto">
          <a:xfrm>
            <a:off x="4191000" y="2819400"/>
            <a:ext cx="5889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1600">
                <a:solidFill>
                  <a:srgbClr val="000000"/>
                </a:solidFill>
                <a:latin typeface="Times New Roman" charset="0"/>
              </a:rPr>
              <a:t>UDP</a:t>
            </a:r>
          </a:p>
        </p:txBody>
      </p:sp>
      <p:sp>
        <p:nvSpPr>
          <p:cNvPr id="175117" name="Text Box 15"/>
          <p:cNvSpPr txBox="1">
            <a:spLocks noChangeArrowheads="1"/>
          </p:cNvSpPr>
          <p:nvPr/>
        </p:nvSpPr>
        <p:spPr bwMode="auto">
          <a:xfrm>
            <a:off x="2898775" y="1981200"/>
            <a:ext cx="704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1600">
                <a:solidFill>
                  <a:srgbClr val="000000"/>
                </a:solidFill>
                <a:latin typeface="Times New Roman" charset="0"/>
              </a:rPr>
              <a:t>Telnet</a:t>
            </a:r>
          </a:p>
        </p:txBody>
      </p:sp>
      <p:sp>
        <p:nvSpPr>
          <p:cNvPr id="175118" name="Text Box 16"/>
          <p:cNvSpPr txBox="1">
            <a:spLocks noChangeArrowheads="1"/>
          </p:cNvSpPr>
          <p:nvPr/>
        </p:nvSpPr>
        <p:spPr bwMode="auto">
          <a:xfrm>
            <a:off x="3579813" y="1981200"/>
            <a:ext cx="6715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1600">
                <a:solidFill>
                  <a:srgbClr val="000000"/>
                </a:solidFill>
                <a:latin typeface="Times New Roman" charset="0"/>
              </a:rPr>
              <a:t>Email</a:t>
            </a:r>
          </a:p>
        </p:txBody>
      </p:sp>
      <p:sp>
        <p:nvSpPr>
          <p:cNvPr id="175119" name="Text Box 17"/>
          <p:cNvSpPr txBox="1">
            <a:spLocks noChangeArrowheads="1"/>
          </p:cNvSpPr>
          <p:nvPr/>
        </p:nvSpPr>
        <p:spPr bwMode="auto">
          <a:xfrm>
            <a:off x="4275138" y="1981200"/>
            <a:ext cx="533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1600">
                <a:solidFill>
                  <a:srgbClr val="000000"/>
                </a:solidFill>
                <a:latin typeface="Times New Roman" charset="0"/>
              </a:rPr>
              <a:t>FTP</a:t>
            </a:r>
          </a:p>
        </p:txBody>
      </p:sp>
      <p:sp>
        <p:nvSpPr>
          <p:cNvPr id="175120" name="Text Box 18"/>
          <p:cNvSpPr txBox="1">
            <a:spLocks noChangeArrowheads="1"/>
          </p:cNvSpPr>
          <p:nvPr/>
        </p:nvSpPr>
        <p:spPr bwMode="auto">
          <a:xfrm>
            <a:off x="4687888" y="1981200"/>
            <a:ext cx="7604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1600">
                <a:solidFill>
                  <a:srgbClr val="000000"/>
                </a:solidFill>
                <a:latin typeface="Times New Roman" charset="0"/>
              </a:rPr>
              <a:t>WWW</a:t>
            </a:r>
          </a:p>
        </p:txBody>
      </p:sp>
      <p:sp>
        <p:nvSpPr>
          <p:cNvPr id="175121" name="Line 19"/>
          <p:cNvSpPr>
            <a:spLocks noChangeShapeType="1"/>
          </p:cNvSpPr>
          <p:nvPr/>
        </p:nvSpPr>
        <p:spPr bwMode="auto">
          <a:xfrm>
            <a:off x="2590800" y="1981200"/>
            <a:ext cx="2971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solidFill>
                <a:srgbClr val="000000"/>
              </a:solidFill>
              <a:latin typeface="Comic Sans MS" charset="0"/>
            </a:endParaRPr>
          </a:p>
        </p:txBody>
      </p:sp>
      <p:sp>
        <p:nvSpPr>
          <p:cNvPr id="175122" name="Line 20"/>
          <p:cNvSpPr>
            <a:spLocks noChangeShapeType="1"/>
          </p:cNvSpPr>
          <p:nvPr/>
        </p:nvSpPr>
        <p:spPr bwMode="auto">
          <a:xfrm>
            <a:off x="2514600" y="5715000"/>
            <a:ext cx="3124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solidFill>
                <a:srgbClr val="000000"/>
              </a:solidFill>
              <a:latin typeface="Comic Sans MS" charset="0"/>
            </a:endParaRPr>
          </a:p>
        </p:txBody>
      </p:sp>
      <p:sp>
        <p:nvSpPr>
          <p:cNvPr id="175123" name="Text Box 11"/>
          <p:cNvSpPr txBox="1">
            <a:spLocks noChangeArrowheads="1"/>
          </p:cNvSpPr>
          <p:nvPr/>
        </p:nvSpPr>
        <p:spPr bwMode="auto">
          <a:xfrm>
            <a:off x="3013075" y="5286375"/>
            <a:ext cx="7127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1600">
                <a:solidFill>
                  <a:srgbClr val="000000"/>
                </a:solidFill>
                <a:latin typeface="Times New Roman" charset="0"/>
              </a:rPr>
              <a:t>ADSL</a:t>
            </a:r>
          </a:p>
        </p:txBody>
      </p:sp>
      <p:sp>
        <p:nvSpPr>
          <p:cNvPr id="175124" name="Text Box 11"/>
          <p:cNvSpPr txBox="1">
            <a:spLocks noChangeArrowheads="1"/>
          </p:cNvSpPr>
          <p:nvPr/>
        </p:nvSpPr>
        <p:spPr bwMode="auto">
          <a:xfrm>
            <a:off x="3692525" y="5284788"/>
            <a:ext cx="13922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1600">
                <a:solidFill>
                  <a:srgbClr val="000000"/>
                </a:solidFill>
                <a:latin typeface="Times New Roman" charset="0"/>
              </a:rPr>
              <a:t>CableDOCSIS</a:t>
            </a:r>
          </a:p>
        </p:txBody>
      </p:sp>
      <p:sp>
        <p:nvSpPr>
          <p:cNvPr id="2" name="Left Arrow 1"/>
          <p:cNvSpPr/>
          <p:nvPr/>
        </p:nvSpPr>
        <p:spPr bwMode="auto">
          <a:xfrm>
            <a:off x="5484558" y="4690205"/>
            <a:ext cx="978408" cy="484632"/>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omic Sans MS" pitchFamily="66" charset="0"/>
            </a:endParaRPr>
          </a:p>
        </p:txBody>
      </p:sp>
    </p:spTree>
    <p:extLst>
      <p:ext uri="{BB962C8B-B14F-4D97-AF65-F5344CB8AC3E}">
        <p14:creationId xmlns:p14="http://schemas.microsoft.com/office/powerpoint/2010/main" val="14995881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6" name="Rectangle 2"/>
          <p:cNvSpPr>
            <a:spLocks noGrp="1" noChangeArrowheads="1"/>
          </p:cNvSpPr>
          <p:nvPr>
            <p:ph type="title"/>
          </p:nvPr>
        </p:nvSpPr>
        <p:spPr>
          <a:xfrm>
            <a:off x="495300" y="0"/>
            <a:ext cx="7772400" cy="1143000"/>
          </a:xfrm>
        </p:spPr>
        <p:txBody>
          <a:bodyPr/>
          <a:lstStyle/>
          <a:p>
            <a:pPr>
              <a:defRPr/>
            </a:pPr>
            <a:r>
              <a:rPr lang="en-US" sz="4000" dirty="0">
                <a:cs typeface="+mj-cs"/>
              </a:rPr>
              <a:t>Self-</a:t>
            </a:r>
            <a:r>
              <a:rPr lang="en-US" altLang="zh-CN" sz="4000" dirty="0">
                <a:cs typeface="+mj-cs"/>
              </a:rPr>
              <a:t>L</a:t>
            </a:r>
            <a:r>
              <a:rPr lang="en-US" sz="4000" dirty="0">
                <a:cs typeface="+mj-cs"/>
              </a:rPr>
              <a:t>earning </a:t>
            </a:r>
            <a:r>
              <a:rPr lang="en-US" altLang="zh-CN" sz="4000" dirty="0">
                <a:cs typeface="+mj-cs"/>
              </a:rPr>
              <a:t>M</a:t>
            </a:r>
            <a:r>
              <a:rPr lang="en-US" sz="4000" dirty="0">
                <a:cs typeface="+mj-cs"/>
              </a:rPr>
              <a:t>ulti-switch </a:t>
            </a:r>
            <a:r>
              <a:rPr lang="en-US" altLang="zh-CN" sz="4000" dirty="0">
                <a:cs typeface="+mj-cs"/>
              </a:rPr>
              <a:t>E</a:t>
            </a:r>
            <a:r>
              <a:rPr lang="en-US" sz="4000" dirty="0">
                <a:cs typeface="+mj-cs"/>
              </a:rPr>
              <a:t>xample</a:t>
            </a:r>
            <a:endParaRPr lang="en-US" dirty="0">
              <a:cs typeface="+mj-cs"/>
            </a:endParaRPr>
          </a:p>
        </p:txBody>
      </p:sp>
      <p:sp>
        <p:nvSpPr>
          <p:cNvPr id="69637" name="Rectangle 3"/>
          <p:cNvSpPr>
            <a:spLocks noGrp="1" noChangeArrowheads="1"/>
          </p:cNvSpPr>
          <p:nvPr>
            <p:ph type="body" idx="1"/>
          </p:nvPr>
        </p:nvSpPr>
        <p:spPr>
          <a:xfrm>
            <a:off x="550863" y="1234825"/>
            <a:ext cx="7772400" cy="4648200"/>
          </a:xfrm>
        </p:spPr>
        <p:txBody>
          <a:bodyPr/>
          <a:lstStyle/>
          <a:p>
            <a:pPr>
              <a:buFont typeface="Wingdings" charset="0"/>
              <a:buNone/>
              <a:defRPr/>
            </a:pPr>
            <a:r>
              <a:rPr lang="en-US" sz="2400" dirty="0">
                <a:cs typeface="+mn-cs"/>
              </a:rPr>
              <a:t>Suppose C sends frame to I, I responds to C</a:t>
            </a:r>
            <a:endParaRPr lang="en-US" dirty="0">
              <a:cs typeface="+mn-cs"/>
            </a:endParaRPr>
          </a:p>
        </p:txBody>
      </p:sp>
      <p:sp>
        <p:nvSpPr>
          <p:cNvPr id="69638" name="Rectangle 5"/>
          <p:cNvSpPr>
            <a:spLocks noChangeArrowheads="1"/>
          </p:cNvSpPr>
          <p:nvPr/>
        </p:nvSpPr>
        <p:spPr bwMode="auto">
          <a:xfrm>
            <a:off x="714375" y="4664075"/>
            <a:ext cx="7772400" cy="18430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231775" indent="-231775">
              <a:lnSpc>
                <a:spcPct val="85000"/>
              </a:lnSpc>
              <a:spcBef>
                <a:spcPct val="20000"/>
              </a:spcBef>
              <a:buClr>
                <a:srgbClr val="000099"/>
              </a:buClr>
              <a:buSzPct val="100000"/>
              <a:buFont typeface="Wingdings" charset="2"/>
              <a:buChar char="§"/>
              <a:defRPr/>
            </a:pPr>
            <a:r>
              <a:rPr lang="en-US" altLang="zh-CN" sz="2400" u="sng" dirty="0">
                <a:solidFill>
                  <a:srgbClr val="CC0000"/>
                </a:solidFill>
                <a:latin typeface="+mn-lt"/>
                <a:cs typeface="+mn-cs"/>
              </a:rPr>
              <a:t>Offline</a:t>
            </a:r>
            <a:r>
              <a:rPr lang="zh-CN" altLang="en-US" sz="2400" u="sng" dirty="0">
                <a:solidFill>
                  <a:srgbClr val="CC0000"/>
                </a:solidFill>
                <a:latin typeface="+mn-lt"/>
                <a:cs typeface="+mn-cs"/>
              </a:rPr>
              <a:t> </a:t>
            </a:r>
            <a:r>
              <a:rPr lang="en-US" altLang="zh-CN" sz="2400" u="sng" dirty="0">
                <a:solidFill>
                  <a:srgbClr val="CC0000"/>
                </a:solidFill>
                <a:latin typeface="+mn-lt"/>
                <a:cs typeface="+mn-cs"/>
              </a:rPr>
              <a:t>Exercise</a:t>
            </a:r>
            <a:r>
              <a:rPr lang="en-US" sz="2400" u="sng" dirty="0">
                <a:solidFill>
                  <a:srgbClr val="CC0000"/>
                </a:solidFill>
                <a:latin typeface="+mn-lt"/>
                <a:cs typeface="+mn-cs"/>
              </a:rPr>
              <a:t>:</a:t>
            </a:r>
            <a:r>
              <a:rPr lang="en-US" sz="2400" i="0" dirty="0">
                <a:solidFill>
                  <a:srgbClr val="CC0000"/>
                </a:solidFill>
                <a:latin typeface="+mn-lt"/>
                <a:cs typeface="+mn-cs"/>
              </a:rPr>
              <a:t> </a:t>
            </a:r>
            <a:r>
              <a:rPr lang="en-US" sz="2400" i="0" dirty="0">
                <a:solidFill>
                  <a:srgbClr val="000000"/>
                </a:solidFill>
                <a:latin typeface="+mn-lt"/>
                <a:cs typeface="+mn-cs"/>
              </a:rPr>
              <a:t>show switch tables and packet forwarding in S</a:t>
            </a:r>
            <a:r>
              <a:rPr lang="en-US" sz="2400" i="0" baseline="-25000" dirty="0">
                <a:solidFill>
                  <a:srgbClr val="000000"/>
                </a:solidFill>
                <a:latin typeface="+mn-lt"/>
                <a:cs typeface="+mn-cs"/>
              </a:rPr>
              <a:t>1</a:t>
            </a:r>
            <a:r>
              <a:rPr lang="en-US" sz="2400" i="0" dirty="0">
                <a:solidFill>
                  <a:srgbClr val="000000"/>
                </a:solidFill>
                <a:latin typeface="+mn-lt"/>
                <a:cs typeface="+mn-cs"/>
              </a:rPr>
              <a:t>, S</a:t>
            </a:r>
            <a:r>
              <a:rPr lang="en-US" sz="2400" i="0" baseline="-25000" dirty="0">
                <a:solidFill>
                  <a:srgbClr val="000000"/>
                </a:solidFill>
                <a:latin typeface="+mn-lt"/>
                <a:cs typeface="+mn-cs"/>
              </a:rPr>
              <a:t>2</a:t>
            </a:r>
            <a:r>
              <a:rPr lang="en-US" sz="2400" i="0" dirty="0">
                <a:solidFill>
                  <a:srgbClr val="000000"/>
                </a:solidFill>
                <a:latin typeface="+mn-lt"/>
                <a:cs typeface="+mn-cs"/>
              </a:rPr>
              <a:t>, S</a:t>
            </a:r>
            <a:r>
              <a:rPr lang="en-US" sz="2400" i="0" baseline="-25000" dirty="0">
                <a:solidFill>
                  <a:srgbClr val="000000"/>
                </a:solidFill>
                <a:latin typeface="+mn-lt"/>
                <a:cs typeface="+mn-cs"/>
              </a:rPr>
              <a:t>3</a:t>
            </a:r>
            <a:r>
              <a:rPr lang="en-US" sz="2400" i="0" dirty="0">
                <a:solidFill>
                  <a:srgbClr val="000000"/>
                </a:solidFill>
                <a:latin typeface="+mn-lt"/>
                <a:cs typeface="+mn-cs"/>
              </a:rPr>
              <a:t>, S</a:t>
            </a:r>
            <a:r>
              <a:rPr lang="en-US" sz="2400" i="0" baseline="-25000" dirty="0">
                <a:solidFill>
                  <a:srgbClr val="000000"/>
                </a:solidFill>
                <a:latin typeface="+mn-lt"/>
                <a:cs typeface="+mn-cs"/>
              </a:rPr>
              <a:t>4</a:t>
            </a:r>
            <a:r>
              <a:rPr lang="en-US" sz="2400" i="0" dirty="0">
                <a:solidFill>
                  <a:srgbClr val="000000"/>
                </a:solidFill>
                <a:latin typeface="+mn-lt"/>
                <a:cs typeface="+mn-cs"/>
              </a:rPr>
              <a:t> </a:t>
            </a:r>
          </a:p>
        </p:txBody>
      </p:sp>
      <p:grpSp>
        <p:nvGrpSpPr>
          <p:cNvPr id="175110" name="Group 58"/>
          <p:cNvGrpSpPr>
            <a:grpSpLocks/>
          </p:cNvGrpSpPr>
          <p:nvPr/>
        </p:nvGrpSpPr>
        <p:grpSpPr bwMode="auto">
          <a:xfrm>
            <a:off x="958850" y="2444750"/>
            <a:ext cx="2047875" cy="1358900"/>
            <a:chOff x="958850" y="2444750"/>
            <a:chExt cx="2048416" cy="1358710"/>
          </a:xfrm>
        </p:grpSpPr>
        <p:sp>
          <p:nvSpPr>
            <p:cNvPr id="69681" name="Line 20"/>
            <p:cNvSpPr>
              <a:spLocks noChangeShapeType="1"/>
            </p:cNvSpPr>
            <p:nvPr/>
          </p:nvSpPr>
          <p:spPr bwMode="auto">
            <a:xfrm flipH="1">
              <a:off x="1582903" y="3030456"/>
              <a:ext cx="555772"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9682" name="Line 21"/>
            <p:cNvSpPr>
              <a:spLocks noChangeShapeType="1"/>
            </p:cNvSpPr>
            <p:nvPr/>
          </p:nvSpPr>
          <p:spPr bwMode="auto">
            <a:xfrm flipH="1">
              <a:off x="1970355" y="3078074"/>
              <a:ext cx="271534" cy="314281"/>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9683" name="Line 22"/>
            <p:cNvSpPr>
              <a:spLocks noChangeShapeType="1"/>
            </p:cNvSpPr>
            <p:nvPr/>
          </p:nvSpPr>
          <p:spPr bwMode="auto">
            <a:xfrm>
              <a:off x="2389566" y="3106645"/>
              <a:ext cx="73044" cy="29523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9684" name="Text Box 64"/>
            <p:cNvSpPr txBox="1">
              <a:spLocks noChangeArrowheads="1"/>
            </p:cNvSpPr>
            <p:nvPr/>
          </p:nvSpPr>
          <p:spPr bwMode="auto">
            <a:xfrm>
              <a:off x="958850" y="2844744"/>
              <a:ext cx="350931" cy="3666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A</a:t>
              </a:r>
            </a:p>
          </p:txBody>
        </p:sp>
        <p:sp>
          <p:nvSpPr>
            <p:cNvPr id="69685" name="Text Box 65"/>
            <p:cNvSpPr txBox="1">
              <a:spLocks noChangeArrowheads="1"/>
            </p:cNvSpPr>
            <p:nvPr/>
          </p:nvSpPr>
          <p:spPr bwMode="auto">
            <a:xfrm>
              <a:off x="1408232" y="3306642"/>
              <a:ext cx="338226" cy="36983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B</a:t>
              </a:r>
            </a:p>
          </p:txBody>
        </p:sp>
        <p:sp>
          <p:nvSpPr>
            <p:cNvPr id="69686" name="Text Box 73"/>
            <p:cNvSpPr txBox="1">
              <a:spLocks noChangeArrowheads="1"/>
            </p:cNvSpPr>
            <p:nvPr/>
          </p:nvSpPr>
          <p:spPr bwMode="auto">
            <a:xfrm>
              <a:off x="2181548" y="2444750"/>
              <a:ext cx="423975" cy="3698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1</a:t>
              </a:r>
            </a:p>
          </p:txBody>
        </p:sp>
        <p:sp>
          <p:nvSpPr>
            <p:cNvPr id="69687" name="Text Box 66"/>
            <p:cNvSpPr txBox="1">
              <a:spLocks noChangeArrowheads="1"/>
            </p:cNvSpPr>
            <p:nvPr/>
          </p:nvSpPr>
          <p:spPr bwMode="auto">
            <a:xfrm>
              <a:off x="2656336" y="3298706"/>
              <a:ext cx="350930" cy="3698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C</a:t>
              </a:r>
            </a:p>
          </p:txBody>
        </p:sp>
        <p:grpSp>
          <p:nvGrpSpPr>
            <p:cNvPr id="175159" name="Group 44"/>
            <p:cNvGrpSpPr>
              <a:grpSpLocks/>
            </p:cNvGrpSpPr>
            <p:nvPr/>
          </p:nvGrpSpPr>
          <p:grpSpPr bwMode="auto">
            <a:xfrm>
              <a:off x="1127760" y="2834640"/>
              <a:ext cx="568960" cy="481140"/>
              <a:chOff x="-44" y="1473"/>
              <a:chExt cx="981" cy="1105"/>
            </a:xfrm>
          </p:grpSpPr>
          <p:pic>
            <p:nvPicPr>
              <p:cNvPr id="17516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516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75160" name="Group 44"/>
            <p:cNvGrpSpPr>
              <a:grpSpLocks/>
            </p:cNvGrpSpPr>
            <p:nvPr/>
          </p:nvGrpSpPr>
          <p:grpSpPr bwMode="auto">
            <a:xfrm>
              <a:off x="1534160" y="3291840"/>
              <a:ext cx="568960" cy="481140"/>
              <a:chOff x="-44" y="1473"/>
              <a:chExt cx="981" cy="1105"/>
            </a:xfrm>
          </p:grpSpPr>
          <p:pic>
            <p:nvPicPr>
              <p:cNvPr id="175165"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516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75161" name="Group 44"/>
            <p:cNvGrpSpPr>
              <a:grpSpLocks/>
            </p:cNvGrpSpPr>
            <p:nvPr/>
          </p:nvGrpSpPr>
          <p:grpSpPr bwMode="auto">
            <a:xfrm>
              <a:off x="2062480" y="3322320"/>
              <a:ext cx="568960" cy="481140"/>
              <a:chOff x="-44" y="1473"/>
              <a:chExt cx="981" cy="1105"/>
            </a:xfrm>
          </p:grpSpPr>
          <p:pic>
            <p:nvPicPr>
              <p:cNvPr id="175163"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516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pic>
          <p:nvPicPr>
            <p:cNvPr id="696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4817" y="2879664"/>
              <a:ext cx="678041" cy="2999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grpSp>
        <p:nvGrpSpPr>
          <p:cNvPr id="175111" name="Group 76"/>
          <p:cNvGrpSpPr>
            <a:grpSpLocks/>
          </p:cNvGrpSpPr>
          <p:nvPr/>
        </p:nvGrpSpPr>
        <p:grpSpPr bwMode="auto">
          <a:xfrm>
            <a:off x="2379663" y="1984375"/>
            <a:ext cx="4856162" cy="2044700"/>
            <a:chOff x="2379663" y="1984375"/>
            <a:chExt cx="4855711" cy="2044145"/>
          </a:xfrm>
        </p:grpSpPr>
        <p:sp>
          <p:nvSpPr>
            <p:cNvPr id="69642" name="Line 23"/>
            <p:cNvSpPr>
              <a:spLocks noChangeShapeType="1"/>
            </p:cNvSpPr>
            <p:nvPr/>
          </p:nvSpPr>
          <p:spPr bwMode="auto">
            <a:xfrm flipH="1">
              <a:off x="3635258" y="3068344"/>
              <a:ext cx="346043" cy="215841"/>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9643" name="Line 24"/>
            <p:cNvSpPr>
              <a:spLocks noChangeShapeType="1"/>
            </p:cNvSpPr>
            <p:nvPr/>
          </p:nvSpPr>
          <p:spPr bwMode="auto">
            <a:xfrm flipH="1">
              <a:off x="3949554" y="3087389"/>
              <a:ext cx="125401" cy="58721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9644" name="Line 25"/>
            <p:cNvSpPr>
              <a:spLocks noChangeShapeType="1"/>
            </p:cNvSpPr>
            <p:nvPr/>
          </p:nvSpPr>
          <p:spPr bwMode="auto">
            <a:xfrm>
              <a:off x="4254326" y="3030254"/>
              <a:ext cx="230167" cy="36185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9645" name="Line 26"/>
            <p:cNvSpPr>
              <a:spLocks noChangeShapeType="1"/>
            </p:cNvSpPr>
            <p:nvPr/>
          </p:nvSpPr>
          <p:spPr bwMode="auto">
            <a:xfrm flipH="1">
              <a:off x="5532145" y="3106433"/>
              <a:ext cx="428585" cy="244409"/>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9646" name="Line 27"/>
            <p:cNvSpPr>
              <a:spLocks noChangeShapeType="1"/>
            </p:cNvSpPr>
            <p:nvPr/>
          </p:nvSpPr>
          <p:spPr bwMode="auto">
            <a:xfrm flipH="1">
              <a:off x="6035335" y="3077866"/>
              <a:ext cx="9524" cy="46977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9647" name="Line 35"/>
            <p:cNvSpPr>
              <a:spLocks noChangeShapeType="1"/>
            </p:cNvSpPr>
            <p:nvPr/>
          </p:nvSpPr>
          <p:spPr bwMode="auto">
            <a:xfrm flipH="1">
              <a:off x="2379663" y="2355749"/>
              <a:ext cx="1517509" cy="536429"/>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9648" name="Line 36"/>
            <p:cNvSpPr>
              <a:spLocks noChangeShapeType="1"/>
            </p:cNvSpPr>
            <p:nvPr/>
          </p:nvSpPr>
          <p:spPr bwMode="auto">
            <a:xfrm>
              <a:off x="4200356" y="2322421"/>
              <a:ext cx="0" cy="59991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9649" name="Line 37"/>
            <p:cNvSpPr>
              <a:spLocks noChangeShapeType="1"/>
            </p:cNvSpPr>
            <p:nvPr/>
          </p:nvSpPr>
          <p:spPr bwMode="auto">
            <a:xfrm flipH="1" flipV="1">
              <a:off x="4449571" y="2306551"/>
              <a:ext cx="1406394" cy="68402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9650" name="Line 63"/>
            <p:cNvSpPr>
              <a:spLocks noChangeShapeType="1"/>
            </p:cNvSpPr>
            <p:nvPr/>
          </p:nvSpPr>
          <p:spPr bwMode="auto">
            <a:xfrm>
              <a:off x="6411539" y="3131826"/>
              <a:ext cx="285723" cy="15870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9651" name="Text Box 67"/>
            <p:cNvSpPr txBox="1">
              <a:spLocks noChangeArrowheads="1"/>
            </p:cNvSpPr>
            <p:nvPr/>
          </p:nvSpPr>
          <p:spPr bwMode="auto">
            <a:xfrm>
              <a:off x="3620973" y="3222289"/>
              <a:ext cx="349218" cy="3666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D</a:t>
              </a:r>
            </a:p>
          </p:txBody>
        </p:sp>
        <p:sp>
          <p:nvSpPr>
            <p:cNvPr id="69652" name="Text Box 68"/>
            <p:cNvSpPr txBox="1">
              <a:spLocks noChangeArrowheads="1"/>
            </p:cNvSpPr>
            <p:nvPr/>
          </p:nvSpPr>
          <p:spPr bwMode="auto">
            <a:xfrm>
              <a:off x="4094004" y="3658733"/>
              <a:ext cx="338106" cy="3697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E</a:t>
              </a:r>
            </a:p>
          </p:txBody>
        </p:sp>
        <p:sp>
          <p:nvSpPr>
            <p:cNvPr id="69653" name="Text Box 69"/>
            <p:cNvSpPr txBox="1">
              <a:spLocks noChangeArrowheads="1"/>
            </p:cNvSpPr>
            <p:nvPr/>
          </p:nvSpPr>
          <p:spPr bwMode="auto">
            <a:xfrm>
              <a:off x="4567035" y="3057234"/>
              <a:ext cx="325407" cy="3697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F</a:t>
              </a:r>
            </a:p>
          </p:txBody>
        </p:sp>
        <p:sp>
          <p:nvSpPr>
            <p:cNvPr id="69654" name="Text Box 74"/>
            <p:cNvSpPr txBox="1">
              <a:spLocks noChangeArrowheads="1"/>
            </p:cNvSpPr>
            <p:nvPr/>
          </p:nvSpPr>
          <p:spPr bwMode="auto">
            <a:xfrm>
              <a:off x="3408267" y="2768387"/>
              <a:ext cx="436521" cy="3666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2</a:t>
              </a:r>
            </a:p>
          </p:txBody>
        </p:sp>
        <p:sp>
          <p:nvSpPr>
            <p:cNvPr id="69655" name="Text Box 75"/>
            <p:cNvSpPr txBox="1">
              <a:spLocks noChangeArrowheads="1"/>
            </p:cNvSpPr>
            <p:nvPr/>
          </p:nvSpPr>
          <p:spPr bwMode="auto">
            <a:xfrm>
              <a:off x="4635290" y="1984375"/>
              <a:ext cx="436522" cy="3666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4</a:t>
              </a:r>
            </a:p>
          </p:txBody>
        </p:sp>
        <p:sp>
          <p:nvSpPr>
            <p:cNvPr id="69656" name="Text Box 76"/>
            <p:cNvSpPr txBox="1">
              <a:spLocks noChangeArrowheads="1"/>
            </p:cNvSpPr>
            <p:nvPr/>
          </p:nvSpPr>
          <p:spPr bwMode="auto">
            <a:xfrm>
              <a:off x="6009938" y="2570004"/>
              <a:ext cx="436522" cy="3666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3</a:t>
              </a:r>
            </a:p>
          </p:txBody>
        </p:sp>
        <p:sp>
          <p:nvSpPr>
            <p:cNvPr id="69657" name="Text Box 78"/>
            <p:cNvSpPr txBox="1">
              <a:spLocks noChangeArrowheads="1"/>
            </p:cNvSpPr>
            <p:nvPr/>
          </p:nvSpPr>
          <p:spPr bwMode="auto">
            <a:xfrm>
              <a:off x="6240104" y="3541290"/>
              <a:ext cx="360329" cy="3666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H</a:t>
              </a:r>
            </a:p>
          </p:txBody>
        </p:sp>
        <p:sp>
          <p:nvSpPr>
            <p:cNvPr id="69658" name="Text Box 79"/>
            <p:cNvSpPr txBox="1">
              <a:spLocks noChangeArrowheads="1"/>
            </p:cNvSpPr>
            <p:nvPr/>
          </p:nvSpPr>
          <p:spPr bwMode="auto">
            <a:xfrm>
              <a:off x="6986160" y="3179439"/>
              <a:ext cx="249214" cy="3697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I</a:t>
              </a:r>
            </a:p>
          </p:txBody>
        </p:sp>
        <p:sp>
          <p:nvSpPr>
            <p:cNvPr id="69659" name="Text Box 80"/>
            <p:cNvSpPr txBox="1">
              <a:spLocks noChangeArrowheads="1"/>
            </p:cNvSpPr>
            <p:nvPr/>
          </p:nvSpPr>
          <p:spPr bwMode="auto">
            <a:xfrm>
              <a:off x="5103560" y="3595251"/>
              <a:ext cx="365091" cy="3697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G</a:t>
              </a:r>
            </a:p>
          </p:txBody>
        </p:sp>
        <p:pic>
          <p:nvPicPr>
            <p:cNvPr id="6966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3899" y="2930268"/>
              <a:ext cx="677799" cy="29995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175132" name="Group 44"/>
            <p:cNvGrpSpPr>
              <a:grpSpLocks/>
            </p:cNvGrpSpPr>
            <p:nvPr/>
          </p:nvGrpSpPr>
          <p:grpSpPr bwMode="auto">
            <a:xfrm>
              <a:off x="3139440" y="3180080"/>
              <a:ext cx="568960" cy="481140"/>
              <a:chOff x="-44" y="1473"/>
              <a:chExt cx="981" cy="1105"/>
            </a:xfrm>
          </p:grpSpPr>
          <p:pic>
            <p:nvPicPr>
              <p:cNvPr id="175150"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5151"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75133" name="Group 44"/>
            <p:cNvGrpSpPr>
              <a:grpSpLocks/>
            </p:cNvGrpSpPr>
            <p:nvPr/>
          </p:nvGrpSpPr>
          <p:grpSpPr bwMode="auto">
            <a:xfrm>
              <a:off x="3576320" y="3525520"/>
              <a:ext cx="568960" cy="481140"/>
              <a:chOff x="-44" y="1473"/>
              <a:chExt cx="981" cy="1105"/>
            </a:xfrm>
          </p:grpSpPr>
          <p:pic>
            <p:nvPicPr>
              <p:cNvPr id="175148"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5149"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75134" name="Group 44"/>
            <p:cNvGrpSpPr>
              <a:grpSpLocks/>
            </p:cNvGrpSpPr>
            <p:nvPr/>
          </p:nvGrpSpPr>
          <p:grpSpPr bwMode="auto">
            <a:xfrm>
              <a:off x="4135120" y="3281680"/>
              <a:ext cx="568960" cy="481140"/>
              <a:chOff x="-44" y="1473"/>
              <a:chExt cx="981" cy="1105"/>
            </a:xfrm>
          </p:grpSpPr>
          <p:pic>
            <p:nvPicPr>
              <p:cNvPr id="17514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5147"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75135" name="Group 44"/>
            <p:cNvGrpSpPr>
              <a:grpSpLocks/>
            </p:cNvGrpSpPr>
            <p:nvPr/>
          </p:nvGrpSpPr>
          <p:grpSpPr bwMode="auto">
            <a:xfrm>
              <a:off x="5049520" y="3261360"/>
              <a:ext cx="568960" cy="481140"/>
              <a:chOff x="-44" y="1473"/>
              <a:chExt cx="981" cy="1105"/>
            </a:xfrm>
          </p:grpSpPr>
          <p:pic>
            <p:nvPicPr>
              <p:cNvPr id="175144"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5145"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75136" name="Group 44"/>
            <p:cNvGrpSpPr>
              <a:grpSpLocks/>
            </p:cNvGrpSpPr>
            <p:nvPr/>
          </p:nvGrpSpPr>
          <p:grpSpPr bwMode="auto">
            <a:xfrm>
              <a:off x="5588000" y="3434080"/>
              <a:ext cx="568960" cy="481140"/>
              <a:chOff x="-44" y="1473"/>
              <a:chExt cx="981" cy="1105"/>
            </a:xfrm>
          </p:grpSpPr>
          <p:pic>
            <p:nvPicPr>
              <p:cNvPr id="175142"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5143"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75137" name="Group 44"/>
            <p:cNvGrpSpPr>
              <a:grpSpLocks/>
            </p:cNvGrpSpPr>
            <p:nvPr/>
          </p:nvGrpSpPr>
          <p:grpSpPr bwMode="auto">
            <a:xfrm>
              <a:off x="6380480" y="3149600"/>
              <a:ext cx="568960" cy="481140"/>
              <a:chOff x="-44" y="1473"/>
              <a:chExt cx="981" cy="1105"/>
            </a:xfrm>
          </p:grpSpPr>
          <p:pic>
            <p:nvPicPr>
              <p:cNvPr id="175140"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5141"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pic>
          <p:nvPicPr>
            <p:cNvPr id="696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4313" y="2847741"/>
              <a:ext cx="677800" cy="3015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6966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4949" y="2116102"/>
              <a:ext cx="676212" cy="3015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sp>
        <p:nvSpPr>
          <p:cNvPr id="66"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30</a:t>
            </a:fld>
            <a:endParaRPr lang="en-US" sz="1200" dirty="0">
              <a:latin typeface="Tahoma" charset="0"/>
            </a:endParaRPr>
          </a:p>
        </p:txBody>
      </p:sp>
      <p:sp>
        <p:nvSpPr>
          <p:cNvPr id="67"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2769699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 name="Rectangle 4"/>
          <p:cNvSpPr>
            <a:spLocks noGrp="1" noChangeArrowheads="1"/>
          </p:cNvSpPr>
          <p:nvPr>
            <p:ph type="title"/>
          </p:nvPr>
        </p:nvSpPr>
        <p:spPr/>
        <p:txBody>
          <a:bodyPr/>
          <a:lstStyle/>
          <a:p>
            <a:pPr>
              <a:defRPr/>
            </a:pPr>
            <a:r>
              <a:rPr lang="en-US" dirty="0">
                <a:latin typeface="+mn-lt"/>
                <a:cs typeface="+mj-cs"/>
              </a:rPr>
              <a:t>Institutional Network</a:t>
            </a:r>
          </a:p>
        </p:txBody>
      </p:sp>
      <p:sp>
        <p:nvSpPr>
          <p:cNvPr id="177156" name="Freeform 81"/>
          <p:cNvSpPr>
            <a:spLocks/>
          </p:cNvSpPr>
          <p:nvPr/>
        </p:nvSpPr>
        <p:spPr bwMode="auto">
          <a:xfrm rot="5400000">
            <a:off x="2179637" y="244476"/>
            <a:ext cx="4321175" cy="7473950"/>
          </a:xfrm>
          <a:custGeom>
            <a:avLst/>
            <a:gdLst>
              <a:gd name="T0" fmla="*/ 2147483647 w 10000"/>
              <a:gd name="T1" fmla="*/ 2147483647 h 9831"/>
              <a:gd name="T2" fmla="*/ 2147483647 w 10000"/>
              <a:gd name="T3" fmla="*/ 2147483647 h 9831"/>
              <a:gd name="T4" fmla="*/ 2147483647 w 10000"/>
              <a:gd name="T5" fmla="*/ 2147483647 h 9831"/>
              <a:gd name="T6" fmla="*/ 2147483647 w 10000"/>
              <a:gd name="T7" fmla="*/ 2147483647 h 9831"/>
              <a:gd name="T8" fmla="*/ 2147483647 w 10000"/>
              <a:gd name="T9" fmla="*/ 2147483647 h 9831"/>
              <a:gd name="T10" fmla="*/ 2147483647 w 10000"/>
              <a:gd name="T11" fmla="*/ 2147483647 h 9831"/>
              <a:gd name="T12" fmla="*/ 2147483647 w 10000"/>
              <a:gd name="T13" fmla="*/ 2147483647 h 9831"/>
              <a:gd name="T14" fmla="*/ 2147483647 w 10000"/>
              <a:gd name="T15" fmla="*/ 2147483647 h 9831"/>
              <a:gd name="T16" fmla="*/ 2147483647 w 10000"/>
              <a:gd name="T17" fmla="*/ 2147483647 h 9831"/>
              <a:gd name="T18" fmla="*/ 2147483647 w 10000"/>
              <a:gd name="T19" fmla="*/ 2147483647 h 9831"/>
              <a:gd name="T20" fmla="*/ 2147483647 w 10000"/>
              <a:gd name="T21" fmla="*/ 2147483647 h 9831"/>
              <a:gd name="T22" fmla="*/ 2147483647 w 10000"/>
              <a:gd name="T23" fmla="*/ 2147483647 h 98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000" h="9831">
                <a:moveTo>
                  <a:pt x="3018" y="119"/>
                </a:moveTo>
                <a:cubicBezTo>
                  <a:pt x="2111" y="198"/>
                  <a:pt x="1047" y="-39"/>
                  <a:pt x="545" y="518"/>
                </a:cubicBezTo>
                <a:cubicBezTo>
                  <a:pt x="43" y="1076"/>
                  <a:pt x="40" y="2518"/>
                  <a:pt x="8" y="3464"/>
                </a:cubicBezTo>
                <a:cubicBezTo>
                  <a:pt x="-24" y="4411"/>
                  <a:pt x="32" y="5681"/>
                  <a:pt x="354" y="6198"/>
                </a:cubicBezTo>
                <a:cubicBezTo>
                  <a:pt x="677" y="6715"/>
                  <a:pt x="1127" y="6126"/>
                  <a:pt x="1947" y="6568"/>
                </a:cubicBezTo>
                <a:cubicBezTo>
                  <a:pt x="2769" y="7010"/>
                  <a:pt x="4247" y="8310"/>
                  <a:pt x="5285" y="8849"/>
                </a:cubicBezTo>
                <a:cubicBezTo>
                  <a:pt x="6321" y="9388"/>
                  <a:pt x="7408" y="9963"/>
                  <a:pt x="8172" y="9805"/>
                </a:cubicBezTo>
                <a:cubicBezTo>
                  <a:pt x="8934" y="9645"/>
                  <a:pt x="9588" y="8930"/>
                  <a:pt x="9864" y="7895"/>
                </a:cubicBezTo>
                <a:cubicBezTo>
                  <a:pt x="10140" y="6857"/>
                  <a:pt x="9927" y="4774"/>
                  <a:pt x="9830" y="3590"/>
                </a:cubicBezTo>
                <a:cubicBezTo>
                  <a:pt x="9733" y="2406"/>
                  <a:pt x="10004" y="1276"/>
                  <a:pt x="9282" y="788"/>
                </a:cubicBezTo>
                <a:cubicBezTo>
                  <a:pt x="8561" y="302"/>
                  <a:pt x="7028" y="160"/>
                  <a:pt x="5984" y="49"/>
                </a:cubicBezTo>
                <a:cubicBezTo>
                  <a:pt x="4940" y="-62"/>
                  <a:pt x="3924" y="41"/>
                  <a:pt x="3018" y="119"/>
                </a:cubicBezTo>
                <a:close/>
              </a:path>
            </a:pathLst>
          </a:custGeom>
          <a:solidFill>
            <a:srgbClr val="00CCFF"/>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70662" name="Line 33"/>
          <p:cNvSpPr>
            <a:spLocks noChangeShapeType="1"/>
          </p:cNvSpPr>
          <p:nvPr/>
        </p:nvSpPr>
        <p:spPr bwMode="auto">
          <a:xfrm flipH="1">
            <a:off x="2151063" y="3387725"/>
            <a:ext cx="2047875" cy="141605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0663" name="Line 34"/>
          <p:cNvSpPr>
            <a:spLocks noChangeShapeType="1"/>
          </p:cNvSpPr>
          <p:nvPr/>
        </p:nvSpPr>
        <p:spPr bwMode="auto">
          <a:xfrm>
            <a:off x="4391025" y="3375025"/>
            <a:ext cx="0" cy="146685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0664" name="Line 35"/>
          <p:cNvSpPr>
            <a:spLocks noChangeShapeType="1"/>
          </p:cNvSpPr>
          <p:nvPr/>
        </p:nvSpPr>
        <p:spPr bwMode="auto">
          <a:xfrm flipH="1" flipV="1">
            <a:off x="4584700" y="3309938"/>
            <a:ext cx="1841500" cy="16224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0665" name="Line 59"/>
          <p:cNvSpPr>
            <a:spLocks noChangeShapeType="1"/>
          </p:cNvSpPr>
          <p:nvPr/>
        </p:nvSpPr>
        <p:spPr bwMode="auto">
          <a:xfrm flipV="1">
            <a:off x="4687888" y="2692400"/>
            <a:ext cx="1223962" cy="423863"/>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0666" name="Line 60"/>
          <p:cNvSpPr>
            <a:spLocks noChangeShapeType="1"/>
          </p:cNvSpPr>
          <p:nvPr/>
        </p:nvSpPr>
        <p:spPr bwMode="auto">
          <a:xfrm flipV="1">
            <a:off x="4481513" y="2370138"/>
            <a:ext cx="669925" cy="7588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0667" name="Line 77"/>
          <p:cNvSpPr>
            <a:spLocks noChangeShapeType="1"/>
          </p:cNvSpPr>
          <p:nvPr/>
        </p:nvSpPr>
        <p:spPr bwMode="auto">
          <a:xfrm>
            <a:off x="3387725" y="2524125"/>
            <a:ext cx="862013" cy="6445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0668" name="Line 78"/>
          <p:cNvSpPr>
            <a:spLocks noChangeShapeType="1"/>
          </p:cNvSpPr>
          <p:nvPr/>
        </p:nvSpPr>
        <p:spPr bwMode="auto">
          <a:xfrm flipH="1">
            <a:off x="1995488" y="2420938"/>
            <a:ext cx="8509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0669" name="Text Box 79"/>
          <p:cNvSpPr txBox="1">
            <a:spLocks noChangeArrowheads="1"/>
          </p:cNvSpPr>
          <p:nvPr/>
        </p:nvSpPr>
        <p:spPr bwMode="auto">
          <a:xfrm>
            <a:off x="744538" y="2041525"/>
            <a:ext cx="1262062" cy="646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to external</a:t>
            </a:r>
          </a:p>
          <a:p>
            <a:pPr>
              <a:defRPr/>
            </a:pPr>
            <a:r>
              <a:rPr lang="en-US" i="0" dirty="0">
                <a:solidFill>
                  <a:srgbClr val="000000"/>
                </a:solidFill>
                <a:latin typeface="Arial" charset="0"/>
                <a:cs typeface="Arial" charset="0"/>
              </a:rPr>
              <a:t>network</a:t>
            </a:r>
          </a:p>
        </p:txBody>
      </p:sp>
      <p:sp>
        <p:nvSpPr>
          <p:cNvPr id="70670" name="Text Box 80"/>
          <p:cNvSpPr txBox="1">
            <a:spLocks noChangeArrowheads="1"/>
          </p:cNvSpPr>
          <p:nvPr/>
        </p:nvSpPr>
        <p:spPr bwMode="auto">
          <a:xfrm>
            <a:off x="2716213" y="2608263"/>
            <a:ext cx="787400" cy="3698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router</a:t>
            </a:r>
          </a:p>
        </p:txBody>
      </p:sp>
      <p:sp>
        <p:nvSpPr>
          <p:cNvPr id="70671" name="Text Box 82"/>
          <p:cNvSpPr txBox="1">
            <a:spLocks noChangeArrowheads="1"/>
          </p:cNvSpPr>
          <p:nvPr/>
        </p:nvSpPr>
        <p:spPr bwMode="auto">
          <a:xfrm>
            <a:off x="6435725" y="3516313"/>
            <a:ext cx="1549400" cy="4619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400" dirty="0">
                <a:solidFill>
                  <a:srgbClr val="CC0000"/>
                </a:solidFill>
                <a:latin typeface="Arial" charset="0"/>
                <a:cs typeface="Arial" charset="0"/>
              </a:rPr>
              <a:t>IP subnet</a:t>
            </a:r>
          </a:p>
        </p:txBody>
      </p:sp>
      <p:sp>
        <p:nvSpPr>
          <p:cNvPr id="70672" name="Text Box 83"/>
          <p:cNvSpPr txBox="1">
            <a:spLocks noChangeArrowheads="1"/>
          </p:cNvSpPr>
          <p:nvPr/>
        </p:nvSpPr>
        <p:spPr bwMode="auto">
          <a:xfrm>
            <a:off x="5432425" y="1835150"/>
            <a:ext cx="13652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mail server</a:t>
            </a:r>
          </a:p>
        </p:txBody>
      </p:sp>
      <p:sp>
        <p:nvSpPr>
          <p:cNvPr id="70673" name="Text Box 84"/>
          <p:cNvSpPr txBox="1">
            <a:spLocks noChangeArrowheads="1"/>
          </p:cNvSpPr>
          <p:nvPr/>
        </p:nvSpPr>
        <p:spPr bwMode="auto">
          <a:xfrm>
            <a:off x="6230938" y="2505075"/>
            <a:ext cx="136207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web server</a:t>
            </a:r>
          </a:p>
        </p:txBody>
      </p:sp>
      <p:sp>
        <p:nvSpPr>
          <p:cNvPr id="70674" name="Line 20"/>
          <p:cNvSpPr>
            <a:spLocks noChangeShapeType="1"/>
          </p:cNvSpPr>
          <p:nvPr/>
        </p:nvSpPr>
        <p:spPr bwMode="auto">
          <a:xfrm flipH="1">
            <a:off x="1465263" y="4754563"/>
            <a:ext cx="55562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0675" name="Line 21"/>
          <p:cNvSpPr>
            <a:spLocks noChangeShapeType="1"/>
          </p:cNvSpPr>
          <p:nvPr/>
        </p:nvSpPr>
        <p:spPr bwMode="auto">
          <a:xfrm flipH="1">
            <a:off x="1852613" y="4802188"/>
            <a:ext cx="271462" cy="3143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0676" name="Line 22"/>
          <p:cNvSpPr>
            <a:spLocks noChangeShapeType="1"/>
          </p:cNvSpPr>
          <p:nvPr/>
        </p:nvSpPr>
        <p:spPr bwMode="auto">
          <a:xfrm>
            <a:off x="2271713" y="4830763"/>
            <a:ext cx="73025" cy="29527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nvGrpSpPr>
          <p:cNvPr id="177172" name="Group 44"/>
          <p:cNvGrpSpPr>
            <a:grpSpLocks/>
          </p:cNvGrpSpPr>
          <p:nvPr/>
        </p:nvGrpSpPr>
        <p:grpSpPr bwMode="auto">
          <a:xfrm>
            <a:off x="1009650" y="4557713"/>
            <a:ext cx="568325" cy="481012"/>
            <a:chOff x="-44" y="1473"/>
            <a:chExt cx="981" cy="1105"/>
          </a:xfrm>
        </p:grpSpPr>
        <p:pic>
          <p:nvPicPr>
            <p:cNvPr id="177301"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730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77173" name="Group 44"/>
          <p:cNvGrpSpPr>
            <a:grpSpLocks/>
          </p:cNvGrpSpPr>
          <p:nvPr/>
        </p:nvGrpSpPr>
        <p:grpSpPr bwMode="auto">
          <a:xfrm>
            <a:off x="1416050" y="5014913"/>
            <a:ext cx="568325" cy="481012"/>
            <a:chOff x="-44" y="1473"/>
            <a:chExt cx="981" cy="1105"/>
          </a:xfrm>
        </p:grpSpPr>
        <p:pic>
          <p:nvPicPr>
            <p:cNvPr id="177299"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730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77174" name="Group 44"/>
          <p:cNvGrpSpPr>
            <a:grpSpLocks/>
          </p:cNvGrpSpPr>
          <p:nvPr/>
        </p:nvGrpSpPr>
        <p:grpSpPr bwMode="auto">
          <a:xfrm>
            <a:off x="1944688" y="5046663"/>
            <a:ext cx="568325" cy="481012"/>
            <a:chOff x="-44" y="1473"/>
            <a:chExt cx="981" cy="1105"/>
          </a:xfrm>
        </p:grpSpPr>
        <p:pic>
          <p:nvPicPr>
            <p:cNvPr id="17729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729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70680" name="Line 21"/>
          <p:cNvSpPr>
            <a:spLocks noChangeShapeType="1"/>
          </p:cNvSpPr>
          <p:nvPr/>
        </p:nvSpPr>
        <p:spPr bwMode="auto">
          <a:xfrm>
            <a:off x="2490788" y="4760913"/>
            <a:ext cx="377825" cy="3048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0681" name="Line 22"/>
          <p:cNvSpPr>
            <a:spLocks noChangeShapeType="1"/>
          </p:cNvSpPr>
          <p:nvPr/>
        </p:nvSpPr>
        <p:spPr bwMode="auto">
          <a:xfrm flipH="1">
            <a:off x="2722563" y="5256213"/>
            <a:ext cx="120650" cy="29368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0682" name="Line 22"/>
          <p:cNvSpPr>
            <a:spLocks noChangeShapeType="1"/>
          </p:cNvSpPr>
          <p:nvPr/>
        </p:nvSpPr>
        <p:spPr bwMode="auto">
          <a:xfrm>
            <a:off x="3127375" y="5267325"/>
            <a:ext cx="73025" cy="29527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0683" name="Line 20"/>
          <p:cNvSpPr>
            <a:spLocks noChangeShapeType="1"/>
          </p:cNvSpPr>
          <p:nvPr/>
        </p:nvSpPr>
        <p:spPr bwMode="auto">
          <a:xfrm flipH="1">
            <a:off x="3025775" y="5148263"/>
            <a:ext cx="55562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nvGrpSpPr>
          <p:cNvPr id="177179" name="Group 44"/>
          <p:cNvGrpSpPr>
            <a:grpSpLocks/>
          </p:cNvGrpSpPr>
          <p:nvPr/>
        </p:nvGrpSpPr>
        <p:grpSpPr bwMode="auto">
          <a:xfrm>
            <a:off x="2349500" y="5419725"/>
            <a:ext cx="568325" cy="481013"/>
            <a:chOff x="-44" y="1473"/>
            <a:chExt cx="981" cy="1105"/>
          </a:xfrm>
        </p:grpSpPr>
        <p:pic>
          <p:nvPicPr>
            <p:cNvPr id="177295"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729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77180" name="Group 44"/>
          <p:cNvGrpSpPr>
            <a:grpSpLocks/>
          </p:cNvGrpSpPr>
          <p:nvPr/>
        </p:nvGrpSpPr>
        <p:grpSpPr bwMode="auto">
          <a:xfrm>
            <a:off x="2806700" y="5487988"/>
            <a:ext cx="568325" cy="481012"/>
            <a:chOff x="-44" y="1473"/>
            <a:chExt cx="981" cy="1105"/>
          </a:xfrm>
        </p:grpSpPr>
        <p:pic>
          <p:nvPicPr>
            <p:cNvPr id="177293"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729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pic>
        <p:nvPicPr>
          <p:cNvPr id="7068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7063" y="4602163"/>
            <a:ext cx="677862" cy="301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706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7950" y="5018088"/>
            <a:ext cx="677863" cy="301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177183" name="Group 44"/>
          <p:cNvGrpSpPr>
            <a:grpSpLocks/>
          </p:cNvGrpSpPr>
          <p:nvPr/>
        </p:nvGrpSpPr>
        <p:grpSpPr bwMode="auto">
          <a:xfrm>
            <a:off x="3232150" y="4946650"/>
            <a:ext cx="568325" cy="481013"/>
            <a:chOff x="-44" y="1473"/>
            <a:chExt cx="981" cy="1105"/>
          </a:xfrm>
        </p:grpSpPr>
        <p:pic>
          <p:nvPicPr>
            <p:cNvPr id="177291"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729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70689" name="Line 20"/>
          <p:cNvSpPr>
            <a:spLocks noChangeShapeType="1"/>
          </p:cNvSpPr>
          <p:nvPr/>
        </p:nvSpPr>
        <p:spPr bwMode="auto">
          <a:xfrm flipH="1">
            <a:off x="5684838" y="5022850"/>
            <a:ext cx="55562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0690" name="Line 21"/>
          <p:cNvSpPr>
            <a:spLocks noChangeShapeType="1"/>
          </p:cNvSpPr>
          <p:nvPr/>
        </p:nvSpPr>
        <p:spPr bwMode="auto">
          <a:xfrm flipH="1">
            <a:off x="6072188" y="5070475"/>
            <a:ext cx="271462" cy="3143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0691" name="Line 22"/>
          <p:cNvSpPr>
            <a:spLocks noChangeShapeType="1"/>
          </p:cNvSpPr>
          <p:nvPr/>
        </p:nvSpPr>
        <p:spPr bwMode="auto">
          <a:xfrm>
            <a:off x="6491288" y="5099050"/>
            <a:ext cx="73025" cy="29527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nvGrpSpPr>
          <p:cNvPr id="177187" name="Group 44"/>
          <p:cNvGrpSpPr>
            <a:grpSpLocks/>
          </p:cNvGrpSpPr>
          <p:nvPr/>
        </p:nvGrpSpPr>
        <p:grpSpPr bwMode="auto">
          <a:xfrm>
            <a:off x="5376863" y="4837113"/>
            <a:ext cx="568325" cy="481012"/>
            <a:chOff x="-44" y="1473"/>
            <a:chExt cx="981" cy="1105"/>
          </a:xfrm>
        </p:grpSpPr>
        <p:pic>
          <p:nvPicPr>
            <p:cNvPr id="177289"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729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77188" name="Group 44"/>
          <p:cNvGrpSpPr>
            <a:grpSpLocks/>
          </p:cNvGrpSpPr>
          <p:nvPr/>
        </p:nvGrpSpPr>
        <p:grpSpPr bwMode="auto">
          <a:xfrm>
            <a:off x="5635625" y="5283200"/>
            <a:ext cx="569913" cy="481013"/>
            <a:chOff x="-44" y="1473"/>
            <a:chExt cx="981" cy="1105"/>
          </a:xfrm>
        </p:grpSpPr>
        <p:pic>
          <p:nvPicPr>
            <p:cNvPr id="17728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728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77189" name="Group 44"/>
          <p:cNvGrpSpPr>
            <a:grpSpLocks/>
          </p:cNvGrpSpPr>
          <p:nvPr/>
        </p:nvGrpSpPr>
        <p:grpSpPr bwMode="auto">
          <a:xfrm>
            <a:off x="6164263" y="5313363"/>
            <a:ext cx="568325" cy="482600"/>
            <a:chOff x="-44" y="1473"/>
            <a:chExt cx="981" cy="1105"/>
          </a:xfrm>
        </p:grpSpPr>
        <p:pic>
          <p:nvPicPr>
            <p:cNvPr id="177285"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728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70695" name="Line 20"/>
          <p:cNvSpPr>
            <a:spLocks noChangeShapeType="1"/>
          </p:cNvSpPr>
          <p:nvPr/>
        </p:nvSpPr>
        <p:spPr bwMode="auto">
          <a:xfrm flipH="1" flipV="1">
            <a:off x="4659313" y="5068888"/>
            <a:ext cx="606425" cy="31273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0696" name="Line 21"/>
          <p:cNvSpPr>
            <a:spLocks noChangeShapeType="1"/>
          </p:cNvSpPr>
          <p:nvPr/>
        </p:nvSpPr>
        <p:spPr bwMode="auto">
          <a:xfrm flipH="1">
            <a:off x="4195763" y="5022850"/>
            <a:ext cx="271462" cy="3143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0697" name="Line 22"/>
          <p:cNvSpPr>
            <a:spLocks noChangeShapeType="1"/>
          </p:cNvSpPr>
          <p:nvPr/>
        </p:nvSpPr>
        <p:spPr bwMode="auto">
          <a:xfrm>
            <a:off x="4614863" y="5051425"/>
            <a:ext cx="73025" cy="29527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nvGrpSpPr>
          <p:cNvPr id="177193" name="Group 44"/>
          <p:cNvGrpSpPr>
            <a:grpSpLocks/>
          </p:cNvGrpSpPr>
          <p:nvPr/>
        </p:nvGrpSpPr>
        <p:grpSpPr bwMode="auto">
          <a:xfrm>
            <a:off x="4803775" y="5230813"/>
            <a:ext cx="569913" cy="481012"/>
            <a:chOff x="-44" y="1473"/>
            <a:chExt cx="981" cy="1105"/>
          </a:xfrm>
        </p:grpSpPr>
        <p:pic>
          <p:nvPicPr>
            <p:cNvPr id="177283"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728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77194" name="Group 44"/>
          <p:cNvGrpSpPr>
            <a:grpSpLocks/>
          </p:cNvGrpSpPr>
          <p:nvPr/>
        </p:nvGrpSpPr>
        <p:grpSpPr bwMode="auto">
          <a:xfrm>
            <a:off x="3759200" y="5235575"/>
            <a:ext cx="569913" cy="482600"/>
            <a:chOff x="-44" y="1473"/>
            <a:chExt cx="981" cy="1105"/>
          </a:xfrm>
        </p:grpSpPr>
        <p:pic>
          <p:nvPicPr>
            <p:cNvPr id="177281"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728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77195" name="Group 44"/>
          <p:cNvGrpSpPr>
            <a:grpSpLocks/>
          </p:cNvGrpSpPr>
          <p:nvPr/>
        </p:nvGrpSpPr>
        <p:grpSpPr bwMode="auto">
          <a:xfrm>
            <a:off x="4287838" y="5267325"/>
            <a:ext cx="569912" cy="481013"/>
            <a:chOff x="-44" y="1473"/>
            <a:chExt cx="981" cy="1105"/>
          </a:xfrm>
        </p:grpSpPr>
        <p:pic>
          <p:nvPicPr>
            <p:cNvPr id="177279"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728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pic>
        <p:nvPicPr>
          <p:cNvPr id="7070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0213" y="4822825"/>
            <a:ext cx="677862" cy="301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70702" name="Line 20"/>
          <p:cNvSpPr>
            <a:spLocks noChangeShapeType="1"/>
          </p:cNvSpPr>
          <p:nvPr/>
        </p:nvSpPr>
        <p:spPr bwMode="auto">
          <a:xfrm flipH="1">
            <a:off x="6519863" y="5100638"/>
            <a:ext cx="55562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pic>
        <p:nvPicPr>
          <p:cNvPr id="7070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6638" y="4870450"/>
            <a:ext cx="677862" cy="301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177199" name="Group 44"/>
          <p:cNvGrpSpPr>
            <a:grpSpLocks/>
          </p:cNvGrpSpPr>
          <p:nvPr/>
        </p:nvGrpSpPr>
        <p:grpSpPr bwMode="auto">
          <a:xfrm>
            <a:off x="6684963" y="4884738"/>
            <a:ext cx="569912" cy="481012"/>
            <a:chOff x="-44" y="1473"/>
            <a:chExt cx="981" cy="1105"/>
          </a:xfrm>
        </p:grpSpPr>
        <p:pic>
          <p:nvPicPr>
            <p:cNvPr id="17727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727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pic>
        <p:nvPicPr>
          <p:cNvPr id="7070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3062288"/>
            <a:ext cx="935038" cy="4159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177201" name="Group 906"/>
          <p:cNvGrpSpPr>
            <a:grpSpLocks/>
          </p:cNvGrpSpPr>
          <p:nvPr/>
        </p:nvGrpSpPr>
        <p:grpSpPr bwMode="auto">
          <a:xfrm>
            <a:off x="5140325" y="2111375"/>
            <a:ext cx="366713" cy="579438"/>
            <a:chOff x="4140" y="429"/>
            <a:chExt cx="1425" cy="2396"/>
          </a:xfrm>
        </p:grpSpPr>
        <p:sp>
          <p:nvSpPr>
            <p:cNvPr id="177245" name="Freeform 907"/>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0751" name="Rectangle 908"/>
            <p:cNvSpPr>
              <a:spLocks noChangeArrowheads="1"/>
            </p:cNvSpPr>
            <p:nvPr/>
          </p:nvSpPr>
          <p:spPr bwMode="auto">
            <a:xfrm>
              <a:off x="4208" y="429"/>
              <a:ext cx="1043"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177247" name="Freeform 909"/>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77248" name="Freeform 910"/>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0754" name="Rectangle 911"/>
            <p:cNvSpPr>
              <a:spLocks noChangeArrowheads="1"/>
            </p:cNvSpPr>
            <p:nvPr/>
          </p:nvSpPr>
          <p:spPr bwMode="auto">
            <a:xfrm>
              <a:off x="4214" y="692"/>
              <a:ext cx="592" cy="46"/>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nvGrpSpPr>
            <p:cNvPr id="177250" name="Group 912"/>
            <p:cNvGrpSpPr>
              <a:grpSpLocks/>
            </p:cNvGrpSpPr>
            <p:nvPr/>
          </p:nvGrpSpPr>
          <p:grpSpPr bwMode="auto">
            <a:xfrm>
              <a:off x="4749" y="668"/>
              <a:ext cx="581" cy="145"/>
              <a:chOff x="614" y="2568"/>
              <a:chExt cx="725" cy="139"/>
            </a:xfrm>
          </p:grpSpPr>
          <p:sp>
            <p:nvSpPr>
              <p:cNvPr id="70780" name="AutoShape 913"/>
              <p:cNvSpPr>
                <a:spLocks noChangeArrowheads="1"/>
              </p:cNvSpPr>
              <p:nvPr/>
            </p:nvSpPr>
            <p:spPr bwMode="auto">
              <a:xfrm>
                <a:off x="616" y="2565"/>
                <a:ext cx="724" cy="120"/>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81" name="AutoShape 914"/>
              <p:cNvSpPr>
                <a:spLocks noChangeArrowheads="1"/>
              </p:cNvSpPr>
              <p:nvPr/>
            </p:nvSpPr>
            <p:spPr bwMode="auto">
              <a:xfrm>
                <a:off x="632" y="2584"/>
                <a:ext cx="693"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sp>
          <p:nvSpPr>
            <p:cNvPr id="70756" name="Rectangle 915"/>
            <p:cNvSpPr>
              <a:spLocks noChangeArrowheads="1"/>
            </p:cNvSpPr>
            <p:nvPr/>
          </p:nvSpPr>
          <p:spPr bwMode="auto">
            <a:xfrm>
              <a:off x="4226" y="1020"/>
              <a:ext cx="592" cy="46"/>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nvGrpSpPr>
            <p:cNvPr id="177252" name="Group 916"/>
            <p:cNvGrpSpPr>
              <a:grpSpLocks/>
            </p:cNvGrpSpPr>
            <p:nvPr/>
          </p:nvGrpSpPr>
          <p:grpSpPr bwMode="auto">
            <a:xfrm>
              <a:off x="4747" y="994"/>
              <a:ext cx="581" cy="134"/>
              <a:chOff x="614" y="2568"/>
              <a:chExt cx="725" cy="139"/>
            </a:xfrm>
          </p:grpSpPr>
          <p:sp>
            <p:nvSpPr>
              <p:cNvPr id="70778" name="AutoShape 917"/>
              <p:cNvSpPr>
                <a:spLocks noChangeArrowheads="1"/>
              </p:cNvSpPr>
              <p:nvPr/>
            </p:nvSpPr>
            <p:spPr bwMode="auto">
              <a:xfrm>
                <a:off x="611" y="2568"/>
                <a:ext cx="731" cy="136"/>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79" name="AutoShape 918"/>
              <p:cNvSpPr>
                <a:spLocks noChangeArrowheads="1"/>
              </p:cNvSpPr>
              <p:nvPr/>
            </p:nvSpPr>
            <p:spPr bwMode="auto">
              <a:xfrm>
                <a:off x="626" y="2581"/>
                <a:ext cx="700"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sp>
          <p:nvSpPr>
            <p:cNvPr id="70758" name="Rectangle 919"/>
            <p:cNvSpPr>
              <a:spLocks noChangeArrowheads="1"/>
            </p:cNvSpPr>
            <p:nvPr/>
          </p:nvSpPr>
          <p:spPr bwMode="auto">
            <a:xfrm>
              <a:off x="4214" y="1361"/>
              <a:ext cx="598" cy="46"/>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59" name="Rectangle 920"/>
            <p:cNvSpPr>
              <a:spLocks noChangeArrowheads="1"/>
            </p:cNvSpPr>
            <p:nvPr/>
          </p:nvSpPr>
          <p:spPr bwMode="auto">
            <a:xfrm>
              <a:off x="4226" y="1657"/>
              <a:ext cx="598" cy="46"/>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nvGrpSpPr>
            <p:cNvPr id="177255" name="Group 921"/>
            <p:cNvGrpSpPr>
              <a:grpSpLocks/>
            </p:cNvGrpSpPr>
            <p:nvPr/>
          </p:nvGrpSpPr>
          <p:grpSpPr bwMode="auto">
            <a:xfrm>
              <a:off x="4735" y="1627"/>
              <a:ext cx="582" cy="151"/>
              <a:chOff x="614" y="2568"/>
              <a:chExt cx="725" cy="139"/>
            </a:xfrm>
          </p:grpSpPr>
          <p:sp>
            <p:nvSpPr>
              <p:cNvPr id="70776" name="AutoShape 922"/>
              <p:cNvSpPr>
                <a:spLocks noChangeArrowheads="1"/>
              </p:cNvSpPr>
              <p:nvPr/>
            </p:nvSpPr>
            <p:spPr bwMode="auto">
              <a:xfrm>
                <a:off x="611" y="2571"/>
                <a:ext cx="730"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77" name="AutoShape 923"/>
              <p:cNvSpPr>
                <a:spLocks noChangeArrowheads="1"/>
              </p:cNvSpPr>
              <p:nvPr/>
            </p:nvSpPr>
            <p:spPr bwMode="auto">
              <a:xfrm>
                <a:off x="626" y="2589"/>
                <a:ext cx="699" cy="12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sp>
          <p:nvSpPr>
            <p:cNvPr id="177256" name="Freeform 924"/>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177257" name="Group 925"/>
            <p:cNvGrpSpPr>
              <a:grpSpLocks/>
            </p:cNvGrpSpPr>
            <p:nvPr/>
          </p:nvGrpSpPr>
          <p:grpSpPr bwMode="auto">
            <a:xfrm>
              <a:off x="4739" y="1327"/>
              <a:ext cx="582" cy="139"/>
              <a:chOff x="614" y="2568"/>
              <a:chExt cx="725" cy="139"/>
            </a:xfrm>
          </p:grpSpPr>
          <p:sp>
            <p:nvSpPr>
              <p:cNvPr id="70774" name="AutoShape 926"/>
              <p:cNvSpPr>
                <a:spLocks noChangeArrowheads="1"/>
              </p:cNvSpPr>
              <p:nvPr/>
            </p:nvSpPr>
            <p:spPr bwMode="auto">
              <a:xfrm>
                <a:off x="613" y="2569"/>
                <a:ext cx="715" cy="138"/>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75" name="AutoShape 927"/>
              <p:cNvSpPr>
                <a:spLocks noChangeArrowheads="1"/>
              </p:cNvSpPr>
              <p:nvPr/>
            </p:nvSpPr>
            <p:spPr bwMode="auto">
              <a:xfrm>
                <a:off x="629" y="2582"/>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sp>
          <p:nvSpPr>
            <p:cNvPr id="70763" name="Rectangle 928"/>
            <p:cNvSpPr>
              <a:spLocks noChangeArrowheads="1"/>
            </p:cNvSpPr>
            <p:nvPr/>
          </p:nvSpPr>
          <p:spPr bwMode="auto">
            <a:xfrm>
              <a:off x="5250" y="429"/>
              <a:ext cx="68"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177259" name="Freeform 929"/>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77260" name="Freeform 930"/>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0766" name="Oval 931"/>
            <p:cNvSpPr>
              <a:spLocks noChangeArrowheads="1"/>
            </p:cNvSpPr>
            <p:nvPr/>
          </p:nvSpPr>
          <p:spPr bwMode="auto">
            <a:xfrm>
              <a:off x="5516" y="2608"/>
              <a:ext cx="49" cy="98"/>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177262" name="Freeform 932"/>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0768" name="AutoShape 933"/>
            <p:cNvSpPr>
              <a:spLocks noChangeArrowheads="1"/>
            </p:cNvSpPr>
            <p:nvPr/>
          </p:nvSpPr>
          <p:spPr bwMode="auto">
            <a:xfrm>
              <a:off x="4140" y="2681"/>
              <a:ext cx="1197"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69" name="AutoShape 934"/>
            <p:cNvSpPr>
              <a:spLocks noChangeArrowheads="1"/>
            </p:cNvSpPr>
            <p:nvPr/>
          </p:nvSpPr>
          <p:spPr bwMode="auto">
            <a:xfrm>
              <a:off x="4208" y="2713"/>
              <a:ext cx="1067"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70" name="Oval 935"/>
            <p:cNvSpPr>
              <a:spLocks noChangeArrowheads="1"/>
            </p:cNvSpPr>
            <p:nvPr/>
          </p:nvSpPr>
          <p:spPr bwMode="auto">
            <a:xfrm>
              <a:off x="4307" y="2385"/>
              <a:ext cx="160"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71" name="Oval 936"/>
            <p:cNvSpPr>
              <a:spLocks noChangeArrowheads="1"/>
            </p:cNvSpPr>
            <p:nvPr/>
          </p:nvSpPr>
          <p:spPr bwMode="auto">
            <a:xfrm>
              <a:off x="4485" y="2385"/>
              <a:ext cx="160" cy="144"/>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i="0" dirty="0">
                <a:solidFill>
                  <a:srgbClr val="FF0000"/>
                </a:solidFill>
                <a:latin typeface="Arial" charset="0"/>
                <a:cs typeface="Arial" charset="0"/>
              </a:endParaRPr>
            </a:p>
          </p:txBody>
        </p:sp>
        <p:sp>
          <p:nvSpPr>
            <p:cNvPr id="70772" name="Oval 937"/>
            <p:cNvSpPr>
              <a:spLocks noChangeArrowheads="1"/>
            </p:cNvSpPr>
            <p:nvPr/>
          </p:nvSpPr>
          <p:spPr bwMode="auto">
            <a:xfrm>
              <a:off x="4664" y="2379"/>
              <a:ext cx="154" cy="14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73" name="Rectangle 938"/>
            <p:cNvSpPr>
              <a:spLocks noChangeArrowheads="1"/>
            </p:cNvSpPr>
            <p:nvPr/>
          </p:nvSpPr>
          <p:spPr bwMode="auto">
            <a:xfrm>
              <a:off x="5059" y="1834"/>
              <a:ext cx="86" cy="761"/>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grpSp>
        <p:nvGrpSpPr>
          <p:cNvPr id="177203" name="Group 906"/>
          <p:cNvGrpSpPr>
            <a:grpSpLocks/>
          </p:cNvGrpSpPr>
          <p:nvPr/>
        </p:nvGrpSpPr>
        <p:grpSpPr bwMode="auto">
          <a:xfrm>
            <a:off x="5745163" y="2620963"/>
            <a:ext cx="366712" cy="579437"/>
            <a:chOff x="4140" y="429"/>
            <a:chExt cx="1425" cy="2396"/>
          </a:xfrm>
        </p:grpSpPr>
        <p:sp>
          <p:nvSpPr>
            <p:cNvPr id="177205" name="Freeform 907"/>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0711" name="Rectangle 908"/>
            <p:cNvSpPr>
              <a:spLocks noChangeArrowheads="1"/>
            </p:cNvSpPr>
            <p:nvPr/>
          </p:nvSpPr>
          <p:spPr bwMode="auto">
            <a:xfrm>
              <a:off x="4208" y="429"/>
              <a:ext cx="1043"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177207" name="Freeform 909"/>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77208" name="Freeform 910"/>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0714" name="Rectangle 911"/>
            <p:cNvSpPr>
              <a:spLocks noChangeArrowheads="1"/>
            </p:cNvSpPr>
            <p:nvPr/>
          </p:nvSpPr>
          <p:spPr bwMode="auto">
            <a:xfrm>
              <a:off x="4214" y="692"/>
              <a:ext cx="592" cy="46"/>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nvGrpSpPr>
            <p:cNvPr id="177210" name="Group 912"/>
            <p:cNvGrpSpPr>
              <a:grpSpLocks/>
            </p:cNvGrpSpPr>
            <p:nvPr/>
          </p:nvGrpSpPr>
          <p:grpSpPr bwMode="auto">
            <a:xfrm>
              <a:off x="4749" y="668"/>
              <a:ext cx="581" cy="145"/>
              <a:chOff x="614" y="2568"/>
              <a:chExt cx="725" cy="139"/>
            </a:xfrm>
          </p:grpSpPr>
          <p:sp>
            <p:nvSpPr>
              <p:cNvPr id="70740" name="AutoShape 913"/>
              <p:cNvSpPr>
                <a:spLocks noChangeArrowheads="1"/>
              </p:cNvSpPr>
              <p:nvPr/>
            </p:nvSpPr>
            <p:spPr bwMode="auto">
              <a:xfrm>
                <a:off x="616" y="2565"/>
                <a:ext cx="724" cy="120"/>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41" name="AutoShape 914"/>
              <p:cNvSpPr>
                <a:spLocks noChangeArrowheads="1"/>
              </p:cNvSpPr>
              <p:nvPr/>
            </p:nvSpPr>
            <p:spPr bwMode="auto">
              <a:xfrm>
                <a:off x="632" y="2584"/>
                <a:ext cx="693"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sp>
          <p:nvSpPr>
            <p:cNvPr id="70716" name="Rectangle 915"/>
            <p:cNvSpPr>
              <a:spLocks noChangeArrowheads="1"/>
            </p:cNvSpPr>
            <p:nvPr/>
          </p:nvSpPr>
          <p:spPr bwMode="auto">
            <a:xfrm>
              <a:off x="4226" y="1020"/>
              <a:ext cx="592" cy="46"/>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nvGrpSpPr>
            <p:cNvPr id="177212" name="Group 916"/>
            <p:cNvGrpSpPr>
              <a:grpSpLocks/>
            </p:cNvGrpSpPr>
            <p:nvPr/>
          </p:nvGrpSpPr>
          <p:grpSpPr bwMode="auto">
            <a:xfrm>
              <a:off x="4747" y="994"/>
              <a:ext cx="581" cy="134"/>
              <a:chOff x="614" y="2568"/>
              <a:chExt cx="725" cy="139"/>
            </a:xfrm>
          </p:grpSpPr>
          <p:sp>
            <p:nvSpPr>
              <p:cNvPr id="70738" name="AutoShape 917"/>
              <p:cNvSpPr>
                <a:spLocks noChangeArrowheads="1"/>
              </p:cNvSpPr>
              <p:nvPr/>
            </p:nvSpPr>
            <p:spPr bwMode="auto">
              <a:xfrm>
                <a:off x="611" y="2568"/>
                <a:ext cx="731" cy="136"/>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39" name="AutoShape 918"/>
              <p:cNvSpPr>
                <a:spLocks noChangeArrowheads="1"/>
              </p:cNvSpPr>
              <p:nvPr/>
            </p:nvSpPr>
            <p:spPr bwMode="auto">
              <a:xfrm>
                <a:off x="626" y="2581"/>
                <a:ext cx="700"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sp>
          <p:nvSpPr>
            <p:cNvPr id="70718" name="Rectangle 919"/>
            <p:cNvSpPr>
              <a:spLocks noChangeArrowheads="1"/>
            </p:cNvSpPr>
            <p:nvPr/>
          </p:nvSpPr>
          <p:spPr bwMode="auto">
            <a:xfrm>
              <a:off x="4214" y="1361"/>
              <a:ext cx="598" cy="46"/>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19" name="Rectangle 920"/>
            <p:cNvSpPr>
              <a:spLocks noChangeArrowheads="1"/>
            </p:cNvSpPr>
            <p:nvPr/>
          </p:nvSpPr>
          <p:spPr bwMode="auto">
            <a:xfrm>
              <a:off x="4226" y="1657"/>
              <a:ext cx="598" cy="46"/>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nvGrpSpPr>
            <p:cNvPr id="177215" name="Group 921"/>
            <p:cNvGrpSpPr>
              <a:grpSpLocks/>
            </p:cNvGrpSpPr>
            <p:nvPr/>
          </p:nvGrpSpPr>
          <p:grpSpPr bwMode="auto">
            <a:xfrm>
              <a:off x="4735" y="1627"/>
              <a:ext cx="582" cy="151"/>
              <a:chOff x="614" y="2568"/>
              <a:chExt cx="725" cy="139"/>
            </a:xfrm>
          </p:grpSpPr>
          <p:sp>
            <p:nvSpPr>
              <p:cNvPr id="70736" name="AutoShape 922"/>
              <p:cNvSpPr>
                <a:spLocks noChangeArrowheads="1"/>
              </p:cNvSpPr>
              <p:nvPr/>
            </p:nvSpPr>
            <p:spPr bwMode="auto">
              <a:xfrm>
                <a:off x="611" y="2571"/>
                <a:ext cx="730"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37" name="AutoShape 923"/>
              <p:cNvSpPr>
                <a:spLocks noChangeArrowheads="1"/>
              </p:cNvSpPr>
              <p:nvPr/>
            </p:nvSpPr>
            <p:spPr bwMode="auto">
              <a:xfrm>
                <a:off x="626" y="2589"/>
                <a:ext cx="699" cy="12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sp>
          <p:nvSpPr>
            <p:cNvPr id="177216" name="Freeform 924"/>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177217" name="Group 925"/>
            <p:cNvGrpSpPr>
              <a:grpSpLocks/>
            </p:cNvGrpSpPr>
            <p:nvPr/>
          </p:nvGrpSpPr>
          <p:grpSpPr bwMode="auto">
            <a:xfrm>
              <a:off x="4739" y="1327"/>
              <a:ext cx="582" cy="139"/>
              <a:chOff x="614" y="2568"/>
              <a:chExt cx="725" cy="139"/>
            </a:xfrm>
          </p:grpSpPr>
          <p:sp>
            <p:nvSpPr>
              <p:cNvPr id="70734" name="AutoShape 926"/>
              <p:cNvSpPr>
                <a:spLocks noChangeArrowheads="1"/>
              </p:cNvSpPr>
              <p:nvPr/>
            </p:nvSpPr>
            <p:spPr bwMode="auto">
              <a:xfrm>
                <a:off x="613" y="2569"/>
                <a:ext cx="715" cy="138"/>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35" name="AutoShape 927"/>
              <p:cNvSpPr>
                <a:spLocks noChangeArrowheads="1"/>
              </p:cNvSpPr>
              <p:nvPr/>
            </p:nvSpPr>
            <p:spPr bwMode="auto">
              <a:xfrm>
                <a:off x="629" y="2582"/>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sp>
          <p:nvSpPr>
            <p:cNvPr id="70723" name="Rectangle 928"/>
            <p:cNvSpPr>
              <a:spLocks noChangeArrowheads="1"/>
            </p:cNvSpPr>
            <p:nvPr/>
          </p:nvSpPr>
          <p:spPr bwMode="auto">
            <a:xfrm>
              <a:off x="5250" y="429"/>
              <a:ext cx="68"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177219" name="Freeform 929"/>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77220" name="Freeform 930"/>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0726" name="Oval 931"/>
            <p:cNvSpPr>
              <a:spLocks noChangeArrowheads="1"/>
            </p:cNvSpPr>
            <p:nvPr/>
          </p:nvSpPr>
          <p:spPr bwMode="auto">
            <a:xfrm>
              <a:off x="5516" y="2608"/>
              <a:ext cx="49" cy="98"/>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177222" name="Freeform 932"/>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0728" name="AutoShape 933"/>
            <p:cNvSpPr>
              <a:spLocks noChangeArrowheads="1"/>
            </p:cNvSpPr>
            <p:nvPr/>
          </p:nvSpPr>
          <p:spPr bwMode="auto">
            <a:xfrm>
              <a:off x="4140" y="2681"/>
              <a:ext cx="1197"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29" name="AutoShape 934"/>
            <p:cNvSpPr>
              <a:spLocks noChangeArrowheads="1"/>
            </p:cNvSpPr>
            <p:nvPr/>
          </p:nvSpPr>
          <p:spPr bwMode="auto">
            <a:xfrm>
              <a:off x="4208" y="2713"/>
              <a:ext cx="1067"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30" name="Oval 935"/>
            <p:cNvSpPr>
              <a:spLocks noChangeArrowheads="1"/>
            </p:cNvSpPr>
            <p:nvPr/>
          </p:nvSpPr>
          <p:spPr bwMode="auto">
            <a:xfrm>
              <a:off x="4307" y="2385"/>
              <a:ext cx="160"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31" name="Oval 936"/>
            <p:cNvSpPr>
              <a:spLocks noChangeArrowheads="1"/>
            </p:cNvSpPr>
            <p:nvPr/>
          </p:nvSpPr>
          <p:spPr bwMode="auto">
            <a:xfrm>
              <a:off x="4485" y="2385"/>
              <a:ext cx="160" cy="144"/>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i="0" dirty="0">
                <a:solidFill>
                  <a:srgbClr val="FF0000"/>
                </a:solidFill>
                <a:latin typeface="Arial" charset="0"/>
                <a:cs typeface="Arial" charset="0"/>
              </a:endParaRPr>
            </a:p>
          </p:txBody>
        </p:sp>
        <p:sp>
          <p:nvSpPr>
            <p:cNvPr id="70732" name="Oval 937"/>
            <p:cNvSpPr>
              <a:spLocks noChangeArrowheads="1"/>
            </p:cNvSpPr>
            <p:nvPr/>
          </p:nvSpPr>
          <p:spPr bwMode="auto">
            <a:xfrm>
              <a:off x="4664" y="2379"/>
              <a:ext cx="154" cy="14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33" name="Rectangle 938"/>
            <p:cNvSpPr>
              <a:spLocks noChangeArrowheads="1"/>
            </p:cNvSpPr>
            <p:nvPr/>
          </p:nvSpPr>
          <p:spPr bwMode="auto">
            <a:xfrm>
              <a:off x="5059" y="1834"/>
              <a:ext cx="86" cy="761"/>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sp>
        <p:nvSpPr>
          <p:cNvPr id="152"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31</a:t>
            </a:fld>
            <a:endParaRPr lang="en-US" sz="1200" dirty="0">
              <a:latin typeface="Tahoma" charset="0"/>
            </a:endParaRPr>
          </a:p>
        </p:txBody>
      </p:sp>
      <p:sp>
        <p:nvSpPr>
          <p:cNvPr id="153"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grpSp>
        <p:nvGrpSpPr>
          <p:cNvPr id="154" name="Group 347"/>
          <p:cNvGrpSpPr>
            <a:grpSpLocks/>
          </p:cNvGrpSpPr>
          <p:nvPr/>
        </p:nvGrpSpPr>
        <p:grpSpPr bwMode="auto">
          <a:xfrm>
            <a:off x="2751485" y="2148330"/>
            <a:ext cx="880316" cy="510540"/>
            <a:chOff x="1871277" y="1576300"/>
            <a:chExt cx="1128371" cy="437861"/>
          </a:xfrm>
        </p:grpSpPr>
        <p:sp>
          <p:nvSpPr>
            <p:cNvPr id="155" name="Oval 154"/>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56" name="Rectangle 155"/>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7" name="Oval 156"/>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58" name="Freeform 157"/>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9" name="Freeform 158"/>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0" name="Freeform 159"/>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1" name="Freeform 160"/>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162" name="Straight Connector 161"/>
            <p:cNvCxnSpPr>
              <a:endCxn id="157"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879630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Rectangle 2"/>
          <p:cNvSpPr>
            <a:spLocks noGrp="1" noChangeArrowheads="1"/>
          </p:cNvSpPr>
          <p:nvPr>
            <p:ph type="title"/>
          </p:nvPr>
        </p:nvSpPr>
        <p:spPr>
          <a:xfrm>
            <a:off x="415925" y="39688"/>
            <a:ext cx="4560888" cy="1143000"/>
          </a:xfrm>
        </p:spPr>
        <p:txBody>
          <a:bodyPr/>
          <a:lstStyle/>
          <a:p>
            <a:pPr>
              <a:defRPr/>
            </a:pPr>
            <a:r>
              <a:rPr lang="en-US" sz="3600" dirty="0">
                <a:cs typeface="+mj-cs"/>
              </a:rPr>
              <a:t>Switches vs. Routers</a:t>
            </a:r>
          </a:p>
        </p:txBody>
      </p:sp>
      <p:sp>
        <p:nvSpPr>
          <p:cNvPr id="71685" name="Rectangle 3"/>
          <p:cNvSpPr>
            <a:spLocks noGrp="1" noChangeArrowheads="1"/>
          </p:cNvSpPr>
          <p:nvPr>
            <p:ph type="body" idx="1"/>
          </p:nvPr>
        </p:nvSpPr>
        <p:spPr>
          <a:xfrm>
            <a:off x="442913" y="1341438"/>
            <a:ext cx="3967162" cy="4994275"/>
          </a:xfrm>
        </p:spPr>
        <p:txBody>
          <a:bodyPr/>
          <a:lstStyle/>
          <a:p>
            <a:pPr marL="0" indent="0">
              <a:lnSpc>
                <a:spcPct val="80000"/>
              </a:lnSpc>
              <a:buFont typeface="Wingdings" charset="0"/>
              <a:buNone/>
              <a:defRPr/>
            </a:pPr>
            <a:r>
              <a:rPr lang="en-US" sz="2000" dirty="0">
                <a:solidFill>
                  <a:srgbClr val="000099"/>
                </a:solidFill>
                <a:cs typeface="+mn-cs"/>
              </a:rPr>
              <a:t>both are store-and-forward: </a:t>
            </a:r>
          </a:p>
          <a:p>
            <a:pPr marL="231775" indent="-231775">
              <a:buSzPct val="100000"/>
              <a:buFont typeface="Wingdings" charset="2"/>
              <a:buChar char="§"/>
              <a:defRPr/>
            </a:pPr>
            <a:r>
              <a:rPr lang="en-US" sz="2000" i="1" dirty="0">
                <a:solidFill>
                  <a:srgbClr val="CC0000"/>
                </a:solidFill>
                <a:cs typeface="+mn-cs"/>
              </a:rPr>
              <a:t>routers: </a:t>
            </a:r>
            <a:r>
              <a:rPr lang="en-US" sz="2000" dirty="0">
                <a:cs typeface="+mn-cs"/>
              </a:rPr>
              <a:t>network-layer devices (examine network-layer headers)</a:t>
            </a:r>
          </a:p>
          <a:p>
            <a:pPr marL="231775" indent="-231775">
              <a:buSzPct val="100000"/>
              <a:buFont typeface="Wingdings" charset="2"/>
              <a:buChar char="§"/>
              <a:defRPr/>
            </a:pPr>
            <a:r>
              <a:rPr lang="en-US" sz="2000" i="1" dirty="0">
                <a:solidFill>
                  <a:srgbClr val="CC0000"/>
                </a:solidFill>
                <a:cs typeface="+mn-cs"/>
              </a:rPr>
              <a:t>switches</a:t>
            </a:r>
            <a:r>
              <a:rPr lang="en-US" sz="2000" i="1" dirty="0">
                <a:cs typeface="+mn-cs"/>
              </a:rPr>
              <a:t>: </a:t>
            </a:r>
            <a:r>
              <a:rPr lang="en-US" sz="2000" dirty="0">
                <a:cs typeface="+mn-cs"/>
              </a:rPr>
              <a:t>link-layer devices (examine link-layer headers)</a:t>
            </a:r>
          </a:p>
          <a:p>
            <a:pPr marL="0" indent="0">
              <a:lnSpc>
                <a:spcPct val="80000"/>
              </a:lnSpc>
              <a:spcBef>
                <a:spcPts val="0"/>
              </a:spcBef>
              <a:buFont typeface="Wingdings" charset="0"/>
              <a:buNone/>
              <a:defRPr/>
            </a:pPr>
            <a:endParaRPr lang="en-US" sz="2000" i="1" dirty="0">
              <a:solidFill>
                <a:srgbClr val="CC0000"/>
              </a:solidFill>
              <a:cs typeface="+mn-cs"/>
            </a:endParaRPr>
          </a:p>
          <a:p>
            <a:pPr marL="0" indent="0">
              <a:lnSpc>
                <a:spcPct val="80000"/>
              </a:lnSpc>
              <a:spcBef>
                <a:spcPts val="0"/>
              </a:spcBef>
              <a:buFont typeface="Wingdings" charset="0"/>
              <a:buNone/>
              <a:defRPr/>
            </a:pPr>
            <a:r>
              <a:rPr lang="en-US" sz="2000" dirty="0">
                <a:solidFill>
                  <a:srgbClr val="000099"/>
                </a:solidFill>
                <a:cs typeface="+mn-cs"/>
              </a:rPr>
              <a:t>both have forwarding tables:</a:t>
            </a:r>
          </a:p>
          <a:p>
            <a:pPr marL="231775" indent="-231775">
              <a:lnSpc>
                <a:spcPct val="80000"/>
              </a:lnSpc>
              <a:buSzPct val="100000"/>
              <a:buFont typeface="Wingdings" charset="2"/>
              <a:buChar char="§"/>
              <a:defRPr/>
            </a:pPr>
            <a:r>
              <a:rPr lang="en-US" sz="2000" i="1" dirty="0">
                <a:solidFill>
                  <a:srgbClr val="CC0000"/>
                </a:solidFill>
                <a:cs typeface="+mn-cs"/>
              </a:rPr>
              <a:t>routers: </a:t>
            </a:r>
            <a:r>
              <a:rPr lang="en-US" sz="2000" dirty="0">
                <a:cs typeface="+mn-cs"/>
              </a:rPr>
              <a:t>compute tables using routing algorithms, IP addresses</a:t>
            </a:r>
          </a:p>
          <a:p>
            <a:pPr marL="231775" indent="-231775">
              <a:lnSpc>
                <a:spcPct val="80000"/>
              </a:lnSpc>
              <a:buSzPct val="100000"/>
              <a:buFont typeface="Wingdings" charset="2"/>
              <a:buChar char="§"/>
              <a:defRPr/>
            </a:pPr>
            <a:r>
              <a:rPr lang="en-US" sz="2000" i="1" dirty="0">
                <a:solidFill>
                  <a:srgbClr val="CC0000"/>
                </a:solidFill>
                <a:cs typeface="+mn-cs"/>
              </a:rPr>
              <a:t>switches: </a:t>
            </a:r>
            <a:r>
              <a:rPr lang="en-US" sz="2000" dirty="0">
                <a:cs typeface="+mn-cs"/>
              </a:rPr>
              <a:t>learn forwarding table using flooding, learning, MAC addresses </a:t>
            </a:r>
          </a:p>
        </p:txBody>
      </p:sp>
      <p:sp>
        <p:nvSpPr>
          <p:cNvPr id="179205" name="Freeform 3"/>
          <p:cNvSpPr>
            <a:spLocks/>
          </p:cNvSpPr>
          <p:nvPr/>
        </p:nvSpPr>
        <p:spPr bwMode="auto">
          <a:xfrm flipH="1">
            <a:off x="6543675" y="2103438"/>
            <a:ext cx="638175" cy="852487"/>
          </a:xfrm>
          <a:custGeom>
            <a:avLst/>
            <a:gdLst>
              <a:gd name="T0" fmla="*/ 2147483647 w 402"/>
              <a:gd name="T1" fmla="*/ 2147483647 h 537"/>
              <a:gd name="T2" fmla="*/ 2147483647 w 402"/>
              <a:gd name="T3" fmla="*/ 0 h 537"/>
              <a:gd name="T4" fmla="*/ 0 w 402"/>
              <a:gd name="T5" fmla="*/ 2147483647 h 537"/>
              <a:gd name="T6" fmla="*/ 2147483647 w 402"/>
              <a:gd name="T7" fmla="*/ 2147483647 h 537"/>
              <a:gd name="T8" fmla="*/ 2147483647 w 402"/>
              <a:gd name="T9" fmla="*/ 2147483647 h 537"/>
              <a:gd name="T10" fmla="*/ 0 60000 65536"/>
              <a:gd name="T11" fmla="*/ 0 60000 65536"/>
              <a:gd name="T12" fmla="*/ 0 60000 65536"/>
              <a:gd name="T13" fmla="*/ 0 60000 65536"/>
              <a:gd name="T14" fmla="*/ 0 60000 65536"/>
              <a:gd name="T15" fmla="*/ 0 w 402"/>
              <a:gd name="T16" fmla="*/ 0 h 537"/>
              <a:gd name="T17" fmla="*/ 402 w 402"/>
              <a:gd name="T18" fmla="*/ 537 h 537"/>
            </a:gdLst>
            <a:ahLst/>
            <a:cxnLst>
              <a:cxn ang="T10">
                <a:pos x="T0" y="T1"/>
              </a:cxn>
              <a:cxn ang="T11">
                <a:pos x="T2" y="T3"/>
              </a:cxn>
              <a:cxn ang="T12">
                <a:pos x="T4" y="T5"/>
              </a:cxn>
              <a:cxn ang="T13">
                <a:pos x="T6" y="T7"/>
              </a:cxn>
              <a:cxn ang="T14">
                <a:pos x="T8" y="T9"/>
              </a:cxn>
            </a:cxnLst>
            <a:rect l="T15" t="T16" r="T17" b="T18"/>
            <a:pathLst>
              <a:path w="402" h="537">
                <a:moveTo>
                  <a:pt x="402" y="363"/>
                </a:moveTo>
                <a:lnTo>
                  <a:pt x="28" y="0"/>
                </a:lnTo>
                <a:lnTo>
                  <a:pt x="0" y="470"/>
                </a:lnTo>
                <a:lnTo>
                  <a:pt x="242" y="537"/>
                </a:lnTo>
                <a:lnTo>
                  <a:pt x="402" y="363"/>
                </a:lnTo>
                <a:close/>
              </a:path>
            </a:pathLst>
          </a:custGeom>
          <a:gradFill rotWithShape="1">
            <a:gsLst>
              <a:gs pos="0">
                <a:schemeClr val="accent2"/>
              </a:gs>
              <a:gs pos="100000">
                <a:schemeClr val="bg1"/>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179206" name="Freeform 10"/>
          <p:cNvSpPr>
            <a:spLocks/>
          </p:cNvSpPr>
          <p:nvPr/>
        </p:nvSpPr>
        <p:spPr bwMode="auto">
          <a:xfrm>
            <a:off x="6530975" y="844550"/>
            <a:ext cx="360363"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179207" name="Rectangle 23"/>
          <p:cNvSpPr>
            <a:spLocks noChangeArrowheads="1"/>
          </p:cNvSpPr>
          <p:nvPr/>
        </p:nvSpPr>
        <p:spPr bwMode="auto">
          <a:xfrm>
            <a:off x="5307013" y="850900"/>
            <a:ext cx="1296987" cy="1546225"/>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sz="2400" i="0" dirty="0">
              <a:solidFill>
                <a:srgbClr val="000000"/>
              </a:solidFill>
              <a:latin typeface="Arial" charset="0"/>
              <a:cs typeface="Arial" charset="0"/>
            </a:endParaRPr>
          </a:p>
        </p:txBody>
      </p:sp>
      <p:sp>
        <p:nvSpPr>
          <p:cNvPr id="179208" name="Rectangle 24"/>
          <p:cNvSpPr>
            <a:spLocks noChangeArrowheads="1"/>
          </p:cNvSpPr>
          <p:nvPr/>
        </p:nvSpPr>
        <p:spPr bwMode="auto">
          <a:xfrm>
            <a:off x="5259388" y="922338"/>
            <a:ext cx="1273175" cy="1536700"/>
          </a:xfrm>
          <a:prstGeom prst="rect">
            <a:avLst/>
          </a:prstGeom>
          <a:solidFill>
            <a:schemeClr val="bg1"/>
          </a:solidFill>
          <a:ln w="28575">
            <a:solidFill>
              <a:schemeClr val="tx1"/>
            </a:solidFill>
            <a:miter lim="800000"/>
            <a:headEnd/>
            <a:tailEnd/>
          </a:ln>
        </p:spPr>
        <p:txBody>
          <a:bodyPr wrap="none" anchor="ctr"/>
          <a:lstStyle/>
          <a:p>
            <a:endParaRPr lang="en-US" sz="2400" i="0" dirty="0">
              <a:solidFill>
                <a:srgbClr val="000000"/>
              </a:solidFill>
              <a:latin typeface="Arial" charset="0"/>
              <a:cs typeface="Arial" charset="0"/>
            </a:endParaRPr>
          </a:p>
        </p:txBody>
      </p:sp>
      <p:sp>
        <p:nvSpPr>
          <p:cNvPr id="179209" name="Line 25"/>
          <p:cNvSpPr>
            <a:spLocks noChangeShapeType="1"/>
          </p:cNvSpPr>
          <p:nvPr/>
        </p:nvSpPr>
        <p:spPr bwMode="auto">
          <a:xfrm>
            <a:off x="5259388" y="1239838"/>
            <a:ext cx="1263650" cy="3175"/>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179210" name="Text Box 26"/>
          <p:cNvSpPr txBox="1">
            <a:spLocks noChangeArrowheads="1"/>
          </p:cNvSpPr>
          <p:nvPr/>
        </p:nvSpPr>
        <p:spPr bwMode="auto">
          <a:xfrm>
            <a:off x="5216525" y="889000"/>
            <a:ext cx="1317625" cy="160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ct val="110000"/>
              </a:lnSpc>
            </a:pPr>
            <a:r>
              <a:rPr lang="en-US" sz="1800" i="0" dirty="0">
                <a:solidFill>
                  <a:srgbClr val="000000"/>
                </a:solidFill>
                <a:latin typeface="Arial" charset="0"/>
                <a:cs typeface="Arial" charset="0"/>
              </a:rPr>
              <a:t>application</a:t>
            </a:r>
          </a:p>
          <a:p>
            <a:pPr algn="ctr">
              <a:lnSpc>
                <a:spcPct val="110000"/>
              </a:lnSpc>
            </a:pPr>
            <a:r>
              <a:rPr lang="en-US" sz="1800" i="0" dirty="0">
                <a:solidFill>
                  <a:srgbClr val="000000"/>
                </a:solidFill>
                <a:latin typeface="Arial" charset="0"/>
                <a:cs typeface="Arial" charset="0"/>
              </a:rPr>
              <a:t>transport</a:t>
            </a:r>
          </a:p>
          <a:p>
            <a:pPr algn="ctr">
              <a:lnSpc>
                <a:spcPct val="110000"/>
              </a:lnSpc>
            </a:pPr>
            <a:r>
              <a:rPr lang="en-US" sz="1800" i="0" dirty="0">
                <a:solidFill>
                  <a:srgbClr val="000000"/>
                </a:solidFill>
                <a:latin typeface="Arial" charset="0"/>
                <a:cs typeface="Arial" charset="0"/>
              </a:rPr>
              <a:t>network</a:t>
            </a:r>
          </a:p>
          <a:p>
            <a:pPr algn="ctr">
              <a:lnSpc>
                <a:spcPct val="110000"/>
              </a:lnSpc>
            </a:pPr>
            <a:r>
              <a:rPr lang="en-US" sz="1800" i="0" dirty="0">
                <a:solidFill>
                  <a:srgbClr val="000000"/>
                </a:solidFill>
                <a:latin typeface="Arial" charset="0"/>
                <a:cs typeface="Arial" charset="0"/>
              </a:rPr>
              <a:t>link</a:t>
            </a:r>
          </a:p>
          <a:p>
            <a:pPr algn="ctr">
              <a:lnSpc>
                <a:spcPct val="110000"/>
              </a:lnSpc>
            </a:pPr>
            <a:r>
              <a:rPr lang="en-US" sz="1800" i="0" dirty="0">
                <a:solidFill>
                  <a:srgbClr val="000000"/>
                </a:solidFill>
                <a:latin typeface="Arial" charset="0"/>
                <a:cs typeface="Arial" charset="0"/>
              </a:rPr>
              <a:t>physical</a:t>
            </a:r>
          </a:p>
        </p:txBody>
      </p:sp>
      <p:sp>
        <p:nvSpPr>
          <p:cNvPr id="179211" name="Line 27"/>
          <p:cNvSpPr>
            <a:spLocks noChangeShapeType="1"/>
          </p:cNvSpPr>
          <p:nvPr/>
        </p:nvSpPr>
        <p:spPr bwMode="auto">
          <a:xfrm>
            <a:off x="5267325" y="1560513"/>
            <a:ext cx="1263650" cy="3175"/>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179212" name="Line 28"/>
          <p:cNvSpPr>
            <a:spLocks noChangeShapeType="1"/>
          </p:cNvSpPr>
          <p:nvPr/>
        </p:nvSpPr>
        <p:spPr bwMode="auto">
          <a:xfrm>
            <a:off x="5272088" y="1841500"/>
            <a:ext cx="1263650" cy="3175"/>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179213" name="Line 29"/>
          <p:cNvSpPr>
            <a:spLocks noChangeShapeType="1"/>
          </p:cNvSpPr>
          <p:nvPr/>
        </p:nvSpPr>
        <p:spPr bwMode="auto">
          <a:xfrm>
            <a:off x="5272088" y="2117725"/>
            <a:ext cx="1263650" cy="3175"/>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nvGrpSpPr>
          <p:cNvPr id="179214" name="Group 88"/>
          <p:cNvGrpSpPr>
            <a:grpSpLocks/>
          </p:cNvGrpSpPr>
          <p:nvPr/>
        </p:nvGrpSpPr>
        <p:grpSpPr bwMode="auto">
          <a:xfrm>
            <a:off x="6716713" y="3525838"/>
            <a:ext cx="1387475" cy="1035050"/>
            <a:chOff x="3601" y="168"/>
            <a:chExt cx="874" cy="652"/>
          </a:xfrm>
        </p:grpSpPr>
        <p:sp>
          <p:nvSpPr>
            <p:cNvPr id="179263" name="Rectangle 89"/>
            <p:cNvSpPr>
              <a:spLocks noChangeArrowheads="1"/>
            </p:cNvSpPr>
            <p:nvPr/>
          </p:nvSpPr>
          <p:spPr bwMode="auto">
            <a:xfrm>
              <a:off x="3658" y="168"/>
              <a:ext cx="817" cy="596"/>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sz="2400" i="0" dirty="0">
                <a:solidFill>
                  <a:srgbClr val="000000"/>
                </a:solidFill>
                <a:latin typeface="Arial" charset="0"/>
                <a:cs typeface="Arial" charset="0"/>
              </a:endParaRPr>
            </a:p>
          </p:txBody>
        </p:sp>
        <p:sp>
          <p:nvSpPr>
            <p:cNvPr id="179264" name="Rectangle 90"/>
            <p:cNvSpPr>
              <a:spLocks noChangeArrowheads="1"/>
            </p:cNvSpPr>
            <p:nvPr/>
          </p:nvSpPr>
          <p:spPr bwMode="auto">
            <a:xfrm>
              <a:off x="3628" y="213"/>
              <a:ext cx="802" cy="596"/>
            </a:xfrm>
            <a:prstGeom prst="rect">
              <a:avLst/>
            </a:prstGeom>
            <a:solidFill>
              <a:schemeClr val="bg1"/>
            </a:solidFill>
            <a:ln w="28575">
              <a:solidFill>
                <a:schemeClr val="tx1"/>
              </a:solidFill>
              <a:miter lim="800000"/>
              <a:headEnd/>
              <a:tailEnd/>
            </a:ln>
          </p:spPr>
          <p:txBody>
            <a:bodyPr wrap="none" anchor="ctr"/>
            <a:lstStyle/>
            <a:p>
              <a:endParaRPr lang="en-US" sz="2400" i="0" dirty="0">
                <a:solidFill>
                  <a:srgbClr val="000000"/>
                </a:solidFill>
                <a:latin typeface="Arial" charset="0"/>
                <a:cs typeface="Arial" charset="0"/>
              </a:endParaRPr>
            </a:p>
          </p:txBody>
        </p:sp>
        <p:sp>
          <p:nvSpPr>
            <p:cNvPr id="179265" name="Line 91"/>
            <p:cNvSpPr>
              <a:spLocks noChangeShapeType="1"/>
            </p:cNvSpPr>
            <p:nvPr/>
          </p:nvSpPr>
          <p:spPr bwMode="auto">
            <a:xfrm>
              <a:off x="3628" y="413"/>
              <a:ext cx="796"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179266" name="Text Box 92"/>
            <p:cNvSpPr txBox="1">
              <a:spLocks noChangeArrowheads="1"/>
            </p:cNvSpPr>
            <p:nvPr/>
          </p:nvSpPr>
          <p:spPr bwMode="auto">
            <a:xfrm>
              <a:off x="3601" y="192"/>
              <a:ext cx="830" cy="6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ct val="110000"/>
                </a:lnSpc>
              </a:pPr>
              <a:r>
                <a:rPr lang="en-US" sz="1800" i="0" dirty="0">
                  <a:solidFill>
                    <a:srgbClr val="000000"/>
                  </a:solidFill>
                  <a:latin typeface="Arial" charset="0"/>
                  <a:cs typeface="Arial" charset="0"/>
                </a:rPr>
                <a:t>network</a:t>
              </a:r>
            </a:p>
            <a:p>
              <a:pPr algn="ctr">
                <a:lnSpc>
                  <a:spcPct val="110000"/>
                </a:lnSpc>
              </a:pPr>
              <a:r>
                <a:rPr lang="en-US" sz="1800" i="0" dirty="0">
                  <a:solidFill>
                    <a:srgbClr val="000000"/>
                  </a:solidFill>
                  <a:latin typeface="Arial" charset="0"/>
                  <a:cs typeface="Arial" charset="0"/>
                </a:rPr>
                <a:t>link</a:t>
              </a:r>
            </a:p>
            <a:p>
              <a:pPr algn="ctr">
                <a:lnSpc>
                  <a:spcPct val="110000"/>
                </a:lnSpc>
              </a:pPr>
              <a:r>
                <a:rPr lang="en-US" sz="1800" i="0" dirty="0">
                  <a:solidFill>
                    <a:srgbClr val="000000"/>
                  </a:solidFill>
                  <a:latin typeface="Arial" charset="0"/>
                  <a:cs typeface="Arial" charset="0"/>
                </a:rPr>
                <a:t>physical</a:t>
              </a:r>
            </a:p>
          </p:txBody>
        </p:sp>
        <p:sp>
          <p:nvSpPr>
            <p:cNvPr id="179267" name="Line 93"/>
            <p:cNvSpPr>
              <a:spLocks noChangeShapeType="1"/>
            </p:cNvSpPr>
            <p:nvPr/>
          </p:nvSpPr>
          <p:spPr bwMode="auto">
            <a:xfrm>
              <a:off x="3633" y="615"/>
              <a:ext cx="796"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grpSp>
        <p:nvGrpSpPr>
          <p:cNvPr id="179215" name="Group 94"/>
          <p:cNvGrpSpPr>
            <a:grpSpLocks/>
          </p:cNvGrpSpPr>
          <p:nvPr/>
        </p:nvGrpSpPr>
        <p:grpSpPr bwMode="auto">
          <a:xfrm>
            <a:off x="7054850" y="2100263"/>
            <a:ext cx="1387475" cy="733425"/>
            <a:chOff x="4696" y="597"/>
            <a:chExt cx="874" cy="462"/>
          </a:xfrm>
        </p:grpSpPr>
        <p:sp>
          <p:nvSpPr>
            <p:cNvPr id="179259" name="Rectangle 95"/>
            <p:cNvSpPr>
              <a:spLocks noChangeArrowheads="1"/>
            </p:cNvSpPr>
            <p:nvPr/>
          </p:nvSpPr>
          <p:spPr bwMode="auto">
            <a:xfrm>
              <a:off x="4753" y="597"/>
              <a:ext cx="817" cy="416"/>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sz="2400" i="0" dirty="0">
                <a:solidFill>
                  <a:srgbClr val="000000"/>
                </a:solidFill>
                <a:latin typeface="Arial" charset="0"/>
                <a:cs typeface="Arial" charset="0"/>
              </a:endParaRPr>
            </a:p>
          </p:txBody>
        </p:sp>
        <p:sp>
          <p:nvSpPr>
            <p:cNvPr id="179260" name="Rectangle 96"/>
            <p:cNvSpPr>
              <a:spLocks noChangeArrowheads="1"/>
            </p:cNvSpPr>
            <p:nvPr/>
          </p:nvSpPr>
          <p:spPr bwMode="auto">
            <a:xfrm>
              <a:off x="4723" y="642"/>
              <a:ext cx="802" cy="413"/>
            </a:xfrm>
            <a:prstGeom prst="rect">
              <a:avLst/>
            </a:prstGeom>
            <a:solidFill>
              <a:schemeClr val="bg1"/>
            </a:solidFill>
            <a:ln w="28575">
              <a:solidFill>
                <a:schemeClr val="tx1"/>
              </a:solidFill>
              <a:miter lim="800000"/>
              <a:headEnd/>
              <a:tailEnd/>
            </a:ln>
          </p:spPr>
          <p:txBody>
            <a:bodyPr wrap="none" anchor="ctr"/>
            <a:lstStyle/>
            <a:p>
              <a:endParaRPr lang="en-US" sz="2400" i="0" dirty="0">
                <a:solidFill>
                  <a:srgbClr val="000000"/>
                </a:solidFill>
                <a:latin typeface="Arial" charset="0"/>
                <a:cs typeface="Arial" charset="0"/>
              </a:endParaRPr>
            </a:p>
          </p:txBody>
        </p:sp>
        <p:sp>
          <p:nvSpPr>
            <p:cNvPr id="179261" name="Line 97"/>
            <p:cNvSpPr>
              <a:spLocks noChangeShapeType="1"/>
            </p:cNvSpPr>
            <p:nvPr/>
          </p:nvSpPr>
          <p:spPr bwMode="auto">
            <a:xfrm>
              <a:off x="4723" y="842"/>
              <a:ext cx="796"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179262" name="Text Box 98"/>
            <p:cNvSpPr txBox="1">
              <a:spLocks noChangeArrowheads="1"/>
            </p:cNvSpPr>
            <p:nvPr/>
          </p:nvSpPr>
          <p:spPr bwMode="auto">
            <a:xfrm>
              <a:off x="4696" y="621"/>
              <a:ext cx="830" cy="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ct val="110000"/>
                </a:lnSpc>
              </a:pPr>
              <a:r>
                <a:rPr lang="en-US" sz="1800" i="0" dirty="0">
                  <a:solidFill>
                    <a:srgbClr val="000000"/>
                  </a:solidFill>
                  <a:latin typeface="Arial" charset="0"/>
                  <a:cs typeface="Arial" charset="0"/>
                </a:rPr>
                <a:t>link</a:t>
              </a:r>
            </a:p>
            <a:p>
              <a:pPr algn="ctr">
                <a:lnSpc>
                  <a:spcPct val="110000"/>
                </a:lnSpc>
              </a:pPr>
              <a:r>
                <a:rPr lang="en-US" sz="1800" i="0" dirty="0">
                  <a:solidFill>
                    <a:srgbClr val="000000"/>
                  </a:solidFill>
                  <a:latin typeface="Arial" charset="0"/>
                  <a:cs typeface="Arial" charset="0"/>
                </a:rPr>
                <a:t>physical</a:t>
              </a:r>
            </a:p>
          </p:txBody>
        </p:sp>
      </p:grpSp>
      <p:sp>
        <p:nvSpPr>
          <p:cNvPr id="179216" name="Text Box 167"/>
          <p:cNvSpPr txBox="1">
            <a:spLocks noChangeArrowheads="1"/>
          </p:cNvSpPr>
          <p:nvPr/>
        </p:nvSpPr>
        <p:spPr bwMode="auto">
          <a:xfrm>
            <a:off x="5854700" y="3003550"/>
            <a:ext cx="903288"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800" b="1" i="0" dirty="0">
                <a:solidFill>
                  <a:srgbClr val="000000"/>
                </a:solidFill>
                <a:latin typeface="Arial" charset="0"/>
                <a:cs typeface="Arial" charset="0"/>
              </a:rPr>
              <a:t>switch</a:t>
            </a:r>
          </a:p>
        </p:txBody>
      </p:sp>
      <p:grpSp>
        <p:nvGrpSpPr>
          <p:cNvPr id="179217" name="Group 39"/>
          <p:cNvGrpSpPr>
            <a:grpSpLocks/>
          </p:cNvGrpSpPr>
          <p:nvPr/>
        </p:nvGrpSpPr>
        <p:grpSpPr bwMode="auto">
          <a:xfrm>
            <a:off x="4408488" y="1562100"/>
            <a:ext cx="962025" cy="304800"/>
            <a:chOff x="1070" y="918"/>
            <a:chExt cx="606" cy="192"/>
          </a:xfrm>
        </p:grpSpPr>
        <p:sp>
          <p:nvSpPr>
            <p:cNvPr id="71738" name="Rectangle 40"/>
            <p:cNvSpPr>
              <a:spLocks noChangeArrowheads="1"/>
            </p:cNvSpPr>
            <p:nvPr/>
          </p:nvSpPr>
          <p:spPr bwMode="auto">
            <a:xfrm>
              <a:off x="1082" y="939"/>
              <a:ext cx="576" cy="135"/>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CC0000"/>
                </a:solidFill>
                <a:latin typeface="Arial" charset="0"/>
                <a:cs typeface="Arial" charset="0"/>
              </a:endParaRPr>
            </a:p>
          </p:txBody>
        </p:sp>
        <p:sp>
          <p:nvSpPr>
            <p:cNvPr id="179258" name="Text Box 4"/>
            <p:cNvSpPr txBox="1">
              <a:spLocks noChangeArrowheads="1"/>
            </p:cNvSpPr>
            <p:nvPr/>
          </p:nvSpPr>
          <p:spPr bwMode="auto">
            <a:xfrm>
              <a:off x="1070" y="918"/>
              <a:ext cx="606"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r>
                <a:rPr lang="en-US" sz="1400" i="0" dirty="0">
                  <a:solidFill>
                    <a:srgbClr val="CC0000"/>
                  </a:solidFill>
                  <a:latin typeface="Arial" charset="0"/>
                  <a:cs typeface="Arial" charset="0"/>
                </a:rPr>
                <a:t>datagram</a:t>
              </a:r>
            </a:p>
          </p:txBody>
        </p:sp>
      </p:grpSp>
      <p:sp>
        <p:nvSpPr>
          <p:cNvPr id="179218" name="Rectangle 57"/>
          <p:cNvSpPr>
            <a:spLocks noChangeArrowheads="1"/>
          </p:cNvSpPr>
          <p:nvPr/>
        </p:nvSpPr>
        <p:spPr bwMode="auto">
          <a:xfrm>
            <a:off x="5208588" y="4594225"/>
            <a:ext cx="1296987" cy="1546225"/>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sz="2400" i="0" dirty="0">
              <a:solidFill>
                <a:srgbClr val="000000"/>
              </a:solidFill>
              <a:latin typeface="Arial" charset="0"/>
              <a:cs typeface="Arial" charset="0"/>
            </a:endParaRPr>
          </a:p>
        </p:txBody>
      </p:sp>
      <p:sp>
        <p:nvSpPr>
          <p:cNvPr id="179219" name="Rectangle 58"/>
          <p:cNvSpPr>
            <a:spLocks noChangeArrowheads="1"/>
          </p:cNvSpPr>
          <p:nvPr/>
        </p:nvSpPr>
        <p:spPr bwMode="auto">
          <a:xfrm>
            <a:off x="5160963" y="4665663"/>
            <a:ext cx="1273175" cy="1536700"/>
          </a:xfrm>
          <a:prstGeom prst="rect">
            <a:avLst/>
          </a:prstGeom>
          <a:solidFill>
            <a:schemeClr val="bg1"/>
          </a:solidFill>
          <a:ln w="28575">
            <a:solidFill>
              <a:schemeClr val="tx1"/>
            </a:solidFill>
            <a:miter lim="800000"/>
            <a:headEnd/>
            <a:tailEnd/>
          </a:ln>
        </p:spPr>
        <p:txBody>
          <a:bodyPr wrap="none" anchor="ctr"/>
          <a:lstStyle/>
          <a:p>
            <a:endParaRPr lang="en-US" sz="2400" i="0" dirty="0">
              <a:solidFill>
                <a:srgbClr val="000000"/>
              </a:solidFill>
              <a:latin typeface="Arial" charset="0"/>
              <a:cs typeface="Arial" charset="0"/>
            </a:endParaRPr>
          </a:p>
        </p:txBody>
      </p:sp>
      <p:sp>
        <p:nvSpPr>
          <p:cNvPr id="179220" name="Line 59"/>
          <p:cNvSpPr>
            <a:spLocks noChangeShapeType="1"/>
          </p:cNvSpPr>
          <p:nvPr/>
        </p:nvSpPr>
        <p:spPr bwMode="auto">
          <a:xfrm>
            <a:off x="5160963" y="4983163"/>
            <a:ext cx="1263650" cy="3175"/>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179221" name="Text Box 60"/>
          <p:cNvSpPr txBox="1">
            <a:spLocks noChangeArrowheads="1"/>
          </p:cNvSpPr>
          <p:nvPr/>
        </p:nvSpPr>
        <p:spPr bwMode="auto">
          <a:xfrm>
            <a:off x="5118100" y="4632325"/>
            <a:ext cx="1317625" cy="160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ct val="110000"/>
              </a:lnSpc>
            </a:pPr>
            <a:r>
              <a:rPr lang="en-US" sz="1800" i="0" dirty="0">
                <a:solidFill>
                  <a:srgbClr val="000000"/>
                </a:solidFill>
                <a:latin typeface="Arial" charset="0"/>
                <a:cs typeface="Arial" charset="0"/>
              </a:rPr>
              <a:t>application</a:t>
            </a:r>
          </a:p>
          <a:p>
            <a:pPr algn="ctr">
              <a:lnSpc>
                <a:spcPct val="110000"/>
              </a:lnSpc>
            </a:pPr>
            <a:r>
              <a:rPr lang="en-US" sz="1800" i="0" dirty="0">
                <a:solidFill>
                  <a:srgbClr val="000000"/>
                </a:solidFill>
                <a:latin typeface="Arial" charset="0"/>
                <a:cs typeface="Arial" charset="0"/>
              </a:rPr>
              <a:t>transport</a:t>
            </a:r>
          </a:p>
          <a:p>
            <a:pPr algn="ctr">
              <a:lnSpc>
                <a:spcPct val="110000"/>
              </a:lnSpc>
            </a:pPr>
            <a:r>
              <a:rPr lang="en-US" sz="1800" i="0" dirty="0">
                <a:solidFill>
                  <a:srgbClr val="000000"/>
                </a:solidFill>
                <a:latin typeface="Arial" charset="0"/>
                <a:cs typeface="Arial" charset="0"/>
              </a:rPr>
              <a:t>network</a:t>
            </a:r>
          </a:p>
          <a:p>
            <a:pPr algn="ctr">
              <a:lnSpc>
                <a:spcPct val="110000"/>
              </a:lnSpc>
            </a:pPr>
            <a:r>
              <a:rPr lang="en-US" sz="1800" i="0" dirty="0">
                <a:solidFill>
                  <a:srgbClr val="000000"/>
                </a:solidFill>
                <a:latin typeface="Arial" charset="0"/>
                <a:cs typeface="Arial" charset="0"/>
              </a:rPr>
              <a:t>link</a:t>
            </a:r>
          </a:p>
          <a:p>
            <a:pPr algn="ctr">
              <a:lnSpc>
                <a:spcPct val="110000"/>
              </a:lnSpc>
            </a:pPr>
            <a:r>
              <a:rPr lang="en-US" sz="1800" i="0" dirty="0">
                <a:solidFill>
                  <a:srgbClr val="000000"/>
                </a:solidFill>
                <a:latin typeface="Arial" charset="0"/>
                <a:cs typeface="Arial" charset="0"/>
              </a:rPr>
              <a:t>physical</a:t>
            </a:r>
          </a:p>
        </p:txBody>
      </p:sp>
      <p:sp>
        <p:nvSpPr>
          <p:cNvPr id="179222" name="Line 61"/>
          <p:cNvSpPr>
            <a:spLocks noChangeShapeType="1"/>
          </p:cNvSpPr>
          <p:nvPr/>
        </p:nvSpPr>
        <p:spPr bwMode="auto">
          <a:xfrm>
            <a:off x="5168900" y="5303838"/>
            <a:ext cx="1263650" cy="3175"/>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179223" name="Line 62"/>
          <p:cNvSpPr>
            <a:spLocks noChangeShapeType="1"/>
          </p:cNvSpPr>
          <p:nvPr/>
        </p:nvSpPr>
        <p:spPr bwMode="auto">
          <a:xfrm>
            <a:off x="5173663" y="5584825"/>
            <a:ext cx="1263650" cy="3175"/>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179224" name="Line 63"/>
          <p:cNvSpPr>
            <a:spLocks noChangeShapeType="1"/>
          </p:cNvSpPr>
          <p:nvPr/>
        </p:nvSpPr>
        <p:spPr bwMode="auto">
          <a:xfrm>
            <a:off x="5173663" y="5861050"/>
            <a:ext cx="1263650" cy="3175"/>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179225" name="Freeform 49"/>
          <p:cNvSpPr>
            <a:spLocks/>
          </p:cNvSpPr>
          <p:nvPr/>
        </p:nvSpPr>
        <p:spPr bwMode="auto">
          <a:xfrm>
            <a:off x="6472238" y="4600575"/>
            <a:ext cx="381000" cy="1857375"/>
          </a:xfrm>
          <a:custGeom>
            <a:avLst/>
            <a:gdLst>
              <a:gd name="T0" fmla="*/ 0 w 240"/>
              <a:gd name="T1" fmla="*/ 2147483647 h 1170"/>
              <a:gd name="T2" fmla="*/ 2147483647 w 240"/>
              <a:gd name="T3" fmla="*/ 0 h 1170"/>
              <a:gd name="T4" fmla="*/ 2147483647 w 240"/>
              <a:gd name="T5" fmla="*/ 2147483647 h 1170"/>
              <a:gd name="T6" fmla="*/ 2147483647 w 240"/>
              <a:gd name="T7" fmla="*/ 2147483647 h 1170"/>
              <a:gd name="T8" fmla="*/ 0 w 240"/>
              <a:gd name="T9" fmla="*/ 2147483647 h 11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1170">
                <a:moveTo>
                  <a:pt x="0" y="960"/>
                </a:moveTo>
                <a:lnTo>
                  <a:pt x="6" y="0"/>
                </a:lnTo>
                <a:lnTo>
                  <a:pt x="240" y="1092"/>
                </a:lnTo>
                <a:lnTo>
                  <a:pt x="168" y="1170"/>
                </a:lnTo>
                <a:lnTo>
                  <a:pt x="0" y="960"/>
                </a:lnTo>
                <a:close/>
              </a:path>
            </a:pathLst>
          </a:custGeom>
          <a:gradFill rotWithShape="1">
            <a:gsLst>
              <a:gs pos="0">
                <a:srgbClr val="000099"/>
              </a:gs>
              <a:gs pos="100000">
                <a:schemeClr val="bg1"/>
              </a:gs>
            </a:gsLst>
            <a:lin ang="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nvGrpSpPr>
          <p:cNvPr id="179226" name="Group 50"/>
          <p:cNvGrpSpPr>
            <a:grpSpLocks/>
          </p:cNvGrpSpPr>
          <p:nvPr/>
        </p:nvGrpSpPr>
        <p:grpSpPr bwMode="auto">
          <a:xfrm>
            <a:off x="4294188" y="1814513"/>
            <a:ext cx="1095375" cy="338137"/>
            <a:chOff x="998" y="1077"/>
            <a:chExt cx="690" cy="213"/>
          </a:xfrm>
        </p:grpSpPr>
        <p:sp>
          <p:nvSpPr>
            <p:cNvPr id="71736" name="Rectangle 51"/>
            <p:cNvSpPr>
              <a:spLocks noChangeArrowheads="1"/>
            </p:cNvSpPr>
            <p:nvPr/>
          </p:nvSpPr>
          <p:spPr bwMode="auto">
            <a:xfrm>
              <a:off x="998" y="1113"/>
              <a:ext cx="690" cy="135"/>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CC0000"/>
                </a:solidFill>
                <a:latin typeface="Arial" charset="0"/>
                <a:cs typeface="Arial" charset="0"/>
              </a:endParaRPr>
            </a:p>
          </p:txBody>
        </p:sp>
        <p:sp>
          <p:nvSpPr>
            <p:cNvPr id="179256" name="Text Box 7"/>
            <p:cNvSpPr txBox="1">
              <a:spLocks noChangeArrowheads="1"/>
            </p:cNvSpPr>
            <p:nvPr/>
          </p:nvSpPr>
          <p:spPr bwMode="auto">
            <a:xfrm>
              <a:off x="1107" y="1077"/>
              <a:ext cx="448"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r>
                <a:rPr lang="en-US" sz="1600" i="0" dirty="0">
                  <a:solidFill>
                    <a:srgbClr val="CC0000"/>
                  </a:solidFill>
                  <a:latin typeface="Arial" charset="0"/>
                  <a:cs typeface="Arial" charset="0"/>
                </a:rPr>
                <a:t>frame</a:t>
              </a:r>
            </a:p>
          </p:txBody>
        </p:sp>
      </p:grpSp>
      <p:sp>
        <p:nvSpPr>
          <p:cNvPr id="179227" name="Freeform 53"/>
          <p:cNvSpPr>
            <a:spLocks/>
          </p:cNvSpPr>
          <p:nvPr/>
        </p:nvSpPr>
        <p:spPr bwMode="auto">
          <a:xfrm>
            <a:off x="5281613" y="723900"/>
            <a:ext cx="2924175" cy="5314950"/>
          </a:xfrm>
          <a:custGeom>
            <a:avLst/>
            <a:gdLst>
              <a:gd name="T0" fmla="*/ 2147483647 w 1842"/>
              <a:gd name="T1" fmla="*/ 0 h 3348"/>
              <a:gd name="T2" fmla="*/ 2147483647 w 1842"/>
              <a:gd name="T3" fmla="*/ 2147483647 h 3348"/>
              <a:gd name="T4" fmla="*/ 2147483647 w 1842"/>
              <a:gd name="T5" fmla="*/ 2147483647 h 3348"/>
              <a:gd name="T6" fmla="*/ 2147483647 w 1842"/>
              <a:gd name="T7" fmla="*/ 2147483647 h 3348"/>
              <a:gd name="T8" fmla="*/ 2147483647 w 1842"/>
              <a:gd name="T9" fmla="*/ 2147483647 h 3348"/>
              <a:gd name="T10" fmla="*/ 2147483647 w 1842"/>
              <a:gd name="T11" fmla="*/ 2147483647 h 3348"/>
              <a:gd name="T12" fmla="*/ 2147483647 w 1842"/>
              <a:gd name="T13" fmla="*/ 2147483647 h 3348"/>
              <a:gd name="T14" fmla="*/ 2147483647 w 1842"/>
              <a:gd name="T15" fmla="*/ 2147483647 h 3348"/>
              <a:gd name="T16" fmla="*/ 2147483647 w 1842"/>
              <a:gd name="T17" fmla="*/ 2147483647 h 3348"/>
              <a:gd name="T18" fmla="*/ 2147483647 w 1842"/>
              <a:gd name="T19" fmla="*/ 2147483647 h 3348"/>
              <a:gd name="T20" fmla="*/ 2147483647 w 1842"/>
              <a:gd name="T21" fmla="*/ 2147483647 h 3348"/>
              <a:gd name="T22" fmla="*/ 2147483647 w 1842"/>
              <a:gd name="T23" fmla="*/ 2147483647 h 3348"/>
              <a:gd name="T24" fmla="*/ 0 w 1842"/>
              <a:gd name="T25" fmla="*/ 2147483647 h 33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42" h="3348">
                <a:moveTo>
                  <a:pt x="132" y="0"/>
                </a:moveTo>
                <a:lnTo>
                  <a:pt x="138" y="1200"/>
                </a:lnTo>
                <a:lnTo>
                  <a:pt x="1326" y="1200"/>
                </a:lnTo>
                <a:lnTo>
                  <a:pt x="1326" y="948"/>
                </a:lnTo>
                <a:lnTo>
                  <a:pt x="1830" y="948"/>
                </a:lnTo>
                <a:lnTo>
                  <a:pt x="1842" y="2496"/>
                </a:lnTo>
                <a:lnTo>
                  <a:pt x="1656" y="2340"/>
                </a:lnTo>
                <a:lnTo>
                  <a:pt x="1644" y="1896"/>
                </a:lnTo>
                <a:lnTo>
                  <a:pt x="1248" y="1902"/>
                </a:lnTo>
                <a:lnTo>
                  <a:pt x="1230" y="2430"/>
                </a:lnTo>
                <a:lnTo>
                  <a:pt x="774" y="3348"/>
                </a:lnTo>
                <a:lnTo>
                  <a:pt x="6" y="3348"/>
                </a:lnTo>
                <a:lnTo>
                  <a:pt x="0" y="2226"/>
                </a:lnTo>
              </a:path>
            </a:pathLst>
          </a:custGeom>
          <a:noFill/>
          <a:ln w="28575" cap="flat" cmpd="sng">
            <a:solidFill>
              <a:srgbClr val="FF0000"/>
            </a:solidFill>
            <a:prstDash val="solid"/>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nvGrpSpPr>
          <p:cNvPr id="179228" name="Group 54"/>
          <p:cNvGrpSpPr>
            <a:grpSpLocks/>
          </p:cNvGrpSpPr>
          <p:nvPr/>
        </p:nvGrpSpPr>
        <p:grpSpPr bwMode="auto">
          <a:xfrm>
            <a:off x="8066088" y="2166938"/>
            <a:ext cx="1095375" cy="338137"/>
            <a:chOff x="998" y="1077"/>
            <a:chExt cx="690" cy="213"/>
          </a:xfrm>
        </p:grpSpPr>
        <p:sp>
          <p:nvSpPr>
            <p:cNvPr id="71734" name="Rectangle 55"/>
            <p:cNvSpPr>
              <a:spLocks noChangeArrowheads="1"/>
            </p:cNvSpPr>
            <p:nvPr/>
          </p:nvSpPr>
          <p:spPr bwMode="auto">
            <a:xfrm>
              <a:off x="998" y="1113"/>
              <a:ext cx="690" cy="135"/>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CC0000"/>
                </a:solidFill>
                <a:latin typeface="Arial" charset="0"/>
                <a:cs typeface="Arial" charset="0"/>
              </a:endParaRPr>
            </a:p>
          </p:txBody>
        </p:sp>
        <p:sp>
          <p:nvSpPr>
            <p:cNvPr id="179254" name="Text Box 7"/>
            <p:cNvSpPr txBox="1">
              <a:spLocks noChangeArrowheads="1"/>
            </p:cNvSpPr>
            <p:nvPr/>
          </p:nvSpPr>
          <p:spPr bwMode="auto">
            <a:xfrm>
              <a:off x="1107" y="1077"/>
              <a:ext cx="448"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r>
                <a:rPr lang="en-US" sz="1600" i="0" dirty="0">
                  <a:solidFill>
                    <a:srgbClr val="CC0000"/>
                  </a:solidFill>
                  <a:latin typeface="Arial" charset="0"/>
                  <a:cs typeface="Arial" charset="0"/>
                </a:rPr>
                <a:t>frame</a:t>
              </a:r>
            </a:p>
          </p:txBody>
        </p:sp>
      </p:grpSp>
      <p:grpSp>
        <p:nvGrpSpPr>
          <p:cNvPr id="179229" name="Group 57"/>
          <p:cNvGrpSpPr>
            <a:grpSpLocks/>
          </p:cNvGrpSpPr>
          <p:nvPr/>
        </p:nvGrpSpPr>
        <p:grpSpPr bwMode="auto">
          <a:xfrm>
            <a:off x="7742238" y="3919538"/>
            <a:ext cx="1095375" cy="338137"/>
            <a:chOff x="998" y="1077"/>
            <a:chExt cx="690" cy="213"/>
          </a:xfrm>
        </p:grpSpPr>
        <p:sp>
          <p:nvSpPr>
            <p:cNvPr id="71732" name="Rectangle 58"/>
            <p:cNvSpPr>
              <a:spLocks noChangeArrowheads="1"/>
            </p:cNvSpPr>
            <p:nvPr/>
          </p:nvSpPr>
          <p:spPr bwMode="auto">
            <a:xfrm>
              <a:off x="998" y="1113"/>
              <a:ext cx="690" cy="135"/>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CC0000"/>
                </a:solidFill>
                <a:latin typeface="Arial" charset="0"/>
                <a:cs typeface="Arial" charset="0"/>
              </a:endParaRPr>
            </a:p>
          </p:txBody>
        </p:sp>
        <p:sp>
          <p:nvSpPr>
            <p:cNvPr id="179252" name="Text Box 7"/>
            <p:cNvSpPr txBox="1">
              <a:spLocks noChangeArrowheads="1"/>
            </p:cNvSpPr>
            <p:nvPr/>
          </p:nvSpPr>
          <p:spPr bwMode="auto">
            <a:xfrm>
              <a:off x="1107" y="1077"/>
              <a:ext cx="448"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r>
                <a:rPr lang="en-US" sz="1600" i="0" dirty="0">
                  <a:solidFill>
                    <a:srgbClr val="CC0000"/>
                  </a:solidFill>
                  <a:latin typeface="Arial" charset="0"/>
                  <a:cs typeface="Arial" charset="0"/>
                </a:rPr>
                <a:t>frame</a:t>
              </a:r>
            </a:p>
          </p:txBody>
        </p:sp>
      </p:grpSp>
      <p:grpSp>
        <p:nvGrpSpPr>
          <p:cNvPr id="179230" name="Group 60"/>
          <p:cNvGrpSpPr>
            <a:grpSpLocks/>
          </p:cNvGrpSpPr>
          <p:nvPr/>
        </p:nvGrpSpPr>
        <p:grpSpPr bwMode="auto">
          <a:xfrm>
            <a:off x="7808913" y="3638550"/>
            <a:ext cx="962025" cy="304800"/>
            <a:chOff x="1070" y="918"/>
            <a:chExt cx="606" cy="192"/>
          </a:xfrm>
        </p:grpSpPr>
        <p:sp>
          <p:nvSpPr>
            <p:cNvPr id="71730" name="Rectangle 61"/>
            <p:cNvSpPr>
              <a:spLocks noChangeArrowheads="1"/>
            </p:cNvSpPr>
            <p:nvPr/>
          </p:nvSpPr>
          <p:spPr bwMode="auto">
            <a:xfrm>
              <a:off x="1082" y="939"/>
              <a:ext cx="576" cy="135"/>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CC0000"/>
                </a:solidFill>
                <a:latin typeface="Arial" charset="0"/>
                <a:cs typeface="Arial" charset="0"/>
              </a:endParaRPr>
            </a:p>
          </p:txBody>
        </p:sp>
        <p:sp>
          <p:nvSpPr>
            <p:cNvPr id="179250" name="Text Box 4"/>
            <p:cNvSpPr txBox="1">
              <a:spLocks noChangeArrowheads="1"/>
            </p:cNvSpPr>
            <p:nvPr/>
          </p:nvSpPr>
          <p:spPr bwMode="auto">
            <a:xfrm>
              <a:off x="1070" y="918"/>
              <a:ext cx="606"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r>
                <a:rPr lang="en-US" sz="1400" i="0" dirty="0">
                  <a:solidFill>
                    <a:srgbClr val="CC0000"/>
                  </a:solidFill>
                  <a:latin typeface="Arial" charset="0"/>
                  <a:cs typeface="Arial" charset="0"/>
                </a:rPr>
                <a:t>datagram</a:t>
              </a:r>
            </a:p>
          </p:txBody>
        </p:sp>
      </p:grpSp>
      <p:sp>
        <p:nvSpPr>
          <p:cNvPr id="179231" name="Freeform 63"/>
          <p:cNvSpPr>
            <a:spLocks/>
          </p:cNvSpPr>
          <p:nvPr/>
        </p:nvSpPr>
        <p:spPr bwMode="auto">
          <a:xfrm>
            <a:off x="6424613" y="3533775"/>
            <a:ext cx="361950" cy="923925"/>
          </a:xfrm>
          <a:custGeom>
            <a:avLst/>
            <a:gdLst>
              <a:gd name="T0" fmla="*/ 2147483647 w 228"/>
              <a:gd name="T1" fmla="*/ 0 h 582"/>
              <a:gd name="T2" fmla="*/ 2147483647 w 228"/>
              <a:gd name="T3" fmla="*/ 2147483647 h 582"/>
              <a:gd name="T4" fmla="*/ 2147483647 w 228"/>
              <a:gd name="T5" fmla="*/ 2147483647 h 582"/>
              <a:gd name="T6" fmla="*/ 0 w 228"/>
              <a:gd name="T7" fmla="*/ 2147483647 h 582"/>
              <a:gd name="T8" fmla="*/ 2147483647 w 228"/>
              <a:gd name="T9" fmla="*/ 0 h 5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 h="582">
                <a:moveTo>
                  <a:pt x="228" y="0"/>
                </a:moveTo>
                <a:lnTo>
                  <a:pt x="228" y="582"/>
                </a:lnTo>
                <a:lnTo>
                  <a:pt x="12" y="360"/>
                </a:lnTo>
                <a:lnTo>
                  <a:pt x="0" y="222"/>
                </a:lnTo>
                <a:lnTo>
                  <a:pt x="228" y="0"/>
                </a:lnTo>
                <a:close/>
              </a:path>
            </a:pathLst>
          </a:custGeom>
          <a:gradFill rotWithShape="1">
            <a:gsLst>
              <a:gs pos="0">
                <a:schemeClr val="bg1"/>
              </a:gs>
              <a:gs pos="100000">
                <a:srgbClr val="000099"/>
              </a:gs>
            </a:gsLst>
            <a:lin ang="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nvGrpSpPr>
          <p:cNvPr id="179232" name="Group 44"/>
          <p:cNvGrpSpPr>
            <a:grpSpLocks/>
          </p:cNvGrpSpPr>
          <p:nvPr/>
        </p:nvGrpSpPr>
        <p:grpSpPr bwMode="auto">
          <a:xfrm>
            <a:off x="6481763" y="1347788"/>
            <a:ext cx="762000" cy="693737"/>
            <a:chOff x="-44" y="1473"/>
            <a:chExt cx="981" cy="1105"/>
          </a:xfrm>
        </p:grpSpPr>
        <p:pic>
          <p:nvPicPr>
            <p:cNvPr id="17924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924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79233" name="Group 44"/>
          <p:cNvGrpSpPr>
            <a:grpSpLocks/>
          </p:cNvGrpSpPr>
          <p:nvPr/>
        </p:nvGrpSpPr>
        <p:grpSpPr bwMode="auto">
          <a:xfrm>
            <a:off x="6461125" y="6002338"/>
            <a:ext cx="762000" cy="693737"/>
            <a:chOff x="-44" y="1473"/>
            <a:chExt cx="981" cy="1105"/>
          </a:xfrm>
        </p:grpSpPr>
        <p:pic>
          <p:nvPicPr>
            <p:cNvPr id="179245"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924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pic>
        <p:nvPicPr>
          <p:cNvPr id="717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3463" y="2671763"/>
            <a:ext cx="877887" cy="390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69"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32</a:t>
            </a:fld>
            <a:endParaRPr lang="en-US" sz="1200" dirty="0">
              <a:latin typeface="Tahoma" charset="0"/>
            </a:endParaRPr>
          </a:p>
        </p:txBody>
      </p:sp>
      <p:sp>
        <p:nvSpPr>
          <p:cNvPr id="70"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grpSp>
        <p:nvGrpSpPr>
          <p:cNvPr id="71" name="Group 347"/>
          <p:cNvGrpSpPr>
            <a:grpSpLocks/>
          </p:cNvGrpSpPr>
          <p:nvPr/>
        </p:nvGrpSpPr>
        <p:grpSpPr bwMode="auto">
          <a:xfrm>
            <a:off x="5807754" y="3834926"/>
            <a:ext cx="781085" cy="431171"/>
            <a:chOff x="1871277" y="1576300"/>
            <a:chExt cx="1128371" cy="437861"/>
          </a:xfrm>
        </p:grpSpPr>
        <p:sp>
          <p:nvSpPr>
            <p:cNvPr id="72" name="Oval 7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73" name="Rectangle 7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4" name="Oval 7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75" name="Freeform 7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6" name="Freeform 7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7" name="Freeform 7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8" name="Freeform 7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79" name="Straight Connector 78"/>
            <p:cNvCxnSpPr>
              <a:endCxn id="7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7954391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979073C7-521D-5140-95CC-AE42EB7926C5}" type="slidenum">
              <a:rPr kumimoji="0" lang="en-US" altLang="en-US" sz="1400" b="0" i="0" u="none" strike="noStrike" kern="1200" cap="none" spc="0" normalizeH="0" baseline="0" noProof="0">
                <a:ln>
                  <a:noFill/>
                </a:ln>
                <a:solidFill>
                  <a:srgbClr val="000000"/>
                </a:solidFill>
                <a:effectLst/>
                <a:uLnTx/>
                <a:uFillTx/>
                <a:latin typeface="Times New Roman"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33</a:t>
            </a:fld>
            <a:endParaRPr kumimoji="0" lang="en-US" altLang="en-US" sz="1400" b="0" i="0" u="none" strike="noStrike" kern="1200" cap="none" spc="0" normalizeH="0" baseline="0" noProof="0">
              <a:ln>
                <a:noFill/>
              </a:ln>
              <a:solidFill>
                <a:srgbClr val="000000"/>
              </a:solidFill>
              <a:effectLst/>
              <a:uLnTx/>
              <a:uFillTx/>
              <a:latin typeface="Times New Roman" charset="0"/>
              <a:ea typeface="ＭＳ Ｐゴシック" charset="-128"/>
              <a:cs typeface="+mn-cs"/>
            </a:endParaRPr>
          </a:p>
        </p:txBody>
      </p:sp>
      <p:sp>
        <p:nvSpPr>
          <p:cNvPr id="177154" name="Rectangle 4"/>
          <p:cNvSpPr>
            <a:spLocks noChangeArrowheads="1"/>
          </p:cNvSpPr>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000" b="0" i="0" u="sng" strike="noStrike" kern="1200" cap="none" spc="0" normalizeH="0" baseline="0" noProof="0" dirty="0">
                <a:ln>
                  <a:noFill/>
                </a:ln>
                <a:solidFill>
                  <a:srgbClr val="3333CC"/>
                </a:solidFill>
                <a:effectLst/>
                <a:uLnTx/>
                <a:uFillTx/>
                <a:latin typeface="Comic Sans MS" charset="0"/>
                <a:ea typeface="ＭＳ Ｐゴシック" charset="-128"/>
                <a:cs typeface="+mn-cs"/>
              </a:rPr>
              <a:t>Outline</a:t>
            </a:r>
          </a:p>
        </p:txBody>
      </p:sp>
      <p:sp>
        <p:nvSpPr>
          <p:cNvPr id="22532" name="Rectangle 5"/>
          <p:cNvSpPr>
            <a:spLocks noChangeArrowheads="1"/>
          </p:cNvSpPr>
          <p:nvPr/>
        </p:nvSpPr>
        <p:spPr bwMode="auto">
          <a:xfrm>
            <a:off x="484188" y="1419225"/>
            <a:ext cx="8343900" cy="4648200"/>
          </a:xfrm>
          <a:prstGeom prst="rect">
            <a:avLst/>
          </a:prstGeom>
          <a:noFill/>
          <a:ln w="9525">
            <a:noFill/>
            <a:miter lim="800000"/>
            <a:headEnd/>
            <a:tailEnd/>
          </a:ln>
        </p:spPr>
        <p:txBody>
          <a:bodyPr/>
          <a:lstStyle/>
          <a:p>
            <a:pPr marL="342900" marR="0" lvl="0" indent="-342900" algn="l" defTabSz="914400" rtl="0" eaLnBrk="0" fontAlgn="base" latinLnBrk="0" hangingPunct="0">
              <a:lnSpc>
                <a:spcPct val="100000"/>
              </a:lnSpc>
              <a:spcBef>
                <a:spcPct val="20000"/>
              </a:spcBef>
              <a:spcAft>
                <a:spcPct val="0"/>
              </a:spcAft>
              <a:buClr>
                <a:srgbClr val="3333CC"/>
              </a:buClr>
              <a:buSzPct val="85000"/>
              <a:buFont typeface="Wingdings" charset="2"/>
              <a:buChar char="q"/>
              <a:tabLst/>
              <a:defRPr/>
            </a:pPr>
            <a:r>
              <a:rPr kumimoji="0" lang="en-US" sz="2400" b="0" i="0" u="none" strike="noStrike" kern="1200" cap="none" spc="0" normalizeH="0" baseline="0" noProof="0" dirty="0">
                <a:ln>
                  <a:noFill/>
                </a:ln>
                <a:solidFill>
                  <a:srgbClr val="000000"/>
                </a:solidFill>
                <a:effectLst/>
                <a:uLnTx/>
                <a:uFillTx/>
                <a:latin typeface="Comic Sans MS" pitchFamily="66" charset="0"/>
                <a:ea typeface=""/>
                <a:cs typeface="+mn-cs"/>
              </a:rPr>
              <a:t>Admin and recap</a:t>
            </a:r>
          </a:p>
          <a:p>
            <a:pPr marL="342900" marR="0" lvl="0" indent="-342900" algn="l" defTabSz="914400" rtl="0" eaLnBrk="0" fontAlgn="base" latinLnBrk="0" hangingPunct="0">
              <a:lnSpc>
                <a:spcPct val="100000"/>
              </a:lnSpc>
              <a:spcBef>
                <a:spcPct val="20000"/>
              </a:spcBef>
              <a:spcAft>
                <a:spcPct val="0"/>
              </a:spcAft>
              <a:buClr>
                <a:srgbClr val="3333CC"/>
              </a:buClr>
              <a:buSzPct val="85000"/>
              <a:buFont typeface="Wingdings" charset="2"/>
              <a:buChar char="q"/>
              <a:tabLst/>
              <a:defRPr/>
            </a:pPr>
            <a:r>
              <a:rPr kumimoji="0" lang="en-US" sz="2400" b="0" i="0" u="none" strike="noStrike" kern="1200" cap="none" spc="0" normalizeH="0" baseline="0" noProof="0" dirty="0">
                <a:ln>
                  <a:noFill/>
                </a:ln>
                <a:solidFill>
                  <a:srgbClr val="000000"/>
                </a:solidFill>
                <a:effectLst/>
                <a:uLnTx/>
                <a:uFillTx/>
                <a:latin typeface="Comic Sans MS" pitchFamily="66" charset="0"/>
                <a:ea typeface=""/>
                <a:cs typeface="+mn-cs"/>
              </a:rPr>
              <a:t>Link layer</a:t>
            </a:r>
            <a:endParaRPr kumimoji="0" lang="en-US" altLang="zh-CN" sz="2400" b="0" i="0" u="none" strike="noStrike" kern="1200" cap="none" spc="0" normalizeH="0" baseline="0" noProof="0" dirty="0">
              <a:ln>
                <a:noFill/>
              </a:ln>
              <a:solidFill>
                <a:srgbClr val="000000"/>
              </a:solidFill>
              <a:effectLst/>
              <a:uLnTx/>
              <a:uFillTx/>
              <a:latin typeface="Comic Sans MS" pitchFamily="66" charset="0"/>
              <a:ea typeface=""/>
              <a:cs typeface="+mn-cs"/>
            </a:endParaRPr>
          </a:p>
          <a:p>
            <a:pPr marL="342900" indent="-342900">
              <a:spcBef>
                <a:spcPct val="20000"/>
              </a:spcBef>
              <a:buClr>
                <a:srgbClr val="3333CC"/>
              </a:buClr>
              <a:buSzPct val="85000"/>
              <a:buFont typeface="Wingdings" pitchFamily="2" charset="2"/>
              <a:buChar char="q"/>
              <a:defRPr/>
            </a:pPr>
            <a:r>
              <a:rPr lang="en-US" altLang="zh-CN" dirty="0">
                <a:solidFill>
                  <a:srgbClr val="000000"/>
                </a:solidFill>
                <a:latin typeface="Comic Sans MS" pitchFamily="66" charset="0"/>
                <a:ea typeface=""/>
              </a:rPr>
              <a:t>Course</a:t>
            </a:r>
            <a:r>
              <a:rPr lang="zh-CN" altLang="en-US" dirty="0">
                <a:solidFill>
                  <a:srgbClr val="000000"/>
                </a:solidFill>
                <a:latin typeface="Comic Sans MS" pitchFamily="66" charset="0"/>
                <a:ea typeface=""/>
              </a:rPr>
              <a:t> </a:t>
            </a:r>
            <a:r>
              <a:rPr lang="en-US" altLang="zh-CN" dirty="0">
                <a:solidFill>
                  <a:srgbClr val="000000"/>
                </a:solidFill>
                <a:latin typeface="Comic Sans MS" pitchFamily="66" charset="0"/>
                <a:ea typeface=""/>
              </a:rPr>
              <a:t>Summary</a:t>
            </a:r>
            <a:endParaRPr kumimoji="0" lang="en-US" b="0" i="0" u="none" strike="noStrike" kern="1200" cap="none" spc="0" normalizeH="0" baseline="0" noProof="0" dirty="0">
              <a:ln>
                <a:noFill/>
              </a:ln>
              <a:solidFill>
                <a:srgbClr val="000000"/>
              </a:solidFill>
              <a:effectLst/>
              <a:uLnTx/>
              <a:uFillTx/>
              <a:latin typeface="Comic Sans MS" pitchFamily="66" charset="0"/>
              <a:ea typeface=""/>
              <a:cs typeface="+mn-cs"/>
            </a:endParaRPr>
          </a:p>
        </p:txBody>
      </p:sp>
    </p:spTree>
    <p:extLst>
      <p:ext uri="{BB962C8B-B14F-4D97-AF65-F5344CB8AC3E}">
        <p14:creationId xmlns:p14="http://schemas.microsoft.com/office/powerpoint/2010/main" val="26297460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Rectangle 2"/>
          <p:cNvSpPr>
            <a:spLocks noGrp="1" noChangeArrowheads="1"/>
          </p:cNvSpPr>
          <p:nvPr>
            <p:ph type="title"/>
          </p:nvPr>
        </p:nvSpPr>
        <p:spPr>
          <a:xfrm>
            <a:off x="533400" y="228600"/>
            <a:ext cx="8034338" cy="1143000"/>
          </a:xfrm>
        </p:spPr>
        <p:txBody>
          <a:bodyPr/>
          <a:lstStyle/>
          <a:p>
            <a:pPr>
              <a:defRPr/>
            </a:pPr>
            <a:r>
              <a:rPr lang="en-US" sz="3200" i="1" dirty="0">
                <a:solidFill>
                  <a:srgbClr val="C00000"/>
                </a:solidFill>
                <a:cs typeface="+mj-cs"/>
              </a:rPr>
              <a:t>Synthesis: </a:t>
            </a:r>
            <a:r>
              <a:rPr lang="en-US" altLang="zh-CN" sz="3200" dirty="0">
                <a:cs typeface="+mj-cs"/>
              </a:rPr>
              <a:t>A</a:t>
            </a:r>
            <a:r>
              <a:rPr lang="en-US" sz="3200" dirty="0">
                <a:cs typeface="+mj-cs"/>
              </a:rPr>
              <a:t> </a:t>
            </a:r>
            <a:r>
              <a:rPr lang="en-US" altLang="zh-CN" sz="3200" dirty="0">
                <a:cs typeface="+mj-cs"/>
              </a:rPr>
              <a:t>D</a:t>
            </a:r>
            <a:r>
              <a:rPr lang="en-US" sz="3200" dirty="0">
                <a:cs typeface="+mj-cs"/>
              </a:rPr>
              <a:t>ay in the </a:t>
            </a:r>
            <a:r>
              <a:rPr lang="en-US" altLang="zh-CN" sz="3200" dirty="0">
                <a:cs typeface="+mj-cs"/>
              </a:rPr>
              <a:t>L</a:t>
            </a:r>
            <a:r>
              <a:rPr lang="en-US" sz="3200" dirty="0">
                <a:cs typeface="+mj-cs"/>
              </a:rPr>
              <a:t>ife of </a:t>
            </a:r>
            <a:r>
              <a:rPr lang="en-US" altLang="zh-CN" sz="3200" dirty="0">
                <a:cs typeface="+mj-cs"/>
              </a:rPr>
              <a:t>a</a:t>
            </a:r>
            <a:r>
              <a:rPr lang="en-US" sz="3200" dirty="0">
                <a:cs typeface="+mj-cs"/>
              </a:rPr>
              <a:t> </a:t>
            </a:r>
            <a:r>
              <a:rPr lang="en-US" altLang="zh-CN" sz="3200" dirty="0">
                <a:cs typeface="+mj-cs"/>
              </a:rPr>
              <a:t>W</a:t>
            </a:r>
            <a:r>
              <a:rPr lang="en-US" sz="3200" dirty="0">
                <a:cs typeface="+mj-cs"/>
              </a:rPr>
              <a:t>eb </a:t>
            </a:r>
            <a:r>
              <a:rPr lang="en-US" altLang="zh-CN" sz="3200" dirty="0">
                <a:cs typeface="+mj-cs"/>
              </a:rPr>
              <a:t>R</a:t>
            </a:r>
            <a:r>
              <a:rPr lang="en-US" sz="3200" dirty="0">
                <a:cs typeface="+mj-cs"/>
              </a:rPr>
              <a:t>equest</a:t>
            </a:r>
          </a:p>
        </p:txBody>
      </p:sp>
      <p:sp>
        <p:nvSpPr>
          <p:cNvPr id="86021" name="Rectangle 3"/>
          <p:cNvSpPr>
            <a:spLocks noGrp="1" noChangeArrowheads="1"/>
          </p:cNvSpPr>
          <p:nvPr>
            <p:ph type="body" idx="1"/>
          </p:nvPr>
        </p:nvSpPr>
        <p:spPr>
          <a:xfrm>
            <a:off x="533400" y="1338263"/>
            <a:ext cx="7772400" cy="4648200"/>
          </a:xfrm>
        </p:spPr>
        <p:txBody>
          <a:bodyPr/>
          <a:lstStyle/>
          <a:p>
            <a:pPr>
              <a:buFont typeface="Wingdings" pitchFamily="2" charset="2"/>
              <a:buChar char="q"/>
              <a:defRPr/>
            </a:pPr>
            <a:r>
              <a:rPr lang="en-US" dirty="0">
                <a:cs typeface="+mn-cs"/>
              </a:rPr>
              <a:t>journey down protocol stack complete!</a:t>
            </a:r>
          </a:p>
          <a:p>
            <a:pPr lvl="1">
              <a:buFont typeface="Courier New" panose="02070309020205020404" pitchFamily="49" charset="0"/>
              <a:buChar char="o"/>
              <a:defRPr/>
            </a:pPr>
            <a:r>
              <a:rPr lang="en-US" dirty="0"/>
              <a:t>application, transport, network, link</a:t>
            </a:r>
          </a:p>
          <a:p>
            <a:pPr>
              <a:buFont typeface="Wingdings" pitchFamily="2" charset="2"/>
              <a:buChar char="q"/>
              <a:defRPr/>
            </a:pPr>
            <a:r>
              <a:rPr lang="en-US" dirty="0">
                <a:cs typeface="+mn-cs"/>
              </a:rPr>
              <a:t>putting-it-all-together: synthesis!</a:t>
            </a:r>
          </a:p>
          <a:p>
            <a:pPr lvl="1">
              <a:buFont typeface="Courier New" panose="02070309020205020404" pitchFamily="49" charset="0"/>
              <a:buChar char="o"/>
              <a:defRPr/>
            </a:pPr>
            <a:r>
              <a:rPr lang="en-US" i="1" dirty="0">
                <a:solidFill>
                  <a:srgbClr val="C00000"/>
                </a:solidFill>
              </a:rPr>
              <a:t>goal:</a:t>
            </a:r>
            <a:r>
              <a:rPr lang="en-US" dirty="0">
                <a:solidFill>
                  <a:srgbClr val="C00000"/>
                </a:solidFill>
              </a:rPr>
              <a:t> </a:t>
            </a:r>
            <a:r>
              <a:rPr lang="en-US" dirty="0"/>
              <a:t>identify, review, understand protocols (at all layers) involved in seemingly simple scenario: requesting www page</a:t>
            </a:r>
          </a:p>
          <a:p>
            <a:pPr lvl="1">
              <a:buFont typeface="Courier New" panose="02070309020205020404" pitchFamily="49" charset="0"/>
              <a:buChar char="o"/>
              <a:defRPr/>
            </a:pPr>
            <a:r>
              <a:rPr lang="en-US" i="1" dirty="0">
                <a:solidFill>
                  <a:srgbClr val="C00000"/>
                </a:solidFill>
              </a:rPr>
              <a:t>scenario:</a:t>
            </a:r>
            <a:r>
              <a:rPr lang="en-US" dirty="0">
                <a:solidFill>
                  <a:srgbClr val="C00000"/>
                </a:solidFill>
              </a:rPr>
              <a:t> </a:t>
            </a:r>
            <a:r>
              <a:rPr lang="en-US" dirty="0"/>
              <a:t>student attaches laptop to campus network, requests/receives </a:t>
            </a:r>
            <a:r>
              <a:rPr lang="en-US" dirty="0" err="1"/>
              <a:t>www.</a:t>
            </a:r>
            <a:r>
              <a:rPr lang="en-US" altLang="zh-CN" dirty="0" err="1"/>
              <a:t>tencent</a:t>
            </a:r>
            <a:r>
              <a:rPr lang="en-US" dirty="0" err="1"/>
              <a:t>.com</a:t>
            </a:r>
            <a:r>
              <a:rPr lang="en-US" dirty="0"/>
              <a:t> </a:t>
            </a:r>
          </a:p>
          <a:p>
            <a:pPr>
              <a:buFont typeface="Wingdings" pitchFamily="2" charset="2"/>
              <a:buChar char="q"/>
              <a:defRPr/>
            </a:pPr>
            <a:endParaRPr lang="en-US" dirty="0">
              <a:cs typeface="+mn-cs"/>
            </a:endParaRPr>
          </a:p>
          <a:p>
            <a:pPr>
              <a:buFont typeface="Wingdings" pitchFamily="2" charset="2"/>
              <a:buChar char="q"/>
              <a:defRPr/>
            </a:pPr>
            <a:endParaRPr lang="en-US" dirty="0">
              <a:cs typeface="+mn-cs"/>
            </a:endParaRPr>
          </a:p>
        </p:txBody>
      </p:sp>
      <p:sp>
        <p:nvSpPr>
          <p:cNvPr id="7"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34</a:t>
            </a:fld>
            <a:endParaRPr lang="en-US" sz="1200" dirty="0">
              <a:latin typeface="Tahoma" charset="0"/>
            </a:endParaRPr>
          </a:p>
        </p:txBody>
      </p:sp>
      <p:sp>
        <p:nvSpPr>
          <p:cNvPr id="8"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12449676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3" name="Freeform 406"/>
          <p:cNvSpPr>
            <a:spLocks/>
          </p:cNvSpPr>
          <p:nvPr/>
        </p:nvSpPr>
        <p:spPr bwMode="auto">
          <a:xfrm>
            <a:off x="4751388" y="706438"/>
            <a:ext cx="3894137" cy="3192462"/>
          </a:xfrm>
          <a:custGeom>
            <a:avLst/>
            <a:gdLst>
              <a:gd name="T0" fmla="*/ 2147483647 w 2453"/>
              <a:gd name="T1" fmla="*/ 2147483647 h 2011"/>
              <a:gd name="T2" fmla="*/ 2147483647 w 2453"/>
              <a:gd name="T3" fmla="*/ 2147483647 h 2011"/>
              <a:gd name="T4" fmla="*/ 2147483647 w 2453"/>
              <a:gd name="T5" fmla="*/ 2147483647 h 2011"/>
              <a:gd name="T6" fmla="*/ 2147483647 w 2453"/>
              <a:gd name="T7" fmla="*/ 2147483647 h 2011"/>
              <a:gd name="T8" fmla="*/ 2147483647 w 2453"/>
              <a:gd name="T9" fmla="*/ 2147483647 h 2011"/>
              <a:gd name="T10" fmla="*/ 2147483647 w 2453"/>
              <a:gd name="T11" fmla="*/ 2147483647 h 2011"/>
              <a:gd name="T12" fmla="*/ 2147483647 w 2453"/>
              <a:gd name="T13" fmla="*/ 2147483647 h 2011"/>
              <a:gd name="T14" fmla="*/ 2147483647 w 2453"/>
              <a:gd name="T15" fmla="*/ 2147483647 h 2011"/>
              <a:gd name="T16" fmla="*/ 2147483647 w 2453"/>
              <a:gd name="T17" fmla="*/ 2147483647 h 2011"/>
              <a:gd name="T18" fmla="*/ 2147483647 w 2453"/>
              <a:gd name="T19" fmla="*/ 2147483647 h 2011"/>
              <a:gd name="T20" fmla="*/ 2147483647 w 2453"/>
              <a:gd name="T21" fmla="*/ 2147483647 h 2011"/>
              <a:gd name="T22" fmla="*/ 2147483647 w 2453"/>
              <a:gd name="T23" fmla="*/ 2147483647 h 2011"/>
              <a:gd name="T24" fmla="*/ 2147483647 w 2453"/>
              <a:gd name="T25" fmla="*/ 2147483647 h 2011"/>
              <a:gd name="T26" fmla="*/ 2147483647 w 2453"/>
              <a:gd name="T27" fmla="*/ 2147483647 h 2011"/>
              <a:gd name="T28" fmla="*/ 2147483647 w 2453"/>
              <a:gd name="T29" fmla="*/ 2147483647 h 2011"/>
              <a:gd name="T30" fmla="*/ 2147483647 w 2453"/>
              <a:gd name="T31" fmla="*/ 2147483647 h 2011"/>
              <a:gd name="T32" fmla="*/ 2147483647 w 2453"/>
              <a:gd name="T33" fmla="*/ 2147483647 h 2011"/>
              <a:gd name="T34" fmla="*/ 2147483647 w 2453"/>
              <a:gd name="T35" fmla="*/ 2147483647 h 2011"/>
              <a:gd name="T36" fmla="*/ 2147483647 w 2453"/>
              <a:gd name="T37" fmla="*/ 2147483647 h 2011"/>
              <a:gd name="T38" fmla="*/ 2147483647 w 2453"/>
              <a:gd name="T39" fmla="*/ 2147483647 h 2011"/>
              <a:gd name="T40" fmla="*/ 2147483647 w 2453"/>
              <a:gd name="T41" fmla="*/ 2147483647 h 2011"/>
              <a:gd name="T42" fmla="*/ 2147483647 w 2453"/>
              <a:gd name="T43" fmla="*/ 2147483647 h 2011"/>
              <a:gd name="T44" fmla="*/ 2147483647 w 2453"/>
              <a:gd name="T45" fmla="*/ 2147483647 h 2011"/>
              <a:gd name="T46" fmla="*/ 2147483647 w 2453"/>
              <a:gd name="T47" fmla="*/ 2147483647 h 201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453" h="2011">
                <a:moveTo>
                  <a:pt x="84" y="632"/>
                </a:moveTo>
                <a:cubicBezTo>
                  <a:pt x="51" y="704"/>
                  <a:pt x="28" y="747"/>
                  <a:pt x="16" y="809"/>
                </a:cubicBezTo>
                <a:cubicBezTo>
                  <a:pt x="4" y="871"/>
                  <a:pt x="0" y="949"/>
                  <a:pt x="9" y="1005"/>
                </a:cubicBezTo>
                <a:cubicBezTo>
                  <a:pt x="18" y="1061"/>
                  <a:pt x="44" y="1087"/>
                  <a:pt x="70" y="1147"/>
                </a:cubicBezTo>
                <a:cubicBezTo>
                  <a:pt x="96" y="1207"/>
                  <a:pt x="130" y="1314"/>
                  <a:pt x="165" y="1364"/>
                </a:cubicBezTo>
                <a:cubicBezTo>
                  <a:pt x="200" y="1414"/>
                  <a:pt x="216" y="1402"/>
                  <a:pt x="280" y="1446"/>
                </a:cubicBezTo>
                <a:cubicBezTo>
                  <a:pt x="344" y="1490"/>
                  <a:pt x="404" y="1587"/>
                  <a:pt x="549" y="1627"/>
                </a:cubicBezTo>
                <a:cubicBezTo>
                  <a:pt x="694" y="1667"/>
                  <a:pt x="987" y="1631"/>
                  <a:pt x="1152" y="1687"/>
                </a:cubicBezTo>
                <a:cubicBezTo>
                  <a:pt x="1317" y="1743"/>
                  <a:pt x="1455" y="1919"/>
                  <a:pt x="1542" y="1965"/>
                </a:cubicBezTo>
                <a:cubicBezTo>
                  <a:pt x="1629" y="2011"/>
                  <a:pt x="1610" y="1968"/>
                  <a:pt x="1675" y="1965"/>
                </a:cubicBezTo>
                <a:cubicBezTo>
                  <a:pt x="1740" y="1962"/>
                  <a:pt x="1816" y="1974"/>
                  <a:pt x="1933" y="1945"/>
                </a:cubicBezTo>
                <a:cubicBezTo>
                  <a:pt x="2050" y="1916"/>
                  <a:pt x="2299" y="1866"/>
                  <a:pt x="2376" y="1793"/>
                </a:cubicBezTo>
                <a:cubicBezTo>
                  <a:pt x="2453" y="1720"/>
                  <a:pt x="2410" y="1591"/>
                  <a:pt x="2396" y="1508"/>
                </a:cubicBezTo>
                <a:cubicBezTo>
                  <a:pt x="2382" y="1425"/>
                  <a:pt x="2301" y="1408"/>
                  <a:pt x="2293" y="1297"/>
                </a:cubicBezTo>
                <a:cubicBezTo>
                  <a:pt x="2285" y="1186"/>
                  <a:pt x="2339" y="950"/>
                  <a:pt x="2347" y="843"/>
                </a:cubicBezTo>
                <a:cubicBezTo>
                  <a:pt x="2355" y="736"/>
                  <a:pt x="2368" y="717"/>
                  <a:pt x="2340" y="653"/>
                </a:cubicBezTo>
                <a:cubicBezTo>
                  <a:pt x="2312" y="589"/>
                  <a:pt x="2247" y="537"/>
                  <a:pt x="2177" y="456"/>
                </a:cubicBezTo>
                <a:cubicBezTo>
                  <a:pt x="2107" y="375"/>
                  <a:pt x="2016" y="235"/>
                  <a:pt x="1920" y="165"/>
                </a:cubicBezTo>
                <a:cubicBezTo>
                  <a:pt x="1824" y="95"/>
                  <a:pt x="1716" y="61"/>
                  <a:pt x="1601" y="36"/>
                </a:cubicBezTo>
                <a:cubicBezTo>
                  <a:pt x="1486" y="11"/>
                  <a:pt x="1343" y="0"/>
                  <a:pt x="1229" y="16"/>
                </a:cubicBezTo>
                <a:cubicBezTo>
                  <a:pt x="1115" y="32"/>
                  <a:pt x="1042" y="90"/>
                  <a:pt x="917" y="131"/>
                </a:cubicBezTo>
                <a:cubicBezTo>
                  <a:pt x="792" y="172"/>
                  <a:pt x="595" y="219"/>
                  <a:pt x="477" y="260"/>
                </a:cubicBezTo>
                <a:cubicBezTo>
                  <a:pt x="359" y="301"/>
                  <a:pt x="280" y="311"/>
                  <a:pt x="212" y="375"/>
                </a:cubicBezTo>
                <a:cubicBezTo>
                  <a:pt x="144" y="439"/>
                  <a:pt x="117" y="560"/>
                  <a:pt x="84" y="632"/>
                </a:cubicBezTo>
                <a:close/>
              </a:path>
            </a:pathLst>
          </a:custGeom>
          <a:solidFill>
            <a:srgbClr val="00CCFF"/>
          </a:soli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87045" name="Rectangle 2"/>
          <p:cNvSpPr>
            <a:spLocks noGrp="1" noChangeArrowheads="1"/>
          </p:cNvSpPr>
          <p:nvPr>
            <p:ph type="title"/>
          </p:nvPr>
        </p:nvSpPr>
        <p:spPr>
          <a:xfrm>
            <a:off x="533400" y="96838"/>
            <a:ext cx="8034338" cy="973137"/>
          </a:xfrm>
        </p:spPr>
        <p:txBody>
          <a:bodyPr/>
          <a:lstStyle/>
          <a:p>
            <a:pPr>
              <a:defRPr/>
            </a:pPr>
            <a:r>
              <a:rPr lang="en-US" sz="3200" dirty="0">
                <a:latin typeface="+mn-lt"/>
                <a:cs typeface="+mj-cs"/>
              </a:rPr>
              <a:t>A </a:t>
            </a:r>
            <a:r>
              <a:rPr lang="en-US" altLang="zh-CN" sz="3200" dirty="0">
                <a:latin typeface="+mn-lt"/>
                <a:cs typeface="+mj-cs"/>
              </a:rPr>
              <a:t>D</a:t>
            </a:r>
            <a:r>
              <a:rPr lang="en-US" sz="3200" dirty="0">
                <a:latin typeface="+mn-lt"/>
                <a:cs typeface="+mj-cs"/>
              </a:rPr>
              <a:t>ay in the </a:t>
            </a:r>
            <a:r>
              <a:rPr lang="en-US" altLang="zh-CN" sz="3200" dirty="0">
                <a:latin typeface="+mn-lt"/>
                <a:cs typeface="+mj-cs"/>
              </a:rPr>
              <a:t>L</a:t>
            </a:r>
            <a:r>
              <a:rPr lang="en-US" sz="3200" dirty="0">
                <a:latin typeface="+mn-lt"/>
                <a:cs typeface="+mj-cs"/>
              </a:rPr>
              <a:t>ife: </a:t>
            </a:r>
            <a:r>
              <a:rPr lang="en-US" altLang="zh-CN" sz="3200" dirty="0">
                <a:latin typeface="+mn-lt"/>
                <a:cs typeface="+mj-cs"/>
              </a:rPr>
              <a:t>S</a:t>
            </a:r>
            <a:r>
              <a:rPr lang="en-US" sz="3200" dirty="0">
                <a:latin typeface="+mn-lt"/>
                <a:cs typeface="+mj-cs"/>
              </a:rPr>
              <a:t>cenario</a:t>
            </a:r>
          </a:p>
        </p:txBody>
      </p:sp>
      <p:sp>
        <p:nvSpPr>
          <p:cNvPr id="209925" name="Freeform 3"/>
          <p:cNvSpPr>
            <a:spLocks/>
          </p:cNvSpPr>
          <p:nvPr/>
        </p:nvSpPr>
        <p:spPr bwMode="auto">
          <a:xfrm>
            <a:off x="611188" y="1273175"/>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grpSp>
        <p:nvGrpSpPr>
          <p:cNvPr id="209926" name="Group 4"/>
          <p:cNvGrpSpPr>
            <a:grpSpLocks/>
          </p:cNvGrpSpPr>
          <p:nvPr/>
        </p:nvGrpSpPr>
        <p:grpSpPr bwMode="auto">
          <a:xfrm>
            <a:off x="5383213" y="2679700"/>
            <a:ext cx="757237" cy="379413"/>
            <a:chOff x="2466" y="2026"/>
            <a:chExt cx="477" cy="282"/>
          </a:xfrm>
        </p:grpSpPr>
        <p:sp>
          <p:nvSpPr>
            <p:cNvPr id="210197" name="Oval 5"/>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solidFill>
                  <a:srgbClr val="000000"/>
                </a:solidFill>
                <a:latin typeface="Arial" charset="0"/>
              </a:endParaRPr>
            </a:p>
          </p:txBody>
        </p:sp>
        <p:sp>
          <p:nvSpPr>
            <p:cNvPr id="210198" name="Line 6"/>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199" name="Rectangle 7"/>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i="0" dirty="0">
                <a:solidFill>
                  <a:srgbClr val="000000"/>
                </a:solidFill>
                <a:latin typeface="Times New Roman" charset="0"/>
              </a:endParaRPr>
            </a:p>
          </p:txBody>
        </p:sp>
        <p:sp>
          <p:nvSpPr>
            <p:cNvPr id="210200" name="Oval 8"/>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solidFill>
                  <a:srgbClr val="000000"/>
                </a:solidFill>
                <a:latin typeface="Arial" charset="0"/>
              </a:endParaRPr>
            </a:p>
          </p:txBody>
        </p:sp>
        <p:grpSp>
          <p:nvGrpSpPr>
            <p:cNvPr id="210201" name="Group 9"/>
            <p:cNvGrpSpPr>
              <a:grpSpLocks/>
            </p:cNvGrpSpPr>
            <p:nvPr/>
          </p:nvGrpSpPr>
          <p:grpSpPr bwMode="auto">
            <a:xfrm>
              <a:off x="2581" y="2061"/>
              <a:ext cx="236" cy="94"/>
              <a:chOff x="2848" y="848"/>
              <a:chExt cx="140" cy="98"/>
            </a:xfrm>
          </p:grpSpPr>
          <p:sp>
            <p:nvSpPr>
              <p:cNvPr id="210208" name="Line 10"/>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209" name="Line 11"/>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210" name="Line 12"/>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grpSp>
          <p:nvGrpSpPr>
            <p:cNvPr id="210202" name="Group 13"/>
            <p:cNvGrpSpPr>
              <a:grpSpLocks/>
            </p:cNvGrpSpPr>
            <p:nvPr/>
          </p:nvGrpSpPr>
          <p:grpSpPr bwMode="auto">
            <a:xfrm flipV="1">
              <a:off x="2581" y="2060"/>
              <a:ext cx="236" cy="94"/>
              <a:chOff x="2848" y="848"/>
              <a:chExt cx="140" cy="98"/>
            </a:xfrm>
          </p:grpSpPr>
          <p:sp>
            <p:nvSpPr>
              <p:cNvPr id="210205" name="Line 14"/>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206" name="Line 15"/>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207" name="Line 16"/>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sp>
          <p:nvSpPr>
            <p:cNvPr id="210203" name="Line 17"/>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204" name="Line 18"/>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grpSp>
        <p:nvGrpSpPr>
          <p:cNvPr id="209927" name="Group 19"/>
          <p:cNvGrpSpPr>
            <a:grpSpLocks/>
          </p:cNvGrpSpPr>
          <p:nvPr/>
        </p:nvGrpSpPr>
        <p:grpSpPr bwMode="auto">
          <a:xfrm>
            <a:off x="6748463" y="2425700"/>
            <a:ext cx="757237" cy="379413"/>
            <a:chOff x="2466" y="2026"/>
            <a:chExt cx="477" cy="282"/>
          </a:xfrm>
        </p:grpSpPr>
        <p:sp>
          <p:nvSpPr>
            <p:cNvPr id="210183" name="Oval 20"/>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solidFill>
                  <a:srgbClr val="000000"/>
                </a:solidFill>
                <a:latin typeface="Arial" charset="0"/>
              </a:endParaRPr>
            </a:p>
          </p:txBody>
        </p:sp>
        <p:sp>
          <p:nvSpPr>
            <p:cNvPr id="210184" name="Line 21"/>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185" name="Rectangle 22"/>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i="0" dirty="0">
                <a:solidFill>
                  <a:srgbClr val="000000"/>
                </a:solidFill>
                <a:latin typeface="Times New Roman" charset="0"/>
              </a:endParaRPr>
            </a:p>
          </p:txBody>
        </p:sp>
        <p:sp>
          <p:nvSpPr>
            <p:cNvPr id="210186" name="Oval 23"/>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solidFill>
                  <a:srgbClr val="000000"/>
                </a:solidFill>
                <a:latin typeface="Arial" charset="0"/>
              </a:endParaRPr>
            </a:p>
          </p:txBody>
        </p:sp>
        <p:grpSp>
          <p:nvGrpSpPr>
            <p:cNvPr id="210187" name="Group 24"/>
            <p:cNvGrpSpPr>
              <a:grpSpLocks/>
            </p:cNvGrpSpPr>
            <p:nvPr/>
          </p:nvGrpSpPr>
          <p:grpSpPr bwMode="auto">
            <a:xfrm>
              <a:off x="2581" y="2061"/>
              <a:ext cx="236" cy="94"/>
              <a:chOff x="2848" y="848"/>
              <a:chExt cx="140" cy="98"/>
            </a:xfrm>
          </p:grpSpPr>
          <p:sp>
            <p:nvSpPr>
              <p:cNvPr id="210194" name="Line 25"/>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195" name="Line 26"/>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196" name="Line 27"/>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grpSp>
          <p:nvGrpSpPr>
            <p:cNvPr id="210188" name="Group 28"/>
            <p:cNvGrpSpPr>
              <a:grpSpLocks/>
            </p:cNvGrpSpPr>
            <p:nvPr/>
          </p:nvGrpSpPr>
          <p:grpSpPr bwMode="auto">
            <a:xfrm flipV="1">
              <a:off x="2581" y="2060"/>
              <a:ext cx="236" cy="94"/>
              <a:chOff x="2848" y="848"/>
              <a:chExt cx="140" cy="98"/>
            </a:xfrm>
          </p:grpSpPr>
          <p:sp>
            <p:nvSpPr>
              <p:cNvPr id="210191" name="Line 29"/>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192" name="Line 30"/>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193" name="Line 31"/>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sp>
          <p:nvSpPr>
            <p:cNvPr id="210189" name="Line 32"/>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190" name="Line 33"/>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sp>
        <p:nvSpPr>
          <p:cNvPr id="209928" name="Text Box 34"/>
          <p:cNvSpPr txBox="1">
            <a:spLocks noChangeArrowheads="1"/>
          </p:cNvSpPr>
          <p:nvPr/>
        </p:nvSpPr>
        <p:spPr bwMode="auto">
          <a:xfrm>
            <a:off x="5364163" y="1762125"/>
            <a:ext cx="1811337" cy="58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600" i="0" dirty="0">
                <a:solidFill>
                  <a:srgbClr val="000000"/>
                </a:solidFill>
                <a:latin typeface="Arial" charset="0"/>
              </a:rPr>
              <a:t>Comcast network </a:t>
            </a:r>
          </a:p>
          <a:p>
            <a:pPr eaLnBrk="1" hangingPunct="1"/>
            <a:r>
              <a:rPr lang="en-US" sz="1600" i="0" dirty="0">
                <a:solidFill>
                  <a:srgbClr val="000000"/>
                </a:solidFill>
                <a:latin typeface="Arial" charset="0"/>
              </a:rPr>
              <a:t>68.80.0.0/13</a:t>
            </a:r>
          </a:p>
        </p:txBody>
      </p:sp>
      <p:sp>
        <p:nvSpPr>
          <p:cNvPr id="209929" name="Line 36"/>
          <p:cNvSpPr>
            <a:spLocks noChangeShapeType="1"/>
          </p:cNvSpPr>
          <p:nvPr/>
        </p:nvSpPr>
        <p:spPr bwMode="auto">
          <a:xfrm flipV="1">
            <a:off x="3613150" y="2344738"/>
            <a:ext cx="155575" cy="142875"/>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09930" name="Line 43"/>
          <p:cNvSpPr>
            <a:spLocks noChangeShapeType="1"/>
          </p:cNvSpPr>
          <p:nvPr/>
        </p:nvSpPr>
        <p:spPr bwMode="auto">
          <a:xfrm flipV="1">
            <a:off x="2503488" y="2517775"/>
            <a:ext cx="695325" cy="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09931" name="Line 44"/>
          <p:cNvSpPr>
            <a:spLocks noChangeShapeType="1"/>
          </p:cNvSpPr>
          <p:nvPr/>
        </p:nvSpPr>
        <p:spPr bwMode="auto">
          <a:xfrm flipV="1">
            <a:off x="3762375" y="2201863"/>
            <a:ext cx="138113" cy="142875"/>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09932" name="Line 48"/>
          <p:cNvSpPr>
            <a:spLocks noChangeShapeType="1"/>
          </p:cNvSpPr>
          <p:nvPr/>
        </p:nvSpPr>
        <p:spPr bwMode="auto">
          <a:xfrm flipV="1">
            <a:off x="3117850" y="2736850"/>
            <a:ext cx="512763" cy="612775"/>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grpSp>
        <p:nvGrpSpPr>
          <p:cNvPr id="209933" name="Group 49"/>
          <p:cNvGrpSpPr>
            <a:grpSpLocks/>
          </p:cNvGrpSpPr>
          <p:nvPr/>
        </p:nvGrpSpPr>
        <p:grpSpPr bwMode="auto">
          <a:xfrm>
            <a:off x="2598738" y="3365500"/>
            <a:ext cx="987425" cy="479425"/>
            <a:chOff x="1118" y="1621"/>
            <a:chExt cx="622" cy="302"/>
          </a:xfrm>
        </p:grpSpPr>
        <p:sp>
          <p:nvSpPr>
            <p:cNvPr id="210166" name="Rectangle 50"/>
            <p:cNvSpPr>
              <a:spLocks noChangeArrowheads="1"/>
            </p:cNvSpPr>
            <p:nvPr/>
          </p:nvSpPr>
          <p:spPr bwMode="auto">
            <a:xfrm>
              <a:off x="1578" y="1789"/>
              <a:ext cx="162" cy="44"/>
            </a:xfrm>
            <a:prstGeom prst="rect">
              <a:avLst/>
            </a:prstGeom>
            <a:solidFill>
              <a:srgbClr val="C0C0C0"/>
            </a:solidFill>
            <a:ln w="9525">
              <a:solidFill>
                <a:srgbClr val="000000"/>
              </a:solidFill>
              <a:miter lim="800000"/>
              <a:headEnd/>
              <a:tailEnd/>
            </a:ln>
          </p:spPr>
          <p:txBody>
            <a:bodyPr wrap="none" anchor="ctr"/>
            <a:lstStyle/>
            <a:p>
              <a:pPr eaLnBrk="1" hangingPunct="1"/>
              <a:endParaRPr lang="en-US" i="0" dirty="0">
                <a:solidFill>
                  <a:srgbClr val="000000"/>
                </a:solidFill>
                <a:latin typeface="Arial" charset="0"/>
              </a:endParaRPr>
            </a:p>
          </p:txBody>
        </p:sp>
        <p:sp>
          <p:nvSpPr>
            <p:cNvPr id="210167" name="Rectangle 51"/>
            <p:cNvSpPr>
              <a:spLocks noChangeArrowheads="1"/>
            </p:cNvSpPr>
            <p:nvPr/>
          </p:nvSpPr>
          <p:spPr bwMode="auto">
            <a:xfrm rot="-2700000">
              <a:off x="1336" y="1621"/>
              <a:ext cx="162" cy="44"/>
            </a:xfrm>
            <a:prstGeom prst="rect">
              <a:avLst/>
            </a:prstGeom>
            <a:solidFill>
              <a:srgbClr val="C0C0C0"/>
            </a:solidFill>
            <a:ln w="9525">
              <a:solidFill>
                <a:srgbClr val="000000"/>
              </a:solidFill>
              <a:miter lim="800000"/>
              <a:headEnd/>
              <a:tailEnd/>
            </a:ln>
          </p:spPr>
          <p:txBody>
            <a:bodyPr wrap="none" anchor="ctr"/>
            <a:lstStyle/>
            <a:p>
              <a:pPr eaLnBrk="1" hangingPunct="1"/>
              <a:endParaRPr lang="en-US" i="0" dirty="0">
                <a:solidFill>
                  <a:srgbClr val="000000"/>
                </a:solidFill>
                <a:latin typeface="Arial" charset="0"/>
              </a:endParaRPr>
            </a:p>
          </p:txBody>
        </p:sp>
        <p:grpSp>
          <p:nvGrpSpPr>
            <p:cNvPr id="210168" name="Group 52"/>
            <p:cNvGrpSpPr>
              <a:grpSpLocks/>
            </p:cNvGrpSpPr>
            <p:nvPr/>
          </p:nvGrpSpPr>
          <p:grpSpPr bwMode="auto">
            <a:xfrm>
              <a:off x="1118" y="1684"/>
              <a:ext cx="477" cy="239"/>
              <a:chOff x="2466" y="2026"/>
              <a:chExt cx="477" cy="282"/>
            </a:xfrm>
          </p:grpSpPr>
          <p:sp>
            <p:nvSpPr>
              <p:cNvPr id="210169" name="Oval 53"/>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solidFill>
                    <a:srgbClr val="000000"/>
                  </a:solidFill>
                  <a:latin typeface="Arial" charset="0"/>
                </a:endParaRPr>
              </a:p>
            </p:txBody>
          </p:sp>
          <p:sp>
            <p:nvSpPr>
              <p:cNvPr id="210170" name="Line 54"/>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171" name="Rectangle 55"/>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i="0" dirty="0">
                  <a:solidFill>
                    <a:srgbClr val="000000"/>
                  </a:solidFill>
                  <a:latin typeface="Times New Roman" charset="0"/>
                </a:endParaRPr>
              </a:p>
            </p:txBody>
          </p:sp>
          <p:sp>
            <p:nvSpPr>
              <p:cNvPr id="210172" name="Oval 56"/>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solidFill>
                    <a:srgbClr val="000000"/>
                  </a:solidFill>
                  <a:latin typeface="Arial" charset="0"/>
                </a:endParaRPr>
              </a:p>
            </p:txBody>
          </p:sp>
          <p:grpSp>
            <p:nvGrpSpPr>
              <p:cNvPr id="210173" name="Group 57"/>
              <p:cNvGrpSpPr>
                <a:grpSpLocks/>
              </p:cNvGrpSpPr>
              <p:nvPr/>
            </p:nvGrpSpPr>
            <p:grpSpPr bwMode="auto">
              <a:xfrm>
                <a:off x="2581" y="2061"/>
                <a:ext cx="236" cy="94"/>
                <a:chOff x="2848" y="848"/>
                <a:chExt cx="140" cy="98"/>
              </a:xfrm>
            </p:grpSpPr>
            <p:sp>
              <p:nvSpPr>
                <p:cNvPr id="210180" name="Line 58"/>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181" name="Line 59"/>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182" name="Line 60"/>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grpSp>
            <p:nvGrpSpPr>
              <p:cNvPr id="210174" name="Group 61"/>
              <p:cNvGrpSpPr>
                <a:grpSpLocks/>
              </p:cNvGrpSpPr>
              <p:nvPr/>
            </p:nvGrpSpPr>
            <p:grpSpPr bwMode="auto">
              <a:xfrm flipV="1">
                <a:off x="2581" y="2060"/>
                <a:ext cx="236" cy="94"/>
                <a:chOff x="2848" y="848"/>
                <a:chExt cx="140" cy="98"/>
              </a:xfrm>
            </p:grpSpPr>
            <p:sp>
              <p:nvSpPr>
                <p:cNvPr id="210177" name="Line 62"/>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178" name="Line 63"/>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179" name="Line 64"/>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sp>
            <p:nvSpPr>
              <p:cNvPr id="210175" name="Line 65"/>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176" name="Line 66"/>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grpSp>
      <p:sp>
        <p:nvSpPr>
          <p:cNvPr id="209934" name="Line 68"/>
          <p:cNvSpPr>
            <a:spLocks noChangeShapeType="1"/>
          </p:cNvSpPr>
          <p:nvPr/>
        </p:nvSpPr>
        <p:spPr bwMode="auto">
          <a:xfrm flipV="1">
            <a:off x="3589338" y="2930525"/>
            <a:ext cx="1819275" cy="733425"/>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grpSp>
        <p:nvGrpSpPr>
          <p:cNvPr id="209935" name="Group 69"/>
          <p:cNvGrpSpPr>
            <a:grpSpLocks/>
          </p:cNvGrpSpPr>
          <p:nvPr/>
        </p:nvGrpSpPr>
        <p:grpSpPr bwMode="auto">
          <a:xfrm>
            <a:off x="7405688" y="3341688"/>
            <a:ext cx="757237" cy="379412"/>
            <a:chOff x="2466" y="2026"/>
            <a:chExt cx="477" cy="282"/>
          </a:xfrm>
        </p:grpSpPr>
        <p:sp>
          <p:nvSpPr>
            <p:cNvPr id="210152" name="Oval 70"/>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solidFill>
                  <a:srgbClr val="000000"/>
                </a:solidFill>
                <a:latin typeface="Arial" charset="0"/>
              </a:endParaRPr>
            </a:p>
          </p:txBody>
        </p:sp>
        <p:sp>
          <p:nvSpPr>
            <p:cNvPr id="210153" name="Line 71"/>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154" name="Rectangle 72"/>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i="0" dirty="0">
                <a:solidFill>
                  <a:srgbClr val="000000"/>
                </a:solidFill>
                <a:latin typeface="Times New Roman" charset="0"/>
              </a:endParaRPr>
            </a:p>
          </p:txBody>
        </p:sp>
        <p:sp>
          <p:nvSpPr>
            <p:cNvPr id="210155" name="Oval 73"/>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solidFill>
                  <a:srgbClr val="000000"/>
                </a:solidFill>
                <a:latin typeface="Arial" charset="0"/>
              </a:endParaRPr>
            </a:p>
          </p:txBody>
        </p:sp>
        <p:grpSp>
          <p:nvGrpSpPr>
            <p:cNvPr id="210156" name="Group 74"/>
            <p:cNvGrpSpPr>
              <a:grpSpLocks/>
            </p:cNvGrpSpPr>
            <p:nvPr/>
          </p:nvGrpSpPr>
          <p:grpSpPr bwMode="auto">
            <a:xfrm>
              <a:off x="2581" y="2061"/>
              <a:ext cx="236" cy="94"/>
              <a:chOff x="2848" y="848"/>
              <a:chExt cx="140" cy="98"/>
            </a:xfrm>
          </p:grpSpPr>
          <p:sp>
            <p:nvSpPr>
              <p:cNvPr id="210163" name="Line 75"/>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164" name="Line 76"/>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165" name="Line 77"/>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grpSp>
          <p:nvGrpSpPr>
            <p:cNvPr id="210157" name="Group 78"/>
            <p:cNvGrpSpPr>
              <a:grpSpLocks/>
            </p:cNvGrpSpPr>
            <p:nvPr/>
          </p:nvGrpSpPr>
          <p:grpSpPr bwMode="auto">
            <a:xfrm flipV="1">
              <a:off x="2581" y="2060"/>
              <a:ext cx="236" cy="94"/>
              <a:chOff x="2848" y="848"/>
              <a:chExt cx="140" cy="98"/>
            </a:xfrm>
          </p:grpSpPr>
          <p:sp>
            <p:nvSpPr>
              <p:cNvPr id="210160" name="Line 79"/>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161" name="Line 80"/>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162" name="Line 81"/>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sp>
          <p:nvSpPr>
            <p:cNvPr id="210158" name="Line 82"/>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159" name="Line 83"/>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sp>
        <p:nvSpPr>
          <p:cNvPr id="209936" name="Line 93"/>
          <p:cNvSpPr>
            <a:spLocks noChangeShapeType="1"/>
          </p:cNvSpPr>
          <p:nvPr/>
        </p:nvSpPr>
        <p:spPr bwMode="auto">
          <a:xfrm flipH="1">
            <a:off x="7124700" y="2166938"/>
            <a:ext cx="260350" cy="258762"/>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09937" name="Freeform 94"/>
          <p:cNvSpPr>
            <a:spLocks/>
          </p:cNvSpPr>
          <p:nvPr/>
        </p:nvSpPr>
        <p:spPr bwMode="auto">
          <a:xfrm>
            <a:off x="1089025" y="4146550"/>
            <a:ext cx="6419850" cy="1620838"/>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grpSp>
        <p:nvGrpSpPr>
          <p:cNvPr id="209938" name="Group 110"/>
          <p:cNvGrpSpPr>
            <a:grpSpLocks/>
          </p:cNvGrpSpPr>
          <p:nvPr/>
        </p:nvGrpSpPr>
        <p:grpSpPr bwMode="auto">
          <a:xfrm>
            <a:off x="4025900" y="4724400"/>
            <a:ext cx="757238" cy="379413"/>
            <a:chOff x="2466" y="2026"/>
            <a:chExt cx="477" cy="282"/>
          </a:xfrm>
        </p:grpSpPr>
        <p:sp>
          <p:nvSpPr>
            <p:cNvPr id="210138" name="Oval 111"/>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solidFill>
                  <a:srgbClr val="000000"/>
                </a:solidFill>
                <a:latin typeface="Arial" charset="0"/>
              </a:endParaRPr>
            </a:p>
          </p:txBody>
        </p:sp>
        <p:sp>
          <p:nvSpPr>
            <p:cNvPr id="210139" name="Line 112"/>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140" name="Rectangle 113"/>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i="0" dirty="0">
                <a:solidFill>
                  <a:srgbClr val="000000"/>
                </a:solidFill>
                <a:latin typeface="Times New Roman" charset="0"/>
              </a:endParaRPr>
            </a:p>
          </p:txBody>
        </p:sp>
        <p:sp>
          <p:nvSpPr>
            <p:cNvPr id="210141" name="Oval 114"/>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solidFill>
                  <a:srgbClr val="000000"/>
                </a:solidFill>
                <a:latin typeface="Arial" charset="0"/>
              </a:endParaRPr>
            </a:p>
          </p:txBody>
        </p:sp>
        <p:grpSp>
          <p:nvGrpSpPr>
            <p:cNvPr id="210142" name="Group 115"/>
            <p:cNvGrpSpPr>
              <a:grpSpLocks/>
            </p:cNvGrpSpPr>
            <p:nvPr/>
          </p:nvGrpSpPr>
          <p:grpSpPr bwMode="auto">
            <a:xfrm>
              <a:off x="2581" y="2061"/>
              <a:ext cx="236" cy="94"/>
              <a:chOff x="2848" y="848"/>
              <a:chExt cx="140" cy="98"/>
            </a:xfrm>
          </p:grpSpPr>
          <p:sp>
            <p:nvSpPr>
              <p:cNvPr id="210149" name="Line 116"/>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150" name="Line 117"/>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151" name="Line 118"/>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grpSp>
          <p:nvGrpSpPr>
            <p:cNvPr id="210143" name="Group 119"/>
            <p:cNvGrpSpPr>
              <a:grpSpLocks/>
            </p:cNvGrpSpPr>
            <p:nvPr/>
          </p:nvGrpSpPr>
          <p:grpSpPr bwMode="auto">
            <a:xfrm flipV="1">
              <a:off x="2581" y="2060"/>
              <a:ext cx="236" cy="94"/>
              <a:chOff x="2848" y="848"/>
              <a:chExt cx="140" cy="98"/>
            </a:xfrm>
          </p:grpSpPr>
          <p:sp>
            <p:nvSpPr>
              <p:cNvPr id="210146" name="Line 120"/>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147" name="Line 121"/>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148" name="Line 122"/>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sp>
          <p:nvSpPr>
            <p:cNvPr id="210144" name="Line 123"/>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145" name="Line 124"/>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sp>
        <p:nvSpPr>
          <p:cNvPr id="209939" name="Line 134"/>
          <p:cNvSpPr>
            <a:spLocks noChangeShapeType="1"/>
          </p:cNvSpPr>
          <p:nvPr/>
        </p:nvSpPr>
        <p:spPr bwMode="auto">
          <a:xfrm flipV="1">
            <a:off x="4479925" y="3074988"/>
            <a:ext cx="1174750" cy="165100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09940" name="Text Box 135"/>
          <p:cNvSpPr txBox="1">
            <a:spLocks noChangeArrowheads="1"/>
          </p:cNvSpPr>
          <p:nvPr/>
        </p:nvSpPr>
        <p:spPr bwMode="auto">
          <a:xfrm>
            <a:off x="5234263" y="5015085"/>
            <a:ext cx="1941237"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600" i="0" dirty="0">
                <a:solidFill>
                  <a:srgbClr val="000000"/>
                </a:solidFill>
                <a:latin typeface="Arial" charset="0"/>
              </a:rPr>
              <a:t>T</a:t>
            </a:r>
            <a:r>
              <a:rPr lang="en-US" altLang="zh-CN" sz="1600" i="0" dirty="0">
                <a:solidFill>
                  <a:srgbClr val="000000"/>
                </a:solidFill>
                <a:latin typeface="Arial" charset="0"/>
              </a:rPr>
              <a:t>encent</a:t>
            </a:r>
            <a:r>
              <a:rPr lang="ja-JP" altLang="en-US" sz="1600" i="0">
                <a:solidFill>
                  <a:srgbClr val="000000"/>
                </a:solidFill>
                <a:latin typeface="Arial" charset="0"/>
              </a:rPr>
              <a:t>’</a:t>
            </a:r>
            <a:r>
              <a:rPr lang="en-US" altLang="ja-JP" sz="1600" i="0" dirty="0">
                <a:solidFill>
                  <a:srgbClr val="000000"/>
                </a:solidFill>
                <a:latin typeface="Arial" charset="0"/>
              </a:rPr>
              <a:t>s network </a:t>
            </a:r>
          </a:p>
          <a:p>
            <a:pPr eaLnBrk="1" hangingPunct="1"/>
            <a:r>
              <a:rPr lang="en-US" sz="1600" i="0" dirty="0">
                <a:solidFill>
                  <a:srgbClr val="000000"/>
                </a:solidFill>
                <a:latin typeface="Arial" charset="0"/>
              </a:rPr>
              <a:t>64.233.160.0/19 </a:t>
            </a:r>
          </a:p>
        </p:txBody>
      </p:sp>
      <p:sp>
        <p:nvSpPr>
          <p:cNvPr id="209941" name="Line 136"/>
          <p:cNvSpPr>
            <a:spLocks noChangeShapeType="1"/>
          </p:cNvSpPr>
          <p:nvPr/>
        </p:nvSpPr>
        <p:spPr bwMode="auto">
          <a:xfrm flipV="1">
            <a:off x="3059113" y="4894263"/>
            <a:ext cx="942975" cy="1587"/>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09942" name="Text Box 137"/>
          <p:cNvSpPr txBox="1">
            <a:spLocks noChangeArrowheads="1"/>
          </p:cNvSpPr>
          <p:nvPr/>
        </p:nvSpPr>
        <p:spPr bwMode="auto">
          <a:xfrm>
            <a:off x="1971675" y="5286375"/>
            <a:ext cx="1595438"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600" i="0" dirty="0">
                <a:solidFill>
                  <a:srgbClr val="000000"/>
                </a:solidFill>
                <a:latin typeface="Arial" charset="0"/>
              </a:rPr>
              <a:t>64.233.169.105</a:t>
            </a:r>
          </a:p>
        </p:txBody>
      </p:sp>
      <p:sp>
        <p:nvSpPr>
          <p:cNvPr id="209943" name="Text Box 138"/>
          <p:cNvSpPr txBox="1">
            <a:spLocks noChangeArrowheads="1"/>
          </p:cNvSpPr>
          <p:nvPr/>
        </p:nvSpPr>
        <p:spPr bwMode="auto">
          <a:xfrm>
            <a:off x="1939925" y="4992688"/>
            <a:ext cx="117792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600" i="0" dirty="0">
                <a:solidFill>
                  <a:srgbClr val="000000"/>
                </a:solidFill>
                <a:latin typeface="Arial" charset="0"/>
              </a:rPr>
              <a:t>web server</a:t>
            </a:r>
          </a:p>
        </p:txBody>
      </p:sp>
      <p:sp>
        <p:nvSpPr>
          <p:cNvPr id="209944" name="Text Box 139"/>
          <p:cNvSpPr txBox="1">
            <a:spLocks noChangeArrowheads="1"/>
          </p:cNvSpPr>
          <p:nvPr/>
        </p:nvSpPr>
        <p:spPr bwMode="auto">
          <a:xfrm>
            <a:off x="7577138" y="1384300"/>
            <a:ext cx="1233487" cy="58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600" i="0" dirty="0">
                <a:solidFill>
                  <a:srgbClr val="000000"/>
                </a:solidFill>
                <a:latin typeface="Arial" charset="0"/>
              </a:rPr>
              <a:t>DNS server</a:t>
            </a:r>
          </a:p>
          <a:p>
            <a:pPr eaLnBrk="1" hangingPunct="1"/>
            <a:endParaRPr lang="en-US" sz="1600" i="0" dirty="0">
              <a:solidFill>
                <a:srgbClr val="000000"/>
              </a:solidFill>
              <a:latin typeface="Arial" charset="0"/>
            </a:endParaRPr>
          </a:p>
        </p:txBody>
      </p:sp>
      <p:grpSp>
        <p:nvGrpSpPr>
          <p:cNvPr id="209945" name="Group 95"/>
          <p:cNvGrpSpPr>
            <a:grpSpLocks/>
          </p:cNvGrpSpPr>
          <p:nvPr/>
        </p:nvGrpSpPr>
        <p:grpSpPr bwMode="auto">
          <a:xfrm>
            <a:off x="5797550" y="4365625"/>
            <a:ext cx="757238" cy="379413"/>
            <a:chOff x="2466" y="2026"/>
            <a:chExt cx="477" cy="282"/>
          </a:xfrm>
        </p:grpSpPr>
        <p:sp>
          <p:nvSpPr>
            <p:cNvPr id="210124" name="Oval 96"/>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solidFill>
                  <a:srgbClr val="000000"/>
                </a:solidFill>
                <a:latin typeface="Arial" charset="0"/>
              </a:endParaRPr>
            </a:p>
          </p:txBody>
        </p:sp>
        <p:sp>
          <p:nvSpPr>
            <p:cNvPr id="210125" name="Line 97"/>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126" name="Rectangle 98"/>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i="0" dirty="0">
                <a:solidFill>
                  <a:srgbClr val="000000"/>
                </a:solidFill>
                <a:latin typeface="Times New Roman" charset="0"/>
              </a:endParaRPr>
            </a:p>
          </p:txBody>
        </p:sp>
        <p:sp>
          <p:nvSpPr>
            <p:cNvPr id="210127" name="Oval 99"/>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solidFill>
                  <a:srgbClr val="000000"/>
                </a:solidFill>
                <a:latin typeface="Arial" charset="0"/>
              </a:endParaRPr>
            </a:p>
          </p:txBody>
        </p:sp>
        <p:grpSp>
          <p:nvGrpSpPr>
            <p:cNvPr id="210128" name="Group 100"/>
            <p:cNvGrpSpPr>
              <a:grpSpLocks/>
            </p:cNvGrpSpPr>
            <p:nvPr/>
          </p:nvGrpSpPr>
          <p:grpSpPr bwMode="auto">
            <a:xfrm>
              <a:off x="2581" y="2061"/>
              <a:ext cx="236" cy="94"/>
              <a:chOff x="2848" y="848"/>
              <a:chExt cx="140" cy="98"/>
            </a:xfrm>
          </p:grpSpPr>
          <p:sp>
            <p:nvSpPr>
              <p:cNvPr id="210135" name="Line 101"/>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136" name="Line 102"/>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137" name="Line 103"/>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grpSp>
          <p:nvGrpSpPr>
            <p:cNvPr id="210129" name="Group 104"/>
            <p:cNvGrpSpPr>
              <a:grpSpLocks/>
            </p:cNvGrpSpPr>
            <p:nvPr/>
          </p:nvGrpSpPr>
          <p:grpSpPr bwMode="auto">
            <a:xfrm flipV="1">
              <a:off x="2581" y="2060"/>
              <a:ext cx="236" cy="94"/>
              <a:chOff x="2848" y="848"/>
              <a:chExt cx="140" cy="98"/>
            </a:xfrm>
          </p:grpSpPr>
          <p:sp>
            <p:nvSpPr>
              <p:cNvPr id="210132" name="Line 105"/>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133" name="Line 106"/>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134" name="Line 107"/>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sp>
          <p:nvSpPr>
            <p:cNvPr id="210130" name="Line 108"/>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0131" name="Line 109"/>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grpSp>
        <p:nvGrpSpPr>
          <p:cNvPr id="209946" name="Group 166"/>
          <p:cNvGrpSpPr>
            <a:grpSpLocks/>
          </p:cNvGrpSpPr>
          <p:nvPr/>
        </p:nvGrpSpPr>
        <p:grpSpPr bwMode="auto">
          <a:xfrm>
            <a:off x="5181600" y="3048000"/>
            <a:ext cx="400050" cy="152400"/>
            <a:chOff x="3228" y="1776"/>
            <a:chExt cx="252" cy="96"/>
          </a:xfrm>
        </p:grpSpPr>
        <p:sp>
          <p:nvSpPr>
            <p:cNvPr id="210122" name="Line 164"/>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0123" name="Line 165"/>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grpSp>
      <p:grpSp>
        <p:nvGrpSpPr>
          <p:cNvPr id="209947" name="Group 167"/>
          <p:cNvGrpSpPr>
            <a:grpSpLocks/>
          </p:cNvGrpSpPr>
          <p:nvPr/>
        </p:nvGrpSpPr>
        <p:grpSpPr bwMode="auto">
          <a:xfrm flipH="1">
            <a:off x="5810250" y="3062288"/>
            <a:ext cx="400050" cy="152400"/>
            <a:chOff x="3228" y="1776"/>
            <a:chExt cx="252" cy="96"/>
          </a:xfrm>
        </p:grpSpPr>
        <p:sp>
          <p:nvSpPr>
            <p:cNvPr id="210120" name="Line 168"/>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0121" name="Line 169"/>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grpSp>
      <p:grpSp>
        <p:nvGrpSpPr>
          <p:cNvPr id="209948" name="Group 170"/>
          <p:cNvGrpSpPr>
            <a:grpSpLocks/>
          </p:cNvGrpSpPr>
          <p:nvPr/>
        </p:nvGrpSpPr>
        <p:grpSpPr bwMode="auto">
          <a:xfrm flipH="1" flipV="1">
            <a:off x="5962650" y="2538413"/>
            <a:ext cx="400050" cy="152400"/>
            <a:chOff x="3228" y="1776"/>
            <a:chExt cx="252" cy="96"/>
          </a:xfrm>
        </p:grpSpPr>
        <p:sp>
          <p:nvSpPr>
            <p:cNvPr id="210118" name="Line 171"/>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0119" name="Line 172"/>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grpSp>
      <p:grpSp>
        <p:nvGrpSpPr>
          <p:cNvPr id="209949" name="Group 173"/>
          <p:cNvGrpSpPr>
            <a:grpSpLocks/>
          </p:cNvGrpSpPr>
          <p:nvPr/>
        </p:nvGrpSpPr>
        <p:grpSpPr bwMode="auto">
          <a:xfrm flipH="1" flipV="1">
            <a:off x="8062913" y="3228975"/>
            <a:ext cx="400050" cy="152400"/>
            <a:chOff x="3228" y="1776"/>
            <a:chExt cx="252" cy="96"/>
          </a:xfrm>
        </p:grpSpPr>
        <p:sp>
          <p:nvSpPr>
            <p:cNvPr id="210116" name="Line 174"/>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0117" name="Line 175"/>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grpSp>
      <p:grpSp>
        <p:nvGrpSpPr>
          <p:cNvPr id="209950" name="Group 176"/>
          <p:cNvGrpSpPr>
            <a:grpSpLocks/>
          </p:cNvGrpSpPr>
          <p:nvPr/>
        </p:nvGrpSpPr>
        <p:grpSpPr bwMode="auto">
          <a:xfrm flipV="1">
            <a:off x="7239000" y="3248025"/>
            <a:ext cx="295275" cy="114300"/>
            <a:chOff x="3228" y="1776"/>
            <a:chExt cx="252" cy="96"/>
          </a:xfrm>
        </p:grpSpPr>
        <p:sp>
          <p:nvSpPr>
            <p:cNvPr id="210114" name="Line 177"/>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0115" name="Line 178"/>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grpSp>
      <p:grpSp>
        <p:nvGrpSpPr>
          <p:cNvPr id="209951" name="Group 179"/>
          <p:cNvGrpSpPr>
            <a:grpSpLocks/>
          </p:cNvGrpSpPr>
          <p:nvPr/>
        </p:nvGrpSpPr>
        <p:grpSpPr bwMode="auto">
          <a:xfrm rot="409689" flipH="1" flipV="1">
            <a:off x="7510463" y="2590800"/>
            <a:ext cx="452437" cy="57150"/>
            <a:chOff x="3228" y="1776"/>
            <a:chExt cx="252" cy="96"/>
          </a:xfrm>
        </p:grpSpPr>
        <p:sp>
          <p:nvSpPr>
            <p:cNvPr id="210112" name="Line 180"/>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0113" name="Line 181"/>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grpSp>
      <p:grpSp>
        <p:nvGrpSpPr>
          <p:cNvPr id="209952" name="Group 182"/>
          <p:cNvGrpSpPr>
            <a:grpSpLocks/>
          </p:cNvGrpSpPr>
          <p:nvPr/>
        </p:nvGrpSpPr>
        <p:grpSpPr bwMode="auto">
          <a:xfrm>
            <a:off x="6653213" y="2795588"/>
            <a:ext cx="295275" cy="114300"/>
            <a:chOff x="3228" y="1776"/>
            <a:chExt cx="252" cy="96"/>
          </a:xfrm>
        </p:grpSpPr>
        <p:sp>
          <p:nvSpPr>
            <p:cNvPr id="210110" name="Line 183"/>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0111" name="Line 184"/>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grpSp>
      <p:grpSp>
        <p:nvGrpSpPr>
          <p:cNvPr id="209953" name="Group 185"/>
          <p:cNvGrpSpPr>
            <a:grpSpLocks/>
          </p:cNvGrpSpPr>
          <p:nvPr/>
        </p:nvGrpSpPr>
        <p:grpSpPr bwMode="auto">
          <a:xfrm flipH="1">
            <a:off x="7291388" y="2795588"/>
            <a:ext cx="295275" cy="114300"/>
            <a:chOff x="3228" y="1776"/>
            <a:chExt cx="252" cy="96"/>
          </a:xfrm>
        </p:grpSpPr>
        <p:sp>
          <p:nvSpPr>
            <p:cNvPr id="210108" name="Line 186"/>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0109" name="Line 187"/>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grpSp>
      <p:grpSp>
        <p:nvGrpSpPr>
          <p:cNvPr id="209954" name="Group 188"/>
          <p:cNvGrpSpPr>
            <a:grpSpLocks/>
          </p:cNvGrpSpPr>
          <p:nvPr/>
        </p:nvGrpSpPr>
        <p:grpSpPr bwMode="auto">
          <a:xfrm>
            <a:off x="5705475" y="4743450"/>
            <a:ext cx="295275" cy="114300"/>
            <a:chOff x="3228" y="1776"/>
            <a:chExt cx="252" cy="96"/>
          </a:xfrm>
        </p:grpSpPr>
        <p:sp>
          <p:nvSpPr>
            <p:cNvPr id="210106" name="Line 189"/>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0107" name="Line 190"/>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grpSp>
      <p:grpSp>
        <p:nvGrpSpPr>
          <p:cNvPr id="209955" name="Group 191"/>
          <p:cNvGrpSpPr>
            <a:grpSpLocks/>
          </p:cNvGrpSpPr>
          <p:nvPr/>
        </p:nvGrpSpPr>
        <p:grpSpPr bwMode="auto">
          <a:xfrm flipH="1">
            <a:off x="6343650" y="4743450"/>
            <a:ext cx="295275" cy="114300"/>
            <a:chOff x="3228" y="1776"/>
            <a:chExt cx="252" cy="96"/>
          </a:xfrm>
        </p:grpSpPr>
        <p:sp>
          <p:nvSpPr>
            <p:cNvPr id="210104" name="Line 192"/>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0105" name="Line 193"/>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grpSp>
      <p:grpSp>
        <p:nvGrpSpPr>
          <p:cNvPr id="209956" name="Group 194"/>
          <p:cNvGrpSpPr>
            <a:grpSpLocks/>
          </p:cNvGrpSpPr>
          <p:nvPr/>
        </p:nvGrpSpPr>
        <p:grpSpPr bwMode="auto">
          <a:xfrm>
            <a:off x="3938588" y="5100638"/>
            <a:ext cx="295275" cy="114300"/>
            <a:chOff x="3228" y="1776"/>
            <a:chExt cx="252" cy="96"/>
          </a:xfrm>
        </p:grpSpPr>
        <p:sp>
          <p:nvSpPr>
            <p:cNvPr id="210102" name="Line 195"/>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0103" name="Line 196"/>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grpSp>
      <p:grpSp>
        <p:nvGrpSpPr>
          <p:cNvPr id="209957" name="Group 197"/>
          <p:cNvGrpSpPr>
            <a:grpSpLocks/>
          </p:cNvGrpSpPr>
          <p:nvPr/>
        </p:nvGrpSpPr>
        <p:grpSpPr bwMode="auto">
          <a:xfrm flipH="1">
            <a:off x="4576763" y="5100638"/>
            <a:ext cx="295275" cy="114300"/>
            <a:chOff x="3228" y="1776"/>
            <a:chExt cx="252" cy="96"/>
          </a:xfrm>
        </p:grpSpPr>
        <p:sp>
          <p:nvSpPr>
            <p:cNvPr id="210100" name="Line 198"/>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0101" name="Line 199"/>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grpSp>
      <p:grpSp>
        <p:nvGrpSpPr>
          <p:cNvPr id="209958" name="Group 200"/>
          <p:cNvGrpSpPr>
            <a:grpSpLocks/>
          </p:cNvGrpSpPr>
          <p:nvPr/>
        </p:nvGrpSpPr>
        <p:grpSpPr bwMode="auto">
          <a:xfrm flipH="1" flipV="1">
            <a:off x="4781550" y="4805363"/>
            <a:ext cx="295275" cy="114300"/>
            <a:chOff x="3228" y="1776"/>
            <a:chExt cx="252" cy="96"/>
          </a:xfrm>
        </p:grpSpPr>
        <p:sp>
          <p:nvSpPr>
            <p:cNvPr id="210098" name="Line 201"/>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0099" name="Line 202"/>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grpSp>
      <p:sp>
        <p:nvSpPr>
          <p:cNvPr id="209959" name="Text Box 34"/>
          <p:cNvSpPr txBox="1">
            <a:spLocks noChangeArrowheads="1"/>
          </p:cNvSpPr>
          <p:nvPr/>
        </p:nvSpPr>
        <p:spPr bwMode="auto">
          <a:xfrm>
            <a:off x="962025" y="3128963"/>
            <a:ext cx="1595438" cy="58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600" i="0" dirty="0">
                <a:solidFill>
                  <a:srgbClr val="000000"/>
                </a:solidFill>
                <a:latin typeface="Arial" charset="0"/>
              </a:rPr>
              <a:t>school network </a:t>
            </a:r>
          </a:p>
          <a:p>
            <a:pPr eaLnBrk="1" hangingPunct="1"/>
            <a:r>
              <a:rPr lang="en-US" sz="1600" i="0" dirty="0">
                <a:solidFill>
                  <a:srgbClr val="000000"/>
                </a:solidFill>
                <a:latin typeface="Arial" charset="0"/>
              </a:rPr>
              <a:t>68.80.2.0/24</a:t>
            </a:r>
          </a:p>
        </p:txBody>
      </p:sp>
      <p:sp>
        <p:nvSpPr>
          <p:cNvPr id="699796" name="Text Box 404"/>
          <p:cNvSpPr txBox="1">
            <a:spLocks noChangeArrowheads="1"/>
          </p:cNvSpPr>
          <p:nvPr/>
        </p:nvSpPr>
        <p:spPr bwMode="auto">
          <a:xfrm>
            <a:off x="1563688" y="3940175"/>
            <a:ext cx="95250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FF0000"/>
                </a:solidFill>
                <a:latin typeface="Arial" charset="0"/>
                <a:cs typeface="+mn-cs"/>
              </a:rPr>
              <a:t>web page</a:t>
            </a:r>
          </a:p>
        </p:txBody>
      </p:sp>
      <p:grpSp>
        <p:nvGrpSpPr>
          <p:cNvPr id="699797" name="Group 405"/>
          <p:cNvGrpSpPr>
            <a:grpSpLocks/>
          </p:cNvGrpSpPr>
          <p:nvPr/>
        </p:nvGrpSpPr>
        <p:grpSpPr bwMode="auto">
          <a:xfrm>
            <a:off x="288925" y="1162050"/>
            <a:ext cx="1416050" cy="1265238"/>
            <a:chOff x="146" y="690"/>
            <a:chExt cx="892" cy="797"/>
          </a:xfrm>
        </p:grpSpPr>
        <p:grpSp>
          <p:nvGrpSpPr>
            <p:cNvPr id="210091" name="Group 400"/>
            <p:cNvGrpSpPr>
              <a:grpSpLocks/>
            </p:cNvGrpSpPr>
            <p:nvPr/>
          </p:nvGrpSpPr>
          <p:grpSpPr bwMode="auto">
            <a:xfrm>
              <a:off x="146" y="690"/>
              <a:ext cx="892" cy="797"/>
              <a:chOff x="146" y="690"/>
              <a:chExt cx="892" cy="797"/>
            </a:xfrm>
          </p:grpSpPr>
          <p:sp>
            <p:nvSpPr>
              <p:cNvPr id="210093" name="Freeform 398"/>
              <p:cNvSpPr>
                <a:spLocks/>
              </p:cNvSpPr>
              <p:nvPr/>
            </p:nvSpPr>
            <p:spPr bwMode="auto">
              <a:xfrm>
                <a:off x="177" y="715"/>
                <a:ext cx="861" cy="772"/>
              </a:xfrm>
              <a:custGeom>
                <a:avLst/>
                <a:gdLst>
                  <a:gd name="T0" fmla="*/ 861 w 861"/>
                  <a:gd name="T1" fmla="*/ 772 h 772"/>
                  <a:gd name="T2" fmla="*/ 0 w 861"/>
                  <a:gd name="T3" fmla="*/ 557 h 772"/>
                  <a:gd name="T4" fmla="*/ 532 w 861"/>
                  <a:gd name="T5" fmla="*/ 405 h 772"/>
                  <a:gd name="T6" fmla="*/ 652 w 861"/>
                  <a:gd name="T7" fmla="*/ 0 h 772"/>
                  <a:gd name="T8" fmla="*/ 861 w 861"/>
                  <a:gd name="T9" fmla="*/ 772 h 7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61" h="772">
                    <a:moveTo>
                      <a:pt x="861" y="772"/>
                    </a:moveTo>
                    <a:lnTo>
                      <a:pt x="0" y="557"/>
                    </a:lnTo>
                    <a:lnTo>
                      <a:pt x="532" y="405"/>
                    </a:lnTo>
                    <a:lnTo>
                      <a:pt x="652" y="0"/>
                    </a:lnTo>
                    <a:lnTo>
                      <a:pt x="861" y="772"/>
                    </a:lnTo>
                    <a:close/>
                  </a:path>
                </a:pathLst>
              </a:custGeom>
              <a:gradFill rotWithShape="1">
                <a:gsLst>
                  <a:gs pos="0">
                    <a:schemeClr val="bg1"/>
                  </a:gs>
                  <a:gs pos="100000">
                    <a:srgbClr val="FF0000"/>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nvGrpSpPr>
              <p:cNvPr id="210094" name="Group 392"/>
              <p:cNvGrpSpPr>
                <a:grpSpLocks/>
              </p:cNvGrpSpPr>
              <p:nvPr/>
            </p:nvGrpSpPr>
            <p:grpSpPr bwMode="auto">
              <a:xfrm>
                <a:off x="148" y="697"/>
                <a:ext cx="694" cy="574"/>
                <a:chOff x="2579" y="1366"/>
                <a:chExt cx="1078" cy="674"/>
              </a:xfrm>
            </p:grpSpPr>
            <p:pic>
              <p:nvPicPr>
                <p:cNvPr id="87217" name="Picture 39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9" y="1366"/>
                  <a:ext cx="1078" cy="6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87218" name="Rectangle 394"/>
                <p:cNvSpPr>
                  <a:spLocks noChangeArrowheads="1"/>
                </p:cNvSpPr>
                <p:nvPr/>
              </p:nvSpPr>
              <p:spPr bwMode="auto">
                <a:xfrm>
                  <a:off x="2633" y="1428"/>
                  <a:ext cx="957" cy="568"/>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87216" name="Rectangle 399"/>
              <p:cNvSpPr>
                <a:spLocks noChangeArrowheads="1"/>
              </p:cNvSpPr>
              <p:nvPr/>
            </p:nvSpPr>
            <p:spPr bwMode="auto">
              <a:xfrm>
                <a:off x="146" y="690"/>
                <a:ext cx="696" cy="582"/>
              </a:xfrm>
              <a:prstGeom prst="rect">
                <a:avLst/>
              </a:prstGeom>
              <a:noFill/>
              <a:ln w="19050">
                <a:solidFill>
                  <a:srgbClr val="FF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87213" name="Text Box 402"/>
            <p:cNvSpPr txBox="1">
              <a:spLocks noChangeArrowheads="1"/>
            </p:cNvSpPr>
            <p:nvPr/>
          </p:nvSpPr>
          <p:spPr bwMode="auto">
            <a:xfrm>
              <a:off x="227" y="850"/>
              <a:ext cx="51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FF0000"/>
                  </a:solidFill>
                  <a:latin typeface="Arial" charset="0"/>
                  <a:cs typeface="+mn-cs"/>
                </a:rPr>
                <a:t>browser</a:t>
              </a:r>
            </a:p>
          </p:txBody>
        </p:sp>
      </p:grpSp>
      <p:grpSp>
        <p:nvGrpSpPr>
          <p:cNvPr id="209963" name="Group 356"/>
          <p:cNvGrpSpPr>
            <a:grpSpLocks/>
          </p:cNvGrpSpPr>
          <p:nvPr/>
        </p:nvGrpSpPr>
        <p:grpSpPr bwMode="auto">
          <a:xfrm>
            <a:off x="1511300" y="1898650"/>
            <a:ext cx="842963" cy="814388"/>
            <a:chOff x="313" y="1497"/>
            <a:chExt cx="1152" cy="1014"/>
          </a:xfrm>
        </p:grpSpPr>
        <p:pic>
          <p:nvPicPr>
            <p:cNvPr id="210089" name="Picture 354" descr="laptop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0090" name="Picture 355" descr="antenna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699788" name="AutoShape 396"/>
          <p:cNvSpPr>
            <a:spLocks noChangeArrowheads="1"/>
          </p:cNvSpPr>
          <p:nvPr/>
        </p:nvSpPr>
        <p:spPr bwMode="auto">
          <a:xfrm>
            <a:off x="668338" y="2266950"/>
            <a:ext cx="976312" cy="4857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87086"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0863" y="2444750"/>
            <a:ext cx="914400" cy="387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196" name="Rectangle 43"/>
          <p:cNvSpPr>
            <a:spLocks noChangeArrowheads="1"/>
          </p:cNvSpPr>
          <p:nvPr/>
        </p:nvSpPr>
        <p:spPr bwMode="auto">
          <a:xfrm rot="16200000">
            <a:off x="3416300" y="3551238"/>
            <a:ext cx="147638" cy="18891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cs typeface="+mn-cs"/>
            </a:endParaRPr>
          </a:p>
        </p:txBody>
      </p:sp>
      <p:sp>
        <p:nvSpPr>
          <p:cNvPr id="198" name="Rectangle 43"/>
          <p:cNvSpPr>
            <a:spLocks noChangeArrowheads="1"/>
          </p:cNvSpPr>
          <p:nvPr/>
        </p:nvSpPr>
        <p:spPr bwMode="auto">
          <a:xfrm rot="2460490">
            <a:off x="3074988" y="3208338"/>
            <a:ext cx="136525" cy="30638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cs typeface="+mn-cs"/>
            </a:endParaRPr>
          </a:p>
        </p:txBody>
      </p:sp>
      <p:sp>
        <p:nvSpPr>
          <p:cNvPr id="209968" name="Oval 407"/>
          <p:cNvSpPr>
            <a:spLocks noChangeArrowheads="1"/>
          </p:cNvSpPr>
          <p:nvPr/>
        </p:nvSpPr>
        <p:spPr bwMode="auto">
          <a:xfrm>
            <a:off x="2552700" y="3619500"/>
            <a:ext cx="850900" cy="250825"/>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i="0" dirty="0">
              <a:solidFill>
                <a:srgbClr val="000000"/>
              </a:solidFill>
              <a:latin typeface="Times New Roman" charset="0"/>
              <a:cs typeface="Arial" charset="0"/>
            </a:endParaRPr>
          </a:p>
        </p:txBody>
      </p:sp>
      <p:sp>
        <p:nvSpPr>
          <p:cNvPr id="209969" name="Rectangle 410"/>
          <p:cNvSpPr>
            <a:spLocks noChangeArrowheads="1"/>
          </p:cNvSpPr>
          <p:nvPr/>
        </p:nvSpPr>
        <p:spPr bwMode="auto">
          <a:xfrm>
            <a:off x="2552700" y="3590925"/>
            <a:ext cx="854075" cy="15716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i="0" dirty="0">
              <a:solidFill>
                <a:srgbClr val="000000"/>
              </a:solidFill>
              <a:latin typeface="Times New Roman" charset="0"/>
              <a:cs typeface="Arial" charset="0"/>
            </a:endParaRPr>
          </a:p>
        </p:txBody>
      </p:sp>
      <p:sp>
        <p:nvSpPr>
          <p:cNvPr id="209970" name="Oval 411"/>
          <p:cNvSpPr>
            <a:spLocks noChangeArrowheads="1"/>
          </p:cNvSpPr>
          <p:nvPr/>
        </p:nvSpPr>
        <p:spPr bwMode="auto">
          <a:xfrm>
            <a:off x="2549525" y="3421063"/>
            <a:ext cx="850900" cy="29368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i="0" dirty="0">
              <a:solidFill>
                <a:srgbClr val="000000"/>
              </a:solidFill>
              <a:latin typeface="Times New Roman" charset="0"/>
              <a:cs typeface="Arial" charset="0"/>
            </a:endParaRPr>
          </a:p>
        </p:txBody>
      </p:sp>
      <p:grpSp>
        <p:nvGrpSpPr>
          <p:cNvPr id="209971" name="Group 1189"/>
          <p:cNvGrpSpPr>
            <a:grpSpLocks/>
          </p:cNvGrpSpPr>
          <p:nvPr/>
        </p:nvGrpSpPr>
        <p:grpSpPr bwMode="auto">
          <a:xfrm>
            <a:off x="2720975" y="3497263"/>
            <a:ext cx="481013" cy="136525"/>
            <a:chOff x="2468" y="1332"/>
            <a:chExt cx="310" cy="60"/>
          </a:xfrm>
        </p:grpSpPr>
        <p:sp>
          <p:nvSpPr>
            <p:cNvPr id="210087"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10088"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sp>
        <p:nvSpPr>
          <p:cNvPr id="87093" name="Line 1192"/>
          <p:cNvSpPr>
            <a:spLocks noChangeShapeType="1"/>
          </p:cNvSpPr>
          <p:nvPr/>
        </p:nvSpPr>
        <p:spPr bwMode="auto">
          <a:xfrm>
            <a:off x="2552700" y="3557588"/>
            <a:ext cx="0" cy="2000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7094" name="Line 1193"/>
          <p:cNvSpPr>
            <a:spLocks noChangeShapeType="1"/>
          </p:cNvSpPr>
          <p:nvPr/>
        </p:nvSpPr>
        <p:spPr bwMode="auto">
          <a:xfrm>
            <a:off x="3400425" y="3567113"/>
            <a:ext cx="0" cy="19526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207" name="Rectangle 43"/>
          <p:cNvSpPr>
            <a:spLocks noChangeArrowheads="1"/>
          </p:cNvSpPr>
          <p:nvPr/>
        </p:nvSpPr>
        <p:spPr bwMode="auto">
          <a:xfrm rot="16200000">
            <a:off x="2338388" y="2365375"/>
            <a:ext cx="146050" cy="31432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cs typeface="+mn-cs"/>
            </a:endParaRPr>
          </a:p>
        </p:txBody>
      </p:sp>
      <p:grpSp>
        <p:nvGrpSpPr>
          <p:cNvPr id="209975" name="Group 1185"/>
          <p:cNvGrpSpPr>
            <a:grpSpLocks/>
          </p:cNvGrpSpPr>
          <p:nvPr/>
        </p:nvGrpSpPr>
        <p:grpSpPr bwMode="auto">
          <a:xfrm>
            <a:off x="5338763" y="2667000"/>
            <a:ext cx="830262" cy="455613"/>
            <a:chOff x="4650" y="1129"/>
            <a:chExt cx="246" cy="95"/>
          </a:xfrm>
        </p:grpSpPr>
        <p:sp>
          <p:nvSpPr>
            <p:cNvPr id="21007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i="0" dirty="0">
                <a:solidFill>
                  <a:srgbClr val="000000"/>
                </a:solidFill>
                <a:latin typeface="Times New Roman" charset="0"/>
                <a:cs typeface="Arial" charset="0"/>
              </a:endParaRPr>
            </a:p>
          </p:txBody>
        </p:sp>
        <p:sp>
          <p:nvSpPr>
            <p:cNvPr id="21008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i="0" dirty="0">
                <a:solidFill>
                  <a:srgbClr val="000000"/>
                </a:solidFill>
                <a:latin typeface="Times New Roman" charset="0"/>
                <a:cs typeface="Arial" charset="0"/>
              </a:endParaRPr>
            </a:p>
          </p:txBody>
        </p:sp>
        <p:sp>
          <p:nvSpPr>
            <p:cNvPr id="21008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i="0" dirty="0">
                <a:solidFill>
                  <a:srgbClr val="000000"/>
                </a:solidFill>
                <a:latin typeface="Times New Roman" charset="0"/>
                <a:cs typeface="Arial" charset="0"/>
              </a:endParaRPr>
            </a:p>
          </p:txBody>
        </p:sp>
        <p:grpSp>
          <p:nvGrpSpPr>
            <p:cNvPr id="210082" name="Group 1189"/>
            <p:cNvGrpSpPr>
              <a:grpSpLocks/>
            </p:cNvGrpSpPr>
            <p:nvPr/>
          </p:nvGrpSpPr>
          <p:grpSpPr bwMode="auto">
            <a:xfrm>
              <a:off x="4699" y="1145"/>
              <a:ext cx="138" cy="29"/>
              <a:chOff x="2468" y="1332"/>
              <a:chExt cx="310" cy="60"/>
            </a:xfrm>
          </p:grpSpPr>
          <p:sp>
            <p:nvSpPr>
              <p:cNvPr id="210085"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10086"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sp>
          <p:nvSpPr>
            <p:cNvPr id="87204"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7205"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grpSp>
      <p:grpSp>
        <p:nvGrpSpPr>
          <p:cNvPr id="209976" name="Group 1185"/>
          <p:cNvGrpSpPr>
            <a:grpSpLocks/>
          </p:cNvGrpSpPr>
          <p:nvPr/>
        </p:nvGrpSpPr>
        <p:grpSpPr bwMode="auto">
          <a:xfrm>
            <a:off x="6729413" y="2401888"/>
            <a:ext cx="808037" cy="425450"/>
            <a:chOff x="4650" y="1129"/>
            <a:chExt cx="246" cy="95"/>
          </a:xfrm>
        </p:grpSpPr>
        <p:sp>
          <p:nvSpPr>
            <p:cNvPr id="21007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i="0" dirty="0">
                <a:solidFill>
                  <a:srgbClr val="000000"/>
                </a:solidFill>
                <a:latin typeface="Times New Roman" charset="0"/>
                <a:cs typeface="Arial" charset="0"/>
              </a:endParaRPr>
            </a:p>
          </p:txBody>
        </p:sp>
        <p:sp>
          <p:nvSpPr>
            <p:cNvPr id="21007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i="0" dirty="0">
                <a:solidFill>
                  <a:srgbClr val="000000"/>
                </a:solidFill>
                <a:latin typeface="Times New Roman" charset="0"/>
                <a:cs typeface="Arial" charset="0"/>
              </a:endParaRPr>
            </a:p>
          </p:txBody>
        </p:sp>
        <p:sp>
          <p:nvSpPr>
            <p:cNvPr id="21007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i="0" dirty="0">
                <a:solidFill>
                  <a:srgbClr val="000000"/>
                </a:solidFill>
                <a:latin typeface="Times New Roman" charset="0"/>
                <a:cs typeface="Arial" charset="0"/>
              </a:endParaRPr>
            </a:p>
          </p:txBody>
        </p:sp>
        <p:grpSp>
          <p:nvGrpSpPr>
            <p:cNvPr id="210074" name="Group 1189"/>
            <p:cNvGrpSpPr>
              <a:grpSpLocks/>
            </p:cNvGrpSpPr>
            <p:nvPr/>
          </p:nvGrpSpPr>
          <p:grpSpPr bwMode="auto">
            <a:xfrm>
              <a:off x="4699" y="1145"/>
              <a:ext cx="138" cy="29"/>
              <a:chOff x="2468" y="1332"/>
              <a:chExt cx="310" cy="60"/>
            </a:xfrm>
          </p:grpSpPr>
          <p:sp>
            <p:nvSpPr>
              <p:cNvPr id="210077"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10078"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sp>
          <p:nvSpPr>
            <p:cNvPr id="87196"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7197"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grpSp>
      <p:grpSp>
        <p:nvGrpSpPr>
          <p:cNvPr id="209977" name="Group 1185"/>
          <p:cNvGrpSpPr>
            <a:grpSpLocks/>
          </p:cNvGrpSpPr>
          <p:nvPr/>
        </p:nvGrpSpPr>
        <p:grpSpPr bwMode="auto">
          <a:xfrm>
            <a:off x="7343775" y="3338513"/>
            <a:ext cx="892175" cy="390525"/>
            <a:chOff x="4650" y="1129"/>
            <a:chExt cx="246" cy="95"/>
          </a:xfrm>
        </p:grpSpPr>
        <p:sp>
          <p:nvSpPr>
            <p:cNvPr id="21006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i="0" dirty="0">
                <a:solidFill>
                  <a:srgbClr val="000000"/>
                </a:solidFill>
                <a:latin typeface="Times New Roman" charset="0"/>
                <a:cs typeface="Arial" charset="0"/>
              </a:endParaRPr>
            </a:p>
          </p:txBody>
        </p:sp>
        <p:sp>
          <p:nvSpPr>
            <p:cNvPr id="21006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i="0" dirty="0">
                <a:solidFill>
                  <a:srgbClr val="000000"/>
                </a:solidFill>
                <a:latin typeface="Times New Roman" charset="0"/>
                <a:cs typeface="Arial" charset="0"/>
              </a:endParaRPr>
            </a:p>
          </p:txBody>
        </p:sp>
        <p:sp>
          <p:nvSpPr>
            <p:cNvPr id="21006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i="0" dirty="0">
                <a:solidFill>
                  <a:srgbClr val="000000"/>
                </a:solidFill>
                <a:latin typeface="Times New Roman" charset="0"/>
                <a:cs typeface="Arial" charset="0"/>
              </a:endParaRPr>
            </a:p>
          </p:txBody>
        </p:sp>
        <p:grpSp>
          <p:nvGrpSpPr>
            <p:cNvPr id="210066" name="Group 1189"/>
            <p:cNvGrpSpPr>
              <a:grpSpLocks/>
            </p:cNvGrpSpPr>
            <p:nvPr/>
          </p:nvGrpSpPr>
          <p:grpSpPr bwMode="auto">
            <a:xfrm>
              <a:off x="4699" y="1145"/>
              <a:ext cx="138" cy="29"/>
              <a:chOff x="2468" y="1332"/>
              <a:chExt cx="310" cy="60"/>
            </a:xfrm>
          </p:grpSpPr>
          <p:sp>
            <p:nvSpPr>
              <p:cNvPr id="210069"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10070"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sp>
          <p:nvSpPr>
            <p:cNvPr id="87188"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7189"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grpSp>
      <p:grpSp>
        <p:nvGrpSpPr>
          <p:cNvPr id="209978" name="Group 1185"/>
          <p:cNvGrpSpPr>
            <a:grpSpLocks/>
          </p:cNvGrpSpPr>
          <p:nvPr/>
        </p:nvGrpSpPr>
        <p:grpSpPr bwMode="auto">
          <a:xfrm>
            <a:off x="5754688" y="4344988"/>
            <a:ext cx="808037" cy="425450"/>
            <a:chOff x="4650" y="1129"/>
            <a:chExt cx="246" cy="95"/>
          </a:xfrm>
        </p:grpSpPr>
        <p:sp>
          <p:nvSpPr>
            <p:cNvPr id="21005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i="0" dirty="0">
                <a:solidFill>
                  <a:srgbClr val="000000"/>
                </a:solidFill>
                <a:latin typeface="Times New Roman" charset="0"/>
                <a:cs typeface="Arial" charset="0"/>
              </a:endParaRPr>
            </a:p>
          </p:txBody>
        </p:sp>
        <p:sp>
          <p:nvSpPr>
            <p:cNvPr id="21005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i="0" dirty="0">
                <a:solidFill>
                  <a:srgbClr val="000000"/>
                </a:solidFill>
                <a:latin typeface="Times New Roman" charset="0"/>
                <a:cs typeface="Arial" charset="0"/>
              </a:endParaRPr>
            </a:p>
          </p:txBody>
        </p:sp>
        <p:sp>
          <p:nvSpPr>
            <p:cNvPr id="21005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i="0" dirty="0">
                <a:solidFill>
                  <a:srgbClr val="000000"/>
                </a:solidFill>
                <a:latin typeface="Times New Roman" charset="0"/>
                <a:cs typeface="Arial" charset="0"/>
              </a:endParaRPr>
            </a:p>
          </p:txBody>
        </p:sp>
        <p:grpSp>
          <p:nvGrpSpPr>
            <p:cNvPr id="210058" name="Group 1189"/>
            <p:cNvGrpSpPr>
              <a:grpSpLocks/>
            </p:cNvGrpSpPr>
            <p:nvPr/>
          </p:nvGrpSpPr>
          <p:grpSpPr bwMode="auto">
            <a:xfrm>
              <a:off x="4699" y="1145"/>
              <a:ext cx="138" cy="29"/>
              <a:chOff x="2468" y="1332"/>
              <a:chExt cx="310" cy="60"/>
            </a:xfrm>
          </p:grpSpPr>
          <p:sp>
            <p:nvSpPr>
              <p:cNvPr id="210061"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10062"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sp>
          <p:nvSpPr>
            <p:cNvPr id="87180"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7181"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grpSp>
      <p:grpSp>
        <p:nvGrpSpPr>
          <p:cNvPr id="209979" name="Group 1185"/>
          <p:cNvGrpSpPr>
            <a:grpSpLocks/>
          </p:cNvGrpSpPr>
          <p:nvPr/>
        </p:nvGrpSpPr>
        <p:grpSpPr bwMode="auto">
          <a:xfrm>
            <a:off x="4013200" y="4710113"/>
            <a:ext cx="808038" cy="425450"/>
            <a:chOff x="4650" y="1129"/>
            <a:chExt cx="246" cy="95"/>
          </a:xfrm>
        </p:grpSpPr>
        <p:sp>
          <p:nvSpPr>
            <p:cNvPr id="21004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i="0" dirty="0">
                <a:solidFill>
                  <a:srgbClr val="000000"/>
                </a:solidFill>
                <a:latin typeface="Times New Roman" charset="0"/>
                <a:cs typeface="Arial" charset="0"/>
              </a:endParaRPr>
            </a:p>
          </p:txBody>
        </p:sp>
        <p:sp>
          <p:nvSpPr>
            <p:cNvPr id="21004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i="0" dirty="0">
                <a:solidFill>
                  <a:srgbClr val="000000"/>
                </a:solidFill>
                <a:latin typeface="Times New Roman" charset="0"/>
                <a:cs typeface="Arial" charset="0"/>
              </a:endParaRPr>
            </a:p>
          </p:txBody>
        </p:sp>
        <p:sp>
          <p:nvSpPr>
            <p:cNvPr id="21004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i="0" dirty="0">
                <a:solidFill>
                  <a:srgbClr val="000000"/>
                </a:solidFill>
                <a:latin typeface="Times New Roman" charset="0"/>
                <a:cs typeface="Arial" charset="0"/>
              </a:endParaRPr>
            </a:p>
          </p:txBody>
        </p:sp>
        <p:grpSp>
          <p:nvGrpSpPr>
            <p:cNvPr id="210050" name="Group 1189"/>
            <p:cNvGrpSpPr>
              <a:grpSpLocks/>
            </p:cNvGrpSpPr>
            <p:nvPr/>
          </p:nvGrpSpPr>
          <p:grpSpPr bwMode="auto">
            <a:xfrm>
              <a:off x="4699" y="1145"/>
              <a:ext cx="138" cy="29"/>
              <a:chOff x="2468" y="1332"/>
              <a:chExt cx="310" cy="60"/>
            </a:xfrm>
          </p:grpSpPr>
          <p:sp>
            <p:nvSpPr>
              <p:cNvPr id="210053"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10054"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sp>
          <p:nvSpPr>
            <p:cNvPr id="87172"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7173"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grpSp>
      <p:grpSp>
        <p:nvGrpSpPr>
          <p:cNvPr id="209980" name="Group 248"/>
          <p:cNvGrpSpPr>
            <a:grpSpLocks/>
          </p:cNvGrpSpPr>
          <p:nvPr/>
        </p:nvGrpSpPr>
        <p:grpSpPr bwMode="auto">
          <a:xfrm>
            <a:off x="7218363" y="1558925"/>
            <a:ext cx="358775" cy="623888"/>
            <a:chOff x="4140" y="429"/>
            <a:chExt cx="1425" cy="2396"/>
          </a:xfrm>
        </p:grpSpPr>
        <p:sp>
          <p:nvSpPr>
            <p:cNvPr id="210015" name="Freeform 148"/>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87137" name="Rectangle 149"/>
            <p:cNvSpPr>
              <a:spLocks noChangeArrowheads="1"/>
            </p:cNvSpPr>
            <p:nvPr/>
          </p:nvSpPr>
          <p:spPr bwMode="auto">
            <a:xfrm>
              <a:off x="4203" y="429"/>
              <a:ext cx="1053" cy="2286"/>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0017" name="Freeform 150"/>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10018" name="Freeform 151"/>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87140" name="Rectangle 152"/>
            <p:cNvSpPr>
              <a:spLocks noChangeArrowheads="1"/>
            </p:cNvSpPr>
            <p:nvPr/>
          </p:nvSpPr>
          <p:spPr bwMode="auto">
            <a:xfrm>
              <a:off x="4209" y="691"/>
              <a:ext cx="599" cy="49"/>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0020" name="Group 153"/>
            <p:cNvGrpSpPr>
              <a:grpSpLocks/>
            </p:cNvGrpSpPr>
            <p:nvPr/>
          </p:nvGrpSpPr>
          <p:grpSpPr bwMode="auto">
            <a:xfrm>
              <a:off x="4749" y="668"/>
              <a:ext cx="581" cy="145"/>
              <a:chOff x="614" y="2568"/>
              <a:chExt cx="725" cy="139"/>
            </a:xfrm>
          </p:grpSpPr>
          <p:sp>
            <p:nvSpPr>
              <p:cNvPr id="87166" name="AutoShape 154"/>
              <p:cNvSpPr>
                <a:spLocks noChangeArrowheads="1"/>
              </p:cNvSpPr>
              <p:nvPr/>
            </p:nvSpPr>
            <p:spPr bwMode="auto">
              <a:xfrm>
                <a:off x="617" y="2567"/>
                <a:ext cx="724" cy="140"/>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7167" name="AutoShape 155"/>
              <p:cNvSpPr>
                <a:spLocks noChangeArrowheads="1"/>
              </p:cNvSpPr>
              <p:nvPr/>
            </p:nvSpPr>
            <p:spPr bwMode="auto">
              <a:xfrm>
                <a:off x="633" y="2584"/>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87142" name="Rectangle 156"/>
            <p:cNvSpPr>
              <a:spLocks noChangeArrowheads="1"/>
            </p:cNvSpPr>
            <p:nvPr/>
          </p:nvSpPr>
          <p:spPr bwMode="auto">
            <a:xfrm>
              <a:off x="4222" y="1020"/>
              <a:ext cx="599" cy="43"/>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0022" name="Group 157"/>
            <p:cNvGrpSpPr>
              <a:grpSpLocks/>
            </p:cNvGrpSpPr>
            <p:nvPr/>
          </p:nvGrpSpPr>
          <p:grpSpPr bwMode="auto">
            <a:xfrm>
              <a:off x="4747" y="994"/>
              <a:ext cx="581" cy="134"/>
              <a:chOff x="614" y="2568"/>
              <a:chExt cx="725" cy="139"/>
            </a:xfrm>
          </p:grpSpPr>
          <p:sp>
            <p:nvSpPr>
              <p:cNvPr id="87164" name="AutoShape 158"/>
              <p:cNvSpPr>
                <a:spLocks noChangeArrowheads="1"/>
              </p:cNvSpPr>
              <p:nvPr/>
            </p:nvSpPr>
            <p:spPr bwMode="auto">
              <a:xfrm>
                <a:off x="612" y="2570"/>
                <a:ext cx="724"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7165" name="AutoShape 159"/>
              <p:cNvSpPr>
                <a:spLocks noChangeArrowheads="1"/>
              </p:cNvSpPr>
              <p:nvPr/>
            </p:nvSpPr>
            <p:spPr bwMode="auto">
              <a:xfrm>
                <a:off x="628" y="2589"/>
                <a:ext cx="692"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87144" name="Rectangle 160"/>
            <p:cNvSpPr>
              <a:spLocks noChangeArrowheads="1"/>
            </p:cNvSpPr>
            <p:nvPr/>
          </p:nvSpPr>
          <p:spPr bwMode="auto">
            <a:xfrm>
              <a:off x="4216" y="1356"/>
              <a:ext cx="599" cy="49"/>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7145" name="Rectangle 161"/>
            <p:cNvSpPr>
              <a:spLocks noChangeArrowheads="1"/>
            </p:cNvSpPr>
            <p:nvPr/>
          </p:nvSpPr>
          <p:spPr bwMode="auto">
            <a:xfrm>
              <a:off x="4228" y="1654"/>
              <a:ext cx="593" cy="49"/>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0025" name="Group 162"/>
            <p:cNvGrpSpPr>
              <a:grpSpLocks/>
            </p:cNvGrpSpPr>
            <p:nvPr/>
          </p:nvGrpSpPr>
          <p:grpSpPr bwMode="auto">
            <a:xfrm>
              <a:off x="4735" y="1627"/>
              <a:ext cx="582" cy="151"/>
              <a:chOff x="614" y="2568"/>
              <a:chExt cx="725" cy="139"/>
            </a:xfrm>
          </p:grpSpPr>
          <p:sp>
            <p:nvSpPr>
              <p:cNvPr id="87162" name="AutoShape 163"/>
              <p:cNvSpPr>
                <a:spLocks noChangeArrowheads="1"/>
              </p:cNvSpPr>
              <p:nvPr/>
            </p:nvSpPr>
            <p:spPr bwMode="auto">
              <a:xfrm>
                <a:off x="611" y="2576"/>
                <a:ext cx="730" cy="12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7163" name="AutoShape 164"/>
              <p:cNvSpPr>
                <a:spLocks noChangeArrowheads="1"/>
              </p:cNvSpPr>
              <p:nvPr/>
            </p:nvSpPr>
            <p:spPr bwMode="auto">
              <a:xfrm>
                <a:off x="627" y="2588"/>
                <a:ext cx="699"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210026" name="Freeform 165"/>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210027" name="Group 166"/>
            <p:cNvGrpSpPr>
              <a:grpSpLocks/>
            </p:cNvGrpSpPr>
            <p:nvPr/>
          </p:nvGrpSpPr>
          <p:grpSpPr bwMode="auto">
            <a:xfrm>
              <a:off x="4739" y="1327"/>
              <a:ext cx="582" cy="139"/>
              <a:chOff x="614" y="2568"/>
              <a:chExt cx="725" cy="139"/>
            </a:xfrm>
          </p:grpSpPr>
          <p:sp>
            <p:nvSpPr>
              <p:cNvPr id="87160" name="AutoShape 167"/>
              <p:cNvSpPr>
                <a:spLocks noChangeArrowheads="1"/>
              </p:cNvSpPr>
              <p:nvPr/>
            </p:nvSpPr>
            <p:spPr bwMode="auto">
              <a:xfrm>
                <a:off x="614" y="2566"/>
                <a:ext cx="723" cy="140"/>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7161" name="AutoShape 168"/>
              <p:cNvSpPr>
                <a:spLocks noChangeArrowheads="1"/>
              </p:cNvSpPr>
              <p:nvPr/>
            </p:nvSpPr>
            <p:spPr bwMode="auto">
              <a:xfrm>
                <a:off x="630" y="2585"/>
                <a:ext cx="691"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87149" name="Rectangle 169"/>
            <p:cNvSpPr>
              <a:spLocks noChangeArrowheads="1"/>
            </p:cNvSpPr>
            <p:nvPr/>
          </p:nvSpPr>
          <p:spPr bwMode="auto">
            <a:xfrm>
              <a:off x="5250" y="429"/>
              <a:ext cx="69"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0029" name="Freeform 170"/>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10030" name="Freeform 171"/>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87152" name="Oval 172"/>
            <p:cNvSpPr>
              <a:spLocks noChangeArrowheads="1"/>
            </p:cNvSpPr>
            <p:nvPr/>
          </p:nvSpPr>
          <p:spPr bwMode="auto">
            <a:xfrm>
              <a:off x="5515" y="2612"/>
              <a:ext cx="50" cy="98"/>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0032" name="Freeform 173"/>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87154" name="AutoShape 174"/>
            <p:cNvSpPr>
              <a:spLocks noChangeArrowheads="1"/>
            </p:cNvSpPr>
            <p:nvPr/>
          </p:nvSpPr>
          <p:spPr bwMode="auto">
            <a:xfrm>
              <a:off x="4140" y="2679"/>
              <a:ext cx="1198" cy="146"/>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7155" name="AutoShape 175"/>
            <p:cNvSpPr>
              <a:spLocks noChangeArrowheads="1"/>
            </p:cNvSpPr>
            <p:nvPr/>
          </p:nvSpPr>
          <p:spPr bwMode="auto">
            <a:xfrm>
              <a:off x="4203" y="2709"/>
              <a:ext cx="1072" cy="8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7156" name="Oval 176"/>
            <p:cNvSpPr>
              <a:spLocks noChangeArrowheads="1"/>
            </p:cNvSpPr>
            <p:nvPr/>
          </p:nvSpPr>
          <p:spPr bwMode="auto">
            <a:xfrm>
              <a:off x="4310" y="2386"/>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7157" name="Oval 177"/>
            <p:cNvSpPr>
              <a:spLocks noChangeArrowheads="1"/>
            </p:cNvSpPr>
            <p:nvPr/>
          </p:nvSpPr>
          <p:spPr bwMode="auto">
            <a:xfrm>
              <a:off x="4487" y="2386"/>
              <a:ext cx="158" cy="140"/>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dirty="0">
                <a:solidFill>
                  <a:srgbClr val="FF0000"/>
                </a:solidFill>
                <a:cs typeface="+mn-cs"/>
              </a:endParaRPr>
            </a:p>
          </p:txBody>
        </p:sp>
        <p:sp>
          <p:nvSpPr>
            <p:cNvPr id="87158" name="Oval 178"/>
            <p:cNvSpPr>
              <a:spLocks noChangeArrowheads="1"/>
            </p:cNvSpPr>
            <p:nvPr/>
          </p:nvSpPr>
          <p:spPr bwMode="auto">
            <a:xfrm>
              <a:off x="4663" y="2380"/>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7159" name="Rectangle 179"/>
            <p:cNvSpPr>
              <a:spLocks noChangeArrowheads="1"/>
            </p:cNvSpPr>
            <p:nvPr/>
          </p:nvSpPr>
          <p:spPr bwMode="auto">
            <a:xfrm>
              <a:off x="5061" y="1837"/>
              <a:ext cx="88" cy="756"/>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09981" name="Group 248"/>
          <p:cNvGrpSpPr>
            <a:grpSpLocks/>
          </p:cNvGrpSpPr>
          <p:nvPr/>
        </p:nvGrpSpPr>
        <p:grpSpPr bwMode="auto">
          <a:xfrm>
            <a:off x="2876550" y="4454525"/>
            <a:ext cx="358775" cy="623888"/>
            <a:chOff x="4140" y="429"/>
            <a:chExt cx="1425" cy="2396"/>
          </a:xfrm>
        </p:grpSpPr>
        <p:sp>
          <p:nvSpPr>
            <p:cNvPr id="209983" name="Freeform 148"/>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87105" name="Rectangle 149"/>
            <p:cNvSpPr>
              <a:spLocks noChangeArrowheads="1"/>
            </p:cNvSpPr>
            <p:nvPr/>
          </p:nvSpPr>
          <p:spPr bwMode="auto">
            <a:xfrm>
              <a:off x="4203" y="429"/>
              <a:ext cx="1053" cy="2286"/>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09985" name="Freeform 150"/>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09986" name="Freeform 151"/>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87108" name="Rectangle 152"/>
            <p:cNvSpPr>
              <a:spLocks noChangeArrowheads="1"/>
            </p:cNvSpPr>
            <p:nvPr/>
          </p:nvSpPr>
          <p:spPr bwMode="auto">
            <a:xfrm>
              <a:off x="4209" y="691"/>
              <a:ext cx="599" cy="49"/>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09988" name="Group 153"/>
            <p:cNvGrpSpPr>
              <a:grpSpLocks/>
            </p:cNvGrpSpPr>
            <p:nvPr/>
          </p:nvGrpSpPr>
          <p:grpSpPr bwMode="auto">
            <a:xfrm>
              <a:off x="4749" y="668"/>
              <a:ext cx="581" cy="145"/>
              <a:chOff x="614" y="2568"/>
              <a:chExt cx="725" cy="139"/>
            </a:xfrm>
          </p:grpSpPr>
          <p:sp>
            <p:nvSpPr>
              <p:cNvPr id="87134" name="AutoShape 154"/>
              <p:cNvSpPr>
                <a:spLocks noChangeArrowheads="1"/>
              </p:cNvSpPr>
              <p:nvPr/>
            </p:nvSpPr>
            <p:spPr bwMode="auto">
              <a:xfrm>
                <a:off x="617" y="2567"/>
                <a:ext cx="724" cy="140"/>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7135" name="AutoShape 155"/>
              <p:cNvSpPr>
                <a:spLocks noChangeArrowheads="1"/>
              </p:cNvSpPr>
              <p:nvPr/>
            </p:nvSpPr>
            <p:spPr bwMode="auto">
              <a:xfrm>
                <a:off x="633" y="2584"/>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87110" name="Rectangle 156"/>
            <p:cNvSpPr>
              <a:spLocks noChangeArrowheads="1"/>
            </p:cNvSpPr>
            <p:nvPr/>
          </p:nvSpPr>
          <p:spPr bwMode="auto">
            <a:xfrm>
              <a:off x="4222" y="1020"/>
              <a:ext cx="599" cy="43"/>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09990" name="Group 157"/>
            <p:cNvGrpSpPr>
              <a:grpSpLocks/>
            </p:cNvGrpSpPr>
            <p:nvPr/>
          </p:nvGrpSpPr>
          <p:grpSpPr bwMode="auto">
            <a:xfrm>
              <a:off x="4747" y="994"/>
              <a:ext cx="581" cy="134"/>
              <a:chOff x="614" y="2568"/>
              <a:chExt cx="725" cy="139"/>
            </a:xfrm>
          </p:grpSpPr>
          <p:sp>
            <p:nvSpPr>
              <p:cNvPr id="87132" name="AutoShape 158"/>
              <p:cNvSpPr>
                <a:spLocks noChangeArrowheads="1"/>
              </p:cNvSpPr>
              <p:nvPr/>
            </p:nvSpPr>
            <p:spPr bwMode="auto">
              <a:xfrm>
                <a:off x="612" y="2570"/>
                <a:ext cx="724"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7133" name="AutoShape 159"/>
              <p:cNvSpPr>
                <a:spLocks noChangeArrowheads="1"/>
              </p:cNvSpPr>
              <p:nvPr/>
            </p:nvSpPr>
            <p:spPr bwMode="auto">
              <a:xfrm>
                <a:off x="628" y="2589"/>
                <a:ext cx="692"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87112" name="Rectangle 160"/>
            <p:cNvSpPr>
              <a:spLocks noChangeArrowheads="1"/>
            </p:cNvSpPr>
            <p:nvPr/>
          </p:nvSpPr>
          <p:spPr bwMode="auto">
            <a:xfrm>
              <a:off x="4216" y="1356"/>
              <a:ext cx="599" cy="49"/>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7113" name="Rectangle 161"/>
            <p:cNvSpPr>
              <a:spLocks noChangeArrowheads="1"/>
            </p:cNvSpPr>
            <p:nvPr/>
          </p:nvSpPr>
          <p:spPr bwMode="auto">
            <a:xfrm>
              <a:off x="4228" y="1654"/>
              <a:ext cx="593" cy="49"/>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09993" name="Group 162"/>
            <p:cNvGrpSpPr>
              <a:grpSpLocks/>
            </p:cNvGrpSpPr>
            <p:nvPr/>
          </p:nvGrpSpPr>
          <p:grpSpPr bwMode="auto">
            <a:xfrm>
              <a:off x="4735" y="1627"/>
              <a:ext cx="582" cy="151"/>
              <a:chOff x="614" y="2568"/>
              <a:chExt cx="725" cy="139"/>
            </a:xfrm>
          </p:grpSpPr>
          <p:sp>
            <p:nvSpPr>
              <p:cNvPr id="87130" name="AutoShape 163"/>
              <p:cNvSpPr>
                <a:spLocks noChangeArrowheads="1"/>
              </p:cNvSpPr>
              <p:nvPr/>
            </p:nvSpPr>
            <p:spPr bwMode="auto">
              <a:xfrm>
                <a:off x="611" y="2576"/>
                <a:ext cx="730" cy="12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7131" name="AutoShape 164"/>
              <p:cNvSpPr>
                <a:spLocks noChangeArrowheads="1"/>
              </p:cNvSpPr>
              <p:nvPr/>
            </p:nvSpPr>
            <p:spPr bwMode="auto">
              <a:xfrm>
                <a:off x="627" y="2588"/>
                <a:ext cx="699"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209994" name="Freeform 165"/>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209995" name="Group 166"/>
            <p:cNvGrpSpPr>
              <a:grpSpLocks/>
            </p:cNvGrpSpPr>
            <p:nvPr/>
          </p:nvGrpSpPr>
          <p:grpSpPr bwMode="auto">
            <a:xfrm>
              <a:off x="4739" y="1327"/>
              <a:ext cx="582" cy="139"/>
              <a:chOff x="614" y="2568"/>
              <a:chExt cx="725" cy="139"/>
            </a:xfrm>
          </p:grpSpPr>
          <p:sp>
            <p:nvSpPr>
              <p:cNvPr id="87128" name="AutoShape 167"/>
              <p:cNvSpPr>
                <a:spLocks noChangeArrowheads="1"/>
              </p:cNvSpPr>
              <p:nvPr/>
            </p:nvSpPr>
            <p:spPr bwMode="auto">
              <a:xfrm>
                <a:off x="614" y="2566"/>
                <a:ext cx="723" cy="140"/>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7129" name="AutoShape 168"/>
              <p:cNvSpPr>
                <a:spLocks noChangeArrowheads="1"/>
              </p:cNvSpPr>
              <p:nvPr/>
            </p:nvSpPr>
            <p:spPr bwMode="auto">
              <a:xfrm>
                <a:off x="630" y="2585"/>
                <a:ext cx="691"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87117" name="Rectangle 169"/>
            <p:cNvSpPr>
              <a:spLocks noChangeArrowheads="1"/>
            </p:cNvSpPr>
            <p:nvPr/>
          </p:nvSpPr>
          <p:spPr bwMode="auto">
            <a:xfrm>
              <a:off x="5250" y="429"/>
              <a:ext cx="69"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09997" name="Freeform 170"/>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09998" name="Freeform 171"/>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87120" name="Oval 172"/>
            <p:cNvSpPr>
              <a:spLocks noChangeArrowheads="1"/>
            </p:cNvSpPr>
            <p:nvPr/>
          </p:nvSpPr>
          <p:spPr bwMode="auto">
            <a:xfrm>
              <a:off x="5515" y="2612"/>
              <a:ext cx="50" cy="98"/>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0000" name="Freeform 173"/>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87122" name="AutoShape 174"/>
            <p:cNvSpPr>
              <a:spLocks noChangeArrowheads="1"/>
            </p:cNvSpPr>
            <p:nvPr/>
          </p:nvSpPr>
          <p:spPr bwMode="auto">
            <a:xfrm>
              <a:off x="4140" y="2679"/>
              <a:ext cx="1198" cy="146"/>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7123" name="AutoShape 175"/>
            <p:cNvSpPr>
              <a:spLocks noChangeArrowheads="1"/>
            </p:cNvSpPr>
            <p:nvPr/>
          </p:nvSpPr>
          <p:spPr bwMode="auto">
            <a:xfrm>
              <a:off x="4203" y="2709"/>
              <a:ext cx="1072" cy="8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7124" name="Oval 176"/>
            <p:cNvSpPr>
              <a:spLocks noChangeArrowheads="1"/>
            </p:cNvSpPr>
            <p:nvPr/>
          </p:nvSpPr>
          <p:spPr bwMode="auto">
            <a:xfrm>
              <a:off x="4310" y="2386"/>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7125" name="Oval 177"/>
            <p:cNvSpPr>
              <a:spLocks noChangeArrowheads="1"/>
            </p:cNvSpPr>
            <p:nvPr/>
          </p:nvSpPr>
          <p:spPr bwMode="auto">
            <a:xfrm>
              <a:off x="4487" y="2386"/>
              <a:ext cx="158" cy="140"/>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dirty="0">
                <a:solidFill>
                  <a:srgbClr val="FF0000"/>
                </a:solidFill>
                <a:cs typeface="+mn-cs"/>
              </a:endParaRPr>
            </a:p>
          </p:txBody>
        </p:sp>
        <p:sp>
          <p:nvSpPr>
            <p:cNvPr id="87126" name="Oval 178"/>
            <p:cNvSpPr>
              <a:spLocks noChangeArrowheads="1"/>
            </p:cNvSpPr>
            <p:nvPr/>
          </p:nvSpPr>
          <p:spPr bwMode="auto">
            <a:xfrm>
              <a:off x="4663" y="2380"/>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7127" name="Rectangle 179"/>
            <p:cNvSpPr>
              <a:spLocks noChangeArrowheads="1"/>
            </p:cNvSpPr>
            <p:nvPr/>
          </p:nvSpPr>
          <p:spPr bwMode="auto">
            <a:xfrm>
              <a:off x="5061" y="1837"/>
              <a:ext cx="88" cy="756"/>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292"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35</a:t>
            </a:fld>
            <a:endParaRPr lang="en-US" sz="1200" dirty="0">
              <a:latin typeface="Tahoma" charset="0"/>
            </a:endParaRPr>
          </a:p>
        </p:txBody>
      </p:sp>
      <p:sp>
        <p:nvSpPr>
          <p:cNvPr id="293"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pic>
        <p:nvPicPr>
          <p:cNvPr id="294" name="Picture 293">
            <a:extLst>
              <a:ext uri="{FF2B5EF4-FFF2-40B4-BE49-F238E27FC236}">
                <a16:creationId xmlns:a16="http://schemas.microsoft.com/office/drawing/2014/main" id="{63B66E27-B857-0245-A3C1-A35991761562}"/>
              </a:ext>
            </a:extLst>
          </p:cNvPr>
          <p:cNvPicPr>
            <a:picLocks noChangeAspect="1"/>
          </p:cNvPicPr>
          <p:nvPr/>
        </p:nvPicPr>
        <p:blipFill>
          <a:blip r:embed="rId6"/>
          <a:stretch>
            <a:fillRect/>
          </a:stretch>
        </p:blipFill>
        <p:spPr>
          <a:xfrm>
            <a:off x="1393031" y="4299014"/>
            <a:ext cx="1157288" cy="792099"/>
          </a:xfrm>
          <a:prstGeom prst="rect">
            <a:avLst/>
          </a:prstGeom>
        </p:spPr>
      </p:pic>
    </p:spTree>
    <p:extLst>
      <p:ext uri="{BB962C8B-B14F-4D97-AF65-F5344CB8AC3E}">
        <p14:creationId xmlns:p14="http://schemas.microsoft.com/office/powerpoint/2010/main" val="22017503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99788"/>
                                        </p:tgtEl>
                                        <p:attrNameLst>
                                          <p:attrName>style.visibility</p:attrName>
                                        </p:attrNameLst>
                                      </p:cBhvr>
                                      <p:to>
                                        <p:strVal val="visible"/>
                                      </p:to>
                                    </p:set>
                                    <p:animEffect transition="in" filter="wipe(left)">
                                      <p:cBhvr>
                                        <p:cTn id="7" dur="500"/>
                                        <p:tgtEl>
                                          <p:spTgt spid="6997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699797"/>
                                        </p:tgtEl>
                                        <p:attrNameLst>
                                          <p:attrName>style.visibility</p:attrName>
                                        </p:attrNameLst>
                                      </p:cBhvr>
                                      <p:to>
                                        <p:strVal val="visible"/>
                                      </p:to>
                                    </p:set>
                                    <p:animEffect transition="in" filter="wipe(right)">
                                      <p:cBhvr>
                                        <p:cTn id="12" dur="500"/>
                                        <p:tgtEl>
                                          <p:spTgt spid="69979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9979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9796" grpId="0"/>
      <p:bldP spid="69978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0945" name="Group 156"/>
          <p:cNvGrpSpPr>
            <a:grpSpLocks/>
          </p:cNvGrpSpPr>
          <p:nvPr/>
        </p:nvGrpSpPr>
        <p:grpSpPr bwMode="auto">
          <a:xfrm>
            <a:off x="773113" y="1273175"/>
            <a:ext cx="3554412" cy="3067050"/>
            <a:chOff x="773113" y="1273175"/>
            <a:chExt cx="3554412" cy="3066395"/>
          </a:xfrm>
        </p:grpSpPr>
        <p:sp>
          <p:nvSpPr>
            <p:cNvPr id="211062" name="Freeform 3"/>
            <p:cNvSpPr>
              <a:spLocks/>
            </p:cNvSpPr>
            <p:nvPr/>
          </p:nvSpPr>
          <p:spPr bwMode="auto">
            <a:xfrm>
              <a:off x="773113" y="1273175"/>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sp>
          <p:nvSpPr>
            <p:cNvPr id="211063" name="Line 36"/>
            <p:cNvSpPr>
              <a:spLocks noChangeShapeType="1"/>
            </p:cNvSpPr>
            <p:nvPr/>
          </p:nvSpPr>
          <p:spPr bwMode="auto">
            <a:xfrm flipV="1">
              <a:off x="3775075" y="2344738"/>
              <a:ext cx="155575" cy="142875"/>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1064" name="Line 43"/>
            <p:cNvSpPr>
              <a:spLocks noChangeShapeType="1"/>
            </p:cNvSpPr>
            <p:nvPr/>
          </p:nvSpPr>
          <p:spPr bwMode="auto">
            <a:xfrm flipV="1">
              <a:off x="2665413" y="2517775"/>
              <a:ext cx="695325" cy="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1065" name="Line 44"/>
            <p:cNvSpPr>
              <a:spLocks noChangeShapeType="1"/>
            </p:cNvSpPr>
            <p:nvPr/>
          </p:nvSpPr>
          <p:spPr bwMode="auto">
            <a:xfrm flipV="1">
              <a:off x="3924300" y="2201863"/>
              <a:ext cx="138113" cy="142875"/>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1066" name="Line 48"/>
            <p:cNvSpPr>
              <a:spLocks noChangeShapeType="1"/>
            </p:cNvSpPr>
            <p:nvPr/>
          </p:nvSpPr>
          <p:spPr bwMode="auto">
            <a:xfrm flipV="1">
              <a:off x="3279775" y="2736850"/>
              <a:ext cx="512763" cy="612775"/>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88188" name="Text Box 240"/>
            <p:cNvSpPr txBox="1">
              <a:spLocks noChangeArrowheads="1"/>
            </p:cNvSpPr>
            <p:nvPr/>
          </p:nvSpPr>
          <p:spPr bwMode="auto">
            <a:xfrm>
              <a:off x="2562225" y="3815807"/>
              <a:ext cx="1211263" cy="5237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dirty="0">
                  <a:solidFill>
                    <a:srgbClr val="000000"/>
                  </a:solidFill>
                  <a:latin typeface="Arial" charset="0"/>
                  <a:cs typeface="Arial" charset="0"/>
                </a:rPr>
                <a:t>router</a:t>
              </a:r>
            </a:p>
            <a:p>
              <a:pPr>
                <a:defRPr/>
              </a:pPr>
              <a:r>
                <a:rPr lang="en-US" sz="1400" dirty="0">
                  <a:solidFill>
                    <a:srgbClr val="000000"/>
                  </a:solidFill>
                  <a:latin typeface="Arial" charset="0"/>
                  <a:cs typeface="Arial" charset="0"/>
                </a:rPr>
                <a:t>(runs DHCP)</a:t>
              </a:r>
            </a:p>
          </p:txBody>
        </p:sp>
        <p:grpSp>
          <p:nvGrpSpPr>
            <p:cNvPr id="211068" name="Group 356"/>
            <p:cNvGrpSpPr>
              <a:grpSpLocks/>
            </p:cNvGrpSpPr>
            <p:nvPr/>
          </p:nvGrpSpPr>
          <p:grpSpPr bwMode="auto">
            <a:xfrm>
              <a:off x="1653422" y="1982680"/>
              <a:ext cx="843032" cy="814871"/>
              <a:chOff x="313" y="1497"/>
              <a:chExt cx="1152" cy="1014"/>
            </a:xfrm>
          </p:grpSpPr>
          <p:pic>
            <p:nvPicPr>
              <p:cNvPr id="211120" name="Picture 354" descr="laptop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1121" name="Picture 355" descr="antenna_styliz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8819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6925" y="2423867"/>
              <a:ext cx="879475" cy="349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166" name="Rectangle 43"/>
            <p:cNvSpPr>
              <a:spLocks noChangeArrowheads="1"/>
            </p:cNvSpPr>
            <p:nvPr/>
          </p:nvSpPr>
          <p:spPr bwMode="auto">
            <a:xfrm rot="16200000" flipH="1">
              <a:off x="3589349" y="3549138"/>
              <a:ext cx="104753" cy="24447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cs typeface="+mn-cs"/>
              </a:endParaRPr>
            </a:p>
          </p:txBody>
        </p:sp>
        <p:sp>
          <p:nvSpPr>
            <p:cNvPr id="167" name="Rectangle 43"/>
            <p:cNvSpPr>
              <a:spLocks noChangeArrowheads="1"/>
            </p:cNvSpPr>
            <p:nvPr/>
          </p:nvSpPr>
          <p:spPr bwMode="auto">
            <a:xfrm rot="2460490">
              <a:off x="3206750" y="3274585"/>
              <a:ext cx="82550" cy="24759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cs typeface="+mn-cs"/>
              </a:endParaRPr>
            </a:p>
          </p:txBody>
        </p:sp>
        <p:sp>
          <p:nvSpPr>
            <p:cNvPr id="168" name="Rectangle 43"/>
            <p:cNvSpPr>
              <a:spLocks noChangeArrowheads="1"/>
            </p:cNvSpPr>
            <p:nvPr/>
          </p:nvSpPr>
          <p:spPr bwMode="auto">
            <a:xfrm rot="16200000">
              <a:off x="2499531" y="2388124"/>
              <a:ext cx="111101" cy="2968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cs typeface="+mn-cs"/>
              </a:endParaRPr>
            </a:p>
          </p:txBody>
        </p:sp>
        <p:grpSp>
          <p:nvGrpSpPr>
            <p:cNvPr id="211073" name="Group 248"/>
            <p:cNvGrpSpPr>
              <a:grpSpLocks/>
            </p:cNvGrpSpPr>
            <p:nvPr/>
          </p:nvGrpSpPr>
          <p:grpSpPr bwMode="auto">
            <a:xfrm>
              <a:off x="2597285" y="3210128"/>
              <a:ext cx="332569" cy="581078"/>
              <a:chOff x="4140" y="429"/>
              <a:chExt cx="1425" cy="2396"/>
            </a:xfrm>
          </p:grpSpPr>
          <p:sp>
            <p:nvSpPr>
              <p:cNvPr id="211088" name="Freeform 148"/>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88210" name="Rectangle 149"/>
              <p:cNvSpPr>
                <a:spLocks noChangeArrowheads="1"/>
              </p:cNvSpPr>
              <p:nvPr/>
            </p:nvSpPr>
            <p:spPr bwMode="auto">
              <a:xfrm>
                <a:off x="4207" y="426"/>
                <a:ext cx="1048" cy="2291"/>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1090" name="Freeform 150"/>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11091" name="Freeform 151"/>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88213" name="Rectangle 152"/>
              <p:cNvSpPr>
                <a:spLocks noChangeArrowheads="1"/>
              </p:cNvSpPr>
              <p:nvPr/>
            </p:nvSpPr>
            <p:spPr bwMode="auto">
              <a:xfrm>
                <a:off x="4214" y="688"/>
                <a:ext cx="592" cy="52"/>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1093" name="Group 153"/>
              <p:cNvGrpSpPr>
                <a:grpSpLocks/>
              </p:cNvGrpSpPr>
              <p:nvPr/>
            </p:nvGrpSpPr>
            <p:grpSpPr bwMode="auto">
              <a:xfrm>
                <a:off x="4749" y="668"/>
                <a:ext cx="581" cy="145"/>
                <a:chOff x="614" y="2568"/>
                <a:chExt cx="725" cy="139"/>
              </a:xfrm>
            </p:grpSpPr>
            <p:sp>
              <p:nvSpPr>
                <p:cNvPr id="88239" name="AutoShape 154"/>
                <p:cNvSpPr>
                  <a:spLocks noChangeArrowheads="1"/>
                </p:cNvSpPr>
                <p:nvPr/>
              </p:nvSpPr>
              <p:spPr bwMode="auto">
                <a:xfrm>
                  <a:off x="617" y="2569"/>
                  <a:ext cx="721" cy="138"/>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240" name="AutoShape 155"/>
                <p:cNvSpPr>
                  <a:spLocks noChangeArrowheads="1"/>
                </p:cNvSpPr>
                <p:nvPr/>
              </p:nvSpPr>
              <p:spPr bwMode="auto">
                <a:xfrm>
                  <a:off x="634" y="2587"/>
                  <a:ext cx="688"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88215" name="Rectangle 156"/>
              <p:cNvSpPr>
                <a:spLocks noChangeArrowheads="1"/>
              </p:cNvSpPr>
              <p:nvPr/>
            </p:nvSpPr>
            <p:spPr bwMode="auto">
              <a:xfrm>
                <a:off x="4221" y="1015"/>
                <a:ext cx="599" cy="52"/>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1095" name="Group 157"/>
              <p:cNvGrpSpPr>
                <a:grpSpLocks/>
              </p:cNvGrpSpPr>
              <p:nvPr/>
            </p:nvGrpSpPr>
            <p:grpSpPr bwMode="auto">
              <a:xfrm>
                <a:off x="4747" y="994"/>
                <a:ext cx="581" cy="134"/>
                <a:chOff x="614" y="2568"/>
                <a:chExt cx="725" cy="139"/>
              </a:xfrm>
            </p:grpSpPr>
            <p:sp>
              <p:nvSpPr>
                <p:cNvPr id="88237" name="AutoShape 158"/>
                <p:cNvSpPr>
                  <a:spLocks noChangeArrowheads="1"/>
                </p:cNvSpPr>
                <p:nvPr/>
              </p:nvSpPr>
              <p:spPr bwMode="auto">
                <a:xfrm>
                  <a:off x="611" y="2570"/>
                  <a:ext cx="730" cy="136"/>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238" name="AutoShape 159"/>
                <p:cNvSpPr>
                  <a:spLocks noChangeArrowheads="1"/>
                </p:cNvSpPr>
                <p:nvPr/>
              </p:nvSpPr>
              <p:spPr bwMode="auto">
                <a:xfrm>
                  <a:off x="628" y="2583"/>
                  <a:ext cx="69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88217" name="Rectangle 160"/>
              <p:cNvSpPr>
                <a:spLocks noChangeArrowheads="1"/>
              </p:cNvSpPr>
              <p:nvPr/>
            </p:nvSpPr>
            <p:spPr bwMode="auto">
              <a:xfrm>
                <a:off x="4214" y="1356"/>
                <a:ext cx="599" cy="46"/>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218" name="Rectangle 161"/>
              <p:cNvSpPr>
                <a:spLocks noChangeArrowheads="1"/>
              </p:cNvSpPr>
              <p:nvPr/>
            </p:nvSpPr>
            <p:spPr bwMode="auto">
              <a:xfrm>
                <a:off x="4228" y="1657"/>
                <a:ext cx="599" cy="46"/>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1098" name="Group 162"/>
              <p:cNvGrpSpPr>
                <a:grpSpLocks/>
              </p:cNvGrpSpPr>
              <p:nvPr/>
            </p:nvGrpSpPr>
            <p:grpSpPr bwMode="auto">
              <a:xfrm>
                <a:off x="4735" y="1627"/>
                <a:ext cx="582" cy="151"/>
                <a:chOff x="614" y="2568"/>
                <a:chExt cx="725" cy="139"/>
              </a:xfrm>
            </p:grpSpPr>
            <p:sp>
              <p:nvSpPr>
                <p:cNvPr id="88235" name="AutoShape 163"/>
                <p:cNvSpPr>
                  <a:spLocks noChangeArrowheads="1"/>
                </p:cNvSpPr>
                <p:nvPr/>
              </p:nvSpPr>
              <p:spPr bwMode="auto">
                <a:xfrm>
                  <a:off x="618" y="2571"/>
                  <a:ext cx="720"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236" name="AutoShape 164"/>
                <p:cNvSpPr>
                  <a:spLocks noChangeArrowheads="1"/>
                </p:cNvSpPr>
                <p:nvPr/>
              </p:nvSpPr>
              <p:spPr bwMode="auto">
                <a:xfrm>
                  <a:off x="635" y="2589"/>
                  <a:ext cx="686"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211099" name="Freeform 165"/>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211100" name="Group 166"/>
              <p:cNvGrpSpPr>
                <a:grpSpLocks/>
              </p:cNvGrpSpPr>
              <p:nvPr/>
            </p:nvGrpSpPr>
            <p:grpSpPr bwMode="auto">
              <a:xfrm>
                <a:off x="4739" y="1327"/>
                <a:ext cx="582" cy="139"/>
                <a:chOff x="614" y="2568"/>
                <a:chExt cx="725" cy="139"/>
              </a:xfrm>
            </p:grpSpPr>
            <p:sp>
              <p:nvSpPr>
                <p:cNvPr id="88233" name="AutoShape 167"/>
                <p:cNvSpPr>
                  <a:spLocks noChangeArrowheads="1"/>
                </p:cNvSpPr>
                <p:nvPr/>
              </p:nvSpPr>
              <p:spPr bwMode="auto">
                <a:xfrm>
                  <a:off x="613" y="2571"/>
                  <a:ext cx="729" cy="137"/>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234" name="AutoShape 168"/>
                <p:cNvSpPr>
                  <a:spLocks noChangeArrowheads="1"/>
                </p:cNvSpPr>
                <p:nvPr/>
              </p:nvSpPr>
              <p:spPr bwMode="auto">
                <a:xfrm>
                  <a:off x="630"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88222" name="Rectangle 169"/>
              <p:cNvSpPr>
                <a:spLocks noChangeArrowheads="1"/>
              </p:cNvSpPr>
              <p:nvPr/>
            </p:nvSpPr>
            <p:spPr bwMode="auto">
              <a:xfrm>
                <a:off x="5255" y="426"/>
                <a:ext cx="68" cy="229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1102" name="Freeform 170"/>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11103" name="Freeform 171"/>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88225" name="Oval 172"/>
              <p:cNvSpPr>
                <a:spLocks noChangeArrowheads="1"/>
              </p:cNvSpPr>
              <p:nvPr/>
            </p:nvSpPr>
            <p:spPr bwMode="auto">
              <a:xfrm>
                <a:off x="5520" y="2612"/>
                <a:ext cx="48" cy="98"/>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1105" name="Freeform 173"/>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88227" name="AutoShape 174"/>
              <p:cNvSpPr>
                <a:spLocks noChangeArrowheads="1"/>
              </p:cNvSpPr>
              <p:nvPr/>
            </p:nvSpPr>
            <p:spPr bwMode="auto">
              <a:xfrm>
                <a:off x="4139" y="2678"/>
                <a:ext cx="1204" cy="170"/>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228" name="AutoShape 175"/>
              <p:cNvSpPr>
                <a:spLocks noChangeArrowheads="1"/>
              </p:cNvSpPr>
              <p:nvPr/>
            </p:nvSpPr>
            <p:spPr bwMode="auto">
              <a:xfrm>
                <a:off x="4207" y="2717"/>
                <a:ext cx="1068" cy="8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229" name="Oval 176"/>
              <p:cNvSpPr>
                <a:spLocks noChangeArrowheads="1"/>
              </p:cNvSpPr>
              <p:nvPr/>
            </p:nvSpPr>
            <p:spPr bwMode="auto">
              <a:xfrm>
                <a:off x="4309" y="2383"/>
                <a:ext cx="156" cy="14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230" name="Oval 177"/>
              <p:cNvSpPr>
                <a:spLocks noChangeArrowheads="1"/>
              </p:cNvSpPr>
              <p:nvPr/>
            </p:nvSpPr>
            <p:spPr bwMode="auto">
              <a:xfrm>
                <a:off x="4486" y="2383"/>
                <a:ext cx="163" cy="144"/>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dirty="0">
                  <a:solidFill>
                    <a:srgbClr val="FF0000"/>
                  </a:solidFill>
                  <a:cs typeface="+mn-cs"/>
                </a:endParaRPr>
              </a:p>
            </p:txBody>
          </p:sp>
          <p:sp>
            <p:nvSpPr>
              <p:cNvPr id="88231" name="Oval 178"/>
              <p:cNvSpPr>
                <a:spLocks noChangeArrowheads="1"/>
              </p:cNvSpPr>
              <p:nvPr/>
            </p:nvSpPr>
            <p:spPr bwMode="auto">
              <a:xfrm>
                <a:off x="4663" y="2383"/>
                <a:ext cx="156" cy="14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232" name="Rectangle 179"/>
              <p:cNvSpPr>
                <a:spLocks noChangeArrowheads="1"/>
              </p:cNvSpPr>
              <p:nvPr/>
            </p:nvSpPr>
            <p:spPr bwMode="auto">
              <a:xfrm>
                <a:off x="5065" y="1834"/>
                <a:ext cx="82" cy="772"/>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1074" name="Group 48"/>
            <p:cNvGrpSpPr>
              <a:grpSpLocks/>
            </p:cNvGrpSpPr>
            <p:nvPr/>
          </p:nvGrpSpPr>
          <p:grpSpPr bwMode="auto">
            <a:xfrm>
              <a:off x="2795471" y="3465563"/>
              <a:ext cx="735669" cy="376863"/>
              <a:chOff x="3600" y="219"/>
              <a:chExt cx="360" cy="175"/>
            </a:xfrm>
          </p:grpSpPr>
          <p:sp>
            <p:nvSpPr>
              <p:cNvPr id="88196" name="Oval 4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97" name="Line 50"/>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8198" name="Line 51"/>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8199" name="Rectangle 52"/>
              <p:cNvSpPr>
                <a:spLocks noChangeArrowheads="1"/>
              </p:cNvSpPr>
              <p:nvPr/>
            </p:nvSpPr>
            <p:spPr bwMode="auto">
              <a:xfrm>
                <a:off x="3603" y="289"/>
                <a:ext cx="353" cy="5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i="0" dirty="0">
                  <a:solidFill>
                    <a:srgbClr val="000000"/>
                  </a:solidFill>
                  <a:latin typeface="Times New Roman" charset="0"/>
                  <a:cs typeface="+mn-cs"/>
                </a:endParaRPr>
              </a:p>
            </p:txBody>
          </p:sp>
          <p:sp>
            <p:nvSpPr>
              <p:cNvPr id="88200" name="Oval 5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1080" name="Group 54"/>
              <p:cNvGrpSpPr>
                <a:grpSpLocks/>
              </p:cNvGrpSpPr>
              <p:nvPr/>
            </p:nvGrpSpPr>
            <p:grpSpPr bwMode="auto">
              <a:xfrm>
                <a:off x="3686" y="244"/>
                <a:ext cx="177" cy="66"/>
                <a:chOff x="2848" y="848"/>
                <a:chExt cx="140" cy="98"/>
              </a:xfrm>
            </p:grpSpPr>
            <p:sp>
              <p:nvSpPr>
                <p:cNvPr id="88206" name="Line 5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8207" name="Line 5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8208" name="Line 5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nvGrpSpPr>
              <p:cNvPr id="211081" name="Group 58"/>
              <p:cNvGrpSpPr>
                <a:grpSpLocks/>
              </p:cNvGrpSpPr>
              <p:nvPr/>
            </p:nvGrpSpPr>
            <p:grpSpPr bwMode="auto">
              <a:xfrm flipV="1">
                <a:off x="3686" y="243"/>
                <a:ext cx="177" cy="66"/>
                <a:chOff x="2848" y="848"/>
                <a:chExt cx="140" cy="98"/>
              </a:xfrm>
            </p:grpSpPr>
            <p:sp>
              <p:nvSpPr>
                <p:cNvPr id="88203" name="Line 5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8204" name="Line 6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8205" name="Line 61"/>
                <p:cNvSpPr>
                  <a:spLocks noChangeShapeType="1"/>
                </p:cNvSpPr>
                <p:nvPr/>
              </p:nvSpPr>
              <p:spPr bwMode="auto">
                <a:xfrm>
                  <a:off x="2894" y="854"/>
                  <a:ext cx="52" cy="9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grpSp>
      <p:sp>
        <p:nvSpPr>
          <p:cNvPr id="88069" name="Rectangle 2"/>
          <p:cNvSpPr>
            <a:spLocks noGrp="1" noChangeArrowheads="1"/>
          </p:cNvSpPr>
          <p:nvPr>
            <p:ph type="title"/>
          </p:nvPr>
        </p:nvSpPr>
        <p:spPr>
          <a:xfrm>
            <a:off x="323850" y="9525"/>
            <a:ext cx="8034338" cy="996950"/>
          </a:xfrm>
        </p:spPr>
        <p:txBody>
          <a:bodyPr/>
          <a:lstStyle/>
          <a:p>
            <a:pPr>
              <a:defRPr/>
            </a:pPr>
            <a:r>
              <a:rPr lang="en-US" sz="3200" dirty="0">
                <a:latin typeface="+mn-lt"/>
                <a:cs typeface="+mj-cs"/>
              </a:rPr>
              <a:t>A </a:t>
            </a:r>
            <a:r>
              <a:rPr lang="en-US" altLang="zh-CN" sz="3200" dirty="0">
                <a:latin typeface="+mn-lt"/>
                <a:cs typeface="+mj-cs"/>
              </a:rPr>
              <a:t>D</a:t>
            </a:r>
            <a:r>
              <a:rPr lang="en-US" sz="3200" dirty="0">
                <a:latin typeface="+mn-lt"/>
                <a:cs typeface="+mj-cs"/>
              </a:rPr>
              <a:t>ay in the </a:t>
            </a:r>
            <a:r>
              <a:rPr lang="en-US" altLang="zh-CN" sz="3200" dirty="0">
                <a:latin typeface="+mn-lt"/>
                <a:cs typeface="+mj-cs"/>
              </a:rPr>
              <a:t>L</a:t>
            </a:r>
            <a:r>
              <a:rPr lang="en-US" sz="3200" dirty="0">
                <a:latin typeface="+mn-lt"/>
                <a:cs typeface="+mj-cs"/>
              </a:rPr>
              <a:t>ife… </a:t>
            </a:r>
            <a:r>
              <a:rPr lang="en-US" altLang="zh-CN" sz="3200" dirty="0">
                <a:latin typeface="+mn-lt"/>
                <a:cs typeface="+mj-cs"/>
              </a:rPr>
              <a:t>C</a:t>
            </a:r>
            <a:r>
              <a:rPr lang="en-US" sz="3200" dirty="0">
                <a:latin typeface="+mn-lt"/>
                <a:cs typeface="+mj-cs"/>
              </a:rPr>
              <a:t>onnecting to the Internet</a:t>
            </a:r>
          </a:p>
        </p:txBody>
      </p:sp>
      <p:sp>
        <p:nvSpPr>
          <p:cNvPr id="701629" name="Rectangle 189"/>
          <p:cNvSpPr>
            <a:spLocks noGrp="1" noChangeArrowheads="1"/>
          </p:cNvSpPr>
          <p:nvPr>
            <p:ph type="body" idx="1"/>
          </p:nvPr>
        </p:nvSpPr>
        <p:spPr>
          <a:xfrm>
            <a:off x="5037138" y="1128713"/>
            <a:ext cx="3892550" cy="1262062"/>
          </a:xfrm>
        </p:spPr>
        <p:txBody>
          <a:bodyPr/>
          <a:lstStyle/>
          <a:p>
            <a:pPr>
              <a:buFont typeface="Wingdings" pitchFamily="2" charset="2"/>
              <a:buChar char="q"/>
              <a:defRPr/>
            </a:pPr>
            <a:r>
              <a:rPr lang="en-US" sz="2000" dirty="0">
                <a:cs typeface="+mn-cs"/>
              </a:rPr>
              <a:t>connecting laptop needs to get its own IP address, addr of first-hop router, addr of DNS server: use </a:t>
            </a:r>
            <a:r>
              <a:rPr lang="en-US" sz="2000" i="1" dirty="0">
                <a:solidFill>
                  <a:srgbClr val="C00000"/>
                </a:solidFill>
                <a:cs typeface="+mn-cs"/>
              </a:rPr>
              <a:t>DHCP</a:t>
            </a:r>
          </a:p>
        </p:txBody>
      </p:sp>
      <p:sp>
        <p:nvSpPr>
          <p:cNvPr id="701661" name="AutoShape 221"/>
          <p:cNvSpPr>
            <a:spLocks noChangeArrowheads="1"/>
          </p:cNvSpPr>
          <p:nvPr/>
        </p:nvSpPr>
        <p:spPr bwMode="auto">
          <a:xfrm>
            <a:off x="830263" y="2266950"/>
            <a:ext cx="976312" cy="4857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nvGrpSpPr>
          <p:cNvPr id="701690" name="Group 250"/>
          <p:cNvGrpSpPr>
            <a:grpSpLocks/>
          </p:cNvGrpSpPr>
          <p:nvPr/>
        </p:nvGrpSpPr>
        <p:grpSpPr bwMode="auto">
          <a:xfrm>
            <a:off x="1195388" y="1081088"/>
            <a:ext cx="976312" cy="1460500"/>
            <a:chOff x="651" y="681"/>
            <a:chExt cx="615" cy="920"/>
          </a:xfrm>
        </p:grpSpPr>
        <p:sp>
          <p:nvSpPr>
            <p:cNvPr id="211054" name="Freeform 249"/>
            <p:cNvSpPr>
              <a:spLocks/>
            </p:cNvSpPr>
            <p:nvPr/>
          </p:nvSpPr>
          <p:spPr bwMode="auto">
            <a:xfrm>
              <a:off x="662" y="698"/>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nvGrpSpPr>
            <p:cNvPr id="211055" name="Group 248"/>
            <p:cNvGrpSpPr>
              <a:grpSpLocks/>
            </p:cNvGrpSpPr>
            <p:nvPr/>
          </p:nvGrpSpPr>
          <p:grpSpPr bwMode="auto">
            <a:xfrm>
              <a:off x="651" y="681"/>
              <a:ext cx="501" cy="828"/>
              <a:chOff x="569" y="2954"/>
              <a:chExt cx="501" cy="828"/>
            </a:xfrm>
          </p:grpSpPr>
          <p:sp>
            <p:nvSpPr>
              <p:cNvPr id="88177" name="Rectangle 242"/>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78" name="Text Box 241"/>
              <p:cNvSpPr txBox="1">
                <a:spLocks noChangeArrowheads="1"/>
              </p:cNvSpPr>
              <p:nvPr/>
            </p:nvSpPr>
            <p:spPr bwMode="auto">
              <a:xfrm>
                <a:off x="593" y="2954"/>
                <a:ext cx="477" cy="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dirty="0">
                    <a:solidFill>
                      <a:srgbClr val="000000"/>
                    </a:solidFill>
                    <a:latin typeface="Arial" charset="0"/>
                    <a:cs typeface="+mn-cs"/>
                  </a:rPr>
                  <a:t>DHCP</a:t>
                </a:r>
              </a:p>
              <a:p>
                <a:pPr algn="ctr">
                  <a:defRPr/>
                </a:pPr>
                <a:r>
                  <a:rPr lang="en-US" sz="1600" i="0" dirty="0">
                    <a:solidFill>
                      <a:srgbClr val="000000"/>
                    </a:solidFill>
                    <a:latin typeface="Arial" charset="0"/>
                    <a:cs typeface="+mn-cs"/>
                  </a:rPr>
                  <a:t>UDP</a:t>
                </a:r>
              </a:p>
              <a:p>
                <a:pPr algn="ctr">
                  <a:defRPr/>
                </a:pPr>
                <a:r>
                  <a:rPr lang="en-US" sz="1600" i="0" dirty="0">
                    <a:solidFill>
                      <a:srgbClr val="000000"/>
                    </a:solidFill>
                    <a:latin typeface="Arial" charset="0"/>
                    <a:cs typeface="+mn-cs"/>
                  </a:rPr>
                  <a:t>IP</a:t>
                </a:r>
              </a:p>
              <a:p>
                <a:pPr algn="ctr">
                  <a:defRPr/>
                </a:pPr>
                <a:r>
                  <a:rPr lang="en-US" sz="1600" i="0" dirty="0">
                    <a:solidFill>
                      <a:srgbClr val="000000"/>
                    </a:solidFill>
                    <a:latin typeface="Arial" charset="0"/>
                    <a:cs typeface="+mn-cs"/>
                  </a:rPr>
                  <a:t>Eth</a:t>
                </a:r>
              </a:p>
              <a:p>
                <a:pPr algn="ctr">
                  <a:defRPr/>
                </a:pPr>
                <a:r>
                  <a:rPr lang="en-US" sz="1600" i="0" dirty="0">
                    <a:solidFill>
                      <a:srgbClr val="000000"/>
                    </a:solidFill>
                    <a:latin typeface="Arial" charset="0"/>
                    <a:cs typeface="+mn-cs"/>
                  </a:rPr>
                  <a:t>Phy</a:t>
                </a:r>
              </a:p>
            </p:txBody>
          </p:sp>
          <p:sp>
            <p:nvSpPr>
              <p:cNvPr id="88179" name="Line 243"/>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88180" name="Line 244"/>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88181" name="Line 245"/>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88182" name="Line 246"/>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grpSp>
        <p:nvGrpSpPr>
          <p:cNvPr id="701693" name="Group 253"/>
          <p:cNvGrpSpPr>
            <a:grpSpLocks/>
          </p:cNvGrpSpPr>
          <p:nvPr/>
        </p:nvGrpSpPr>
        <p:grpSpPr bwMode="auto">
          <a:xfrm>
            <a:off x="520700" y="1162050"/>
            <a:ext cx="544513" cy="244475"/>
            <a:chOff x="844" y="3337"/>
            <a:chExt cx="343" cy="154"/>
          </a:xfrm>
        </p:grpSpPr>
        <p:sp>
          <p:nvSpPr>
            <p:cNvPr id="88173" name="Rectangle 251"/>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74" name="Text Box 252"/>
            <p:cNvSpPr txBox="1">
              <a:spLocks noChangeArrowheads="1"/>
            </p:cNvSpPr>
            <p:nvPr/>
          </p:nvSpPr>
          <p:spPr bwMode="auto">
            <a:xfrm>
              <a:off x="844" y="3337"/>
              <a:ext cx="343"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DHCP</a:t>
              </a:r>
            </a:p>
          </p:txBody>
        </p:sp>
      </p:grpSp>
      <p:grpSp>
        <p:nvGrpSpPr>
          <p:cNvPr id="701739" name="Group 299"/>
          <p:cNvGrpSpPr>
            <a:grpSpLocks/>
          </p:cNvGrpSpPr>
          <p:nvPr/>
        </p:nvGrpSpPr>
        <p:grpSpPr bwMode="auto">
          <a:xfrm>
            <a:off x="66675" y="1181100"/>
            <a:ext cx="1081088" cy="1166813"/>
            <a:chOff x="42" y="744"/>
            <a:chExt cx="681" cy="735"/>
          </a:xfrm>
        </p:grpSpPr>
        <p:grpSp>
          <p:nvGrpSpPr>
            <p:cNvPr id="211020" name="Group 296"/>
            <p:cNvGrpSpPr>
              <a:grpSpLocks/>
            </p:cNvGrpSpPr>
            <p:nvPr/>
          </p:nvGrpSpPr>
          <p:grpSpPr bwMode="auto">
            <a:xfrm>
              <a:off x="42" y="886"/>
              <a:ext cx="681" cy="468"/>
              <a:chOff x="42" y="886"/>
              <a:chExt cx="681" cy="468"/>
            </a:xfrm>
          </p:grpSpPr>
          <p:grpSp>
            <p:nvGrpSpPr>
              <p:cNvPr id="211022" name="Group 295"/>
              <p:cNvGrpSpPr>
                <a:grpSpLocks/>
              </p:cNvGrpSpPr>
              <p:nvPr/>
            </p:nvGrpSpPr>
            <p:grpSpPr bwMode="auto">
              <a:xfrm>
                <a:off x="278" y="886"/>
                <a:ext cx="397" cy="154"/>
                <a:chOff x="740" y="3209"/>
                <a:chExt cx="397" cy="154"/>
              </a:xfrm>
            </p:grpSpPr>
            <p:grpSp>
              <p:nvGrpSpPr>
                <p:cNvPr id="211047" name="Group 254"/>
                <p:cNvGrpSpPr>
                  <a:grpSpLocks/>
                </p:cNvGrpSpPr>
                <p:nvPr/>
              </p:nvGrpSpPr>
              <p:grpSpPr bwMode="auto">
                <a:xfrm>
                  <a:off x="794" y="3209"/>
                  <a:ext cx="343" cy="154"/>
                  <a:chOff x="844" y="3337"/>
                  <a:chExt cx="343" cy="154"/>
                </a:xfrm>
              </p:grpSpPr>
              <p:sp>
                <p:nvSpPr>
                  <p:cNvPr id="88171" name="Rectangle 255"/>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72" name="Text Box 256"/>
                  <p:cNvSpPr txBox="1">
                    <a:spLocks noChangeArrowheads="1"/>
                  </p:cNvSpPr>
                  <p:nvPr/>
                </p:nvSpPr>
                <p:spPr bwMode="auto">
                  <a:xfrm>
                    <a:off x="844" y="3337"/>
                    <a:ext cx="343"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DHCP</a:t>
                    </a:r>
                  </a:p>
                </p:txBody>
              </p:sp>
            </p:grpSp>
            <p:sp>
              <p:nvSpPr>
                <p:cNvPr id="88169" name="Rectangle 266"/>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70" name="Rectangle 267"/>
                <p:cNvSpPr>
                  <a:spLocks noChangeArrowheads="1"/>
                </p:cNvSpPr>
                <p:nvPr/>
              </p:nvSpPr>
              <p:spPr bwMode="auto">
                <a:xfrm>
                  <a:off x="740" y="3238"/>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1023" name="Group 274"/>
              <p:cNvGrpSpPr>
                <a:grpSpLocks/>
              </p:cNvGrpSpPr>
              <p:nvPr/>
            </p:nvGrpSpPr>
            <p:grpSpPr bwMode="auto">
              <a:xfrm>
                <a:off x="278" y="1034"/>
                <a:ext cx="397" cy="154"/>
                <a:chOff x="836" y="3305"/>
                <a:chExt cx="397" cy="154"/>
              </a:xfrm>
            </p:grpSpPr>
            <p:grpSp>
              <p:nvGrpSpPr>
                <p:cNvPr id="211041" name="Group 268"/>
                <p:cNvGrpSpPr>
                  <a:grpSpLocks/>
                </p:cNvGrpSpPr>
                <p:nvPr/>
              </p:nvGrpSpPr>
              <p:grpSpPr bwMode="auto">
                <a:xfrm>
                  <a:off x="890" y="3305"/>
                  <a:ext cx="343" cy="154"/>
                  <a:chOff x="844" y="3337"/>
                  <a:chExt cx="343" cy="154"/>
                </a:xfrm>
              </p:grpSpPr>
              <p:sp>
                <p:nvSpPr>
                  <p:cNvPr id="88166" name="Rectangle 269"/>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67" name="Text Box 270"/>
                  <p:cNvSpPr txBox="1">
                    <a:spLocks noChangeArrowheads="1"/>
                  </p:cNvSpPr>
                  <p:nvPr/>
                </p:nvSpPr>
                <p:spPr bwMode="auto">
                  <a:xfrm>
                    <a:off x="844" y="3337"/>
                    <a:ext cx="343"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DHCP</a:t>
                    </a:r>
                  </a:p>
                </p:txBody>
              </p:sp>
            </p:grpSp>
            <p:grpSp>
              <p:nvGrpSpPr>
                <p:cNvPr id="211042" name="Group 273"/>
                <p:cNvGrpSpPr>
                  <a:grpSpLocks/>
                </p:cNvGrpSpPr>
                <p:nvPr/>
              </p:nvGrpSpPr>
              <p:grpSpPr bwMode="auto">
                <a:xfrm>
                  <a:off x="836" y="3334"/>
                  <a:ext cx="354" cy="94"/>
                  <a:chOff x="836" y="3334"/>
                  <a:chExt cx="354" cy="94"/>
                </a:xfrm>
              </p:grpSpPr>
              <p:sp>
                <p:nvSpPr>
                  <p:cNvPr id="88164" name="Rectangle 271"/>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65" name="Rectangle 272"/>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grpSp>
            <p:nvGrpSpPr>
              <p:cNvPr id="211024" name="Group 293"/>
              <p:cNvGrpSpPr>
                <a:grpSpLocks/>
              </p:cNvGrpSpPr>
              <p:nvPr/>
            </p:nvGrpSpPr>
            <p:grpSpPr bwMode="auto">
              <a:xfrm>
                <a:off x="165" y="1054"/>
                <a:ext cx="480" cy="112"/>
                <a:chOff x="627" y="3377"/>
                <a:chExt cx="480" cy="112"/>
              </a:xfrm>
            </p:grpSpPr>
            <p:sp>
              <p:nvSpPr>
                <p:cNvPr id="88160" name="Rectangle 276"/>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61" name="Rectangle 277"/>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1025" name="Group 294"/>
              <p:cNvGrpSpPr>
                <a:grpSpLocks/>
              </p:cNvGrpSpPr>
              <p:nvPr/>
            </p:nvGrpSpPr>
            <p:grpSpPr bwMode="auto">
              <a:xfrm>
                <a:off x="42" y="1200"/>
                <a:ext cx="681" cy="154"/>
                <a:chOff x="504" y="3523"/>
                <a:chExt cx="681" cy="154"/>
              </a:xfrm>
            </p:grpSpPr>
            <p:grpSp>
              <p:nvGrpSpPr>
                <p:cNvPr id="211026" name="Group 287"/>
                <p:cNvGrpSpPr>
                  <a:grpSpLocks/>
                </p:cNvGrpSpPr>
                <p:nvPr/>
              </p:nvGrpSpPr>
              <p:grpSpPr bwMode="auto">
                <a:xfrm>
                  <a:off x="623" y="3523"/>
                  <a:ext cx="510" cy="154"/>
                  <a:chOff x="723" y="3453"/>
                  <a:chExt cx="510" cy="154"/>
                </a:xfrm>
              </p:grpSpPr>
              <p:grpSp>
                <p:nvGrpSpPr>
                  <p:cNvPr id="211030" name="Group 278"/>
                  <p:cNvGrpSpPr>
                    <a:grpSpLocks/>
                  </p:cNvGrpSpPr>
                  <p:nvPr/>
                </p:nvGrpSpPr>
                <p:grpSpPr bwMode="auto">
                  <a:xfrm>
                    <a:off x="836" y="3453"/>
                    <a:ext cx="397" cy="154"/>
                    <a:chOff x="836" y="3305"/>
                    <a:chExt cx="397" cy="154"/>
                  </a:xfrm>
                </p:grpSpPr>
                <p:grpSp>
                  <p:nvGrpSpPr>
                    <p:cNvPr id="211033" name="Group 279"/>
                    <p:cNvGrpSpPr>
                      <a:grpSpLocks/>
                    </p:cNvGrpSpPr>
                    <p:nvPr/>
                  </p:nvGrpSpPr>
                  <p:grpSpPr bwMode="auto">
                    <a:xfrm>
                      <a:off x="890" y="3305"/>
                      <a:ext cx="343" cy="154"/>
                      <a:chOff x="844" y="3337"/>
                      <a:chExt cx="343" cy="154"/>
                    </a:xfrm>
                  </p:grpSpPr>
                  <p:sp>
                    <p:nvSpPr>
                      <p:cNvPr id="88158" name="Rectangle 280"/>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59" name="Text Box 281"/>
                      <p:cNvSpPr txBox="1">
                        <a:spLocks noChangeArrowheads="1"/>
                      </p:cNvSpPr>
                      <p:nvPr/>
                    </p:nvSpPr>
                    <p:spPr bwMode="auto">
                      <a:xfrm>
                        <a:off x="844" y="3337"/>
                        <a:ext cx="343"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DHCP</a:t>
                        </a:r>
                      </a:p>
                    </p:txBody>
                  </p:sp>
                </p:grpSp>
                <p:grpSp>
                  <p:nvGrpSpPr>
                    <p:cNvPr id="211034" name="Group 282"/>
                    <p:cNvGrpSpPr>
                      <a:grpSpLocks/>
                    </p:cNvGrpSpPr>
                    <p:nvPr/>
                  </p:nvGrpSpPr>
                  <p:grpSpPr bwMode="auto">
                    <a:xfrm>
                      <a:off x="836" y="3334"/>
                      <a:ext cx="354" cy="94"/>
                      <a:chOff x="836" y="3334"/>
                      <a:chExt cx="354" cy="94"/>
                    </a:xfrm>
                  </p:grpSpPr>
                  <p:sp>
                    <p:nvSpPr>
                      <p:cNvPr id="88156" name="Rectangle 283"/>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57" name="Rectangle 284"/>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sp>
                <p:nvSpPr>
                  <p:cNvPr id="88152" name="Rectangle 285"/>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53" name="Rectangle 286"/>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88148" name="Rectangle 288"/>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49" name="Rectangle 290"/>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50" name="Rectangle 291"/>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sp>
          <p:nvSpPr>
            <p:cNvPr id="88142" name="AutoShape 297"/>
            <p:cNvSpPr>
              <a:spLocks noChangeArrowheads="1"/>
            </p:cNvSpPr>
            <p:nvPr/>
          </p:nvSpPr>
          <p:spPr bwMode="auto">
            <a:xfrm>
              <a:off x="384" y="744"/>
              <a:ext cx="240" cy="735"/>
            </a:xfrm>
            <a:prstGeom prst="downArrow">
              <a:avLst>
                <a:gd name="adj1" fmla="val 54167"/>
                <a:gd name="adj2" fmla="val 49170"/>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701758" name="Group 318"/>
          <p:cNvGrpSpPr>
            <a:grpSpLocks/>
          </p:cNvGrpSpPr>
          <p:nvPr/>
        </p:nvGrpSpPr>
        <p:grpSpPr bwMode="auto">
          <a:xfrm>
            <a:off x="650875" y="2389188"/>
            <a:ext cx="1081088" cy="244475"/>
            <a:chOff x="504" y="3523"/>
            <a:chExt cx="681" cy="154"/>
          </a:xfrm>
        </p:grpSpPr>
        <p:grpSp>
          <p:nvGrpSpPr>
            <p:cNvPr id="211007" name="Group 319"/>
            <p:cNvGrpSpPr>
              <a:grpSpLocks/>
            </p:cNvGrpSpPr>
            <p:nvPr/>
          </p:nvGrpSpPr>
          <p:grpSpPr bwMode="auto">
            <a:xfrm>
              <a:off x="623" y="3523"/>
              <a:ext cx="510" cy="154"/>
              <a:chOff x="723" y="3453"/>
              <a:chExt cx="510" cy="154"/>
            </a:xfrm>
          </p:grpSpPr>
          <p:grpSp>
            <p:nvGrpSpPr>
              <p:cNvPr id="211011" name="Group 320"/>
              <p:cNvGrpSpPr>
                <a:grpSpLocks/>
              </p:cNvGrpSpPr>
              <p:nvPr/>
            </p:nvGrpSpPr>
            <p:grpSpPr bwMode="auto">
              <a:xfrm>
                <a:off x="836" y="3453"/>
                <a:ext cx="397" cy="154"/>
                <a:chOff x="836" y="3305"/>
                <a:chExt cx="397" cy="154"/>
              </a:xfrm>
            </p:grpSpPr>
            <p:grpSp>
              <p:nvGrpSpPr>
                <p:cNvPr id="211014" name="Group 321"/>
                <p:cNvGrpSpPr>
                  <a:grpSpLocks/>
                </p:cNvGrpSpPr>
                <p:nvPr/>
              </p:nvGrpSpPr>
              <p:grpSpPr bwMode="auto">
                <a:xfrm>
                  <a:off x="890" y="3305"/>
                  <a:ext cx="343" cy="154"/>
                  <a:chOff x="844" y="3337"/>
                  <a:chExt cx="343" cy="154"/>
                </a:xfrm>
              </p:grpSpPr>
              <p:sp>
                <p:nvSpPr>
                  <p:cNvPr id="88139" name="Rectangle 322"/>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40" name="Text Box 323"/>
                  <p:cNvSpPr txBox="1">
                    <a:spLocks noChangeArrowheads="1"/>
                  </p:cNvSpPr>
                  <p:nvPr/>
                </p:nvSpPr>
                <p:spPr bwMode="auto">
                  <a:xfrm>
                    <a:off x="844" y="3337"/>
                    <a:ext cx="343"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DHCP</a:t>
                    </a:r>
                  </a:p>
                </p:txBody>
              </p:sp>
            </p:grpSp>
            <p:grpSp>
              <p:nvGrpSpPr>
                <p:cNvPr id="211015" name="Group 324"/>
                <p:cNvGrpSpPr>
                  <a:grpSpLocks/>
                </p:cNvGrpSpPr>
                <p:nvPr/>
              </p:nvGrpSpPr>
              <p:grpSpPr bwMode="auto">
                <a:xfrm>
                  <a:off x="836" y="3334"/>
                  <a:ext cx="354" cy="94"/>
                  <a:chOff x="836" y="3334"/>
                  <a:chExt cx="354" cy="94"/>
                </a:xfrm>
              </p:grpSpPr>
              <p:sp>
                <p:nvSpPr>
                  <p:cNvPr id="88137" name="Rectangle 325"/>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38" name="Rectangle 326"/>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sp>
            <p:nvSpPr>
              <p:cNvPr id="88133" name="Rectangle 327"/>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34" name="Rectangle 328"/>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88129" name="Rectangle 329"/>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30" name="Rectangle 330"/>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31" name="Rectangle 331"/>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701782" name="Group 342"/>
          <p:cNvGrpSpPr>
            <a:grpSpLocks/>
          </p:cNvGrpSpPr>
          <p:nvPr/>
        </p:nvGrpSpPr>
        <p:grpSpPr bwMode="auto">
          <a:xfrm>
            <a:off x="1477963" y="3081338"/>
            <a:ext cx="1316037" cy="1314450"/>
            <a:chOff x="931" y="1941"/>
            <a:chExt cx="829" cy="828"/>
          </a:xfrm>
        </p:grpSpPr>
        <p:sp>
          <p:nvSpPr>
            <p:cNvPr id="210999" name="Freeform 334"/>
            <p:cNvSpPr>
              <a:spLocks/>
            </p:cNvSpPr>
            <p:nvPr/>
          </p:nvSpPr>
          <p:spPr bwMode="auto">
            <a:xfrm>
              <a:off x="1424" y="1965"/>
              <a:ext cx="336" cy="801"/>
            </a:xfrm>
            <a:custGeom>
              <a:avLst/>
              <a:gdLst>
                <a:gd name="T0" fmla="*/ 1 w 551"/>
                <a:gd name="T1" fmla="*/ 0 h 801"/>
                <a:gd name="T2" fmla="*/ 28 w 551"/>
                <a:gd name="T3" fmla="*/ 402 h 801"/>
                <a:gd name="T4" fmla="*/ 1 w 551"/>
                <a:gd name="T5" fmla="*/ 801 h 801"/>
                <a:gd name="T6" fmla="*/ 1 w 551"/>
                <a:gd name="T7" fmla="*/ 535 h 801"/>
                <a:gd name="T8" fmla="*/ 0 w 551"/>
                <a:gd name="T9" fmla="*/ 371 h 801"/>
                <a:gd name="T10" fmla="*/ 1 w 551"/>
                <a:gd name="T11" fmla="*/ 0 h 8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1" h="801">
                  <a:moveTo>
                    <a:pt x="14" y="0"/>
                  </a:moveTo>
                  <a:lnTo>
                    <a:pt x="551" y="402"/>
                  </a:lnTo>
                  <a:lnTo>
                    <a:pt x="6" y="801"/>
                  </a:lnTo>
                  <a:lnTo>
                    <a:pt x="13" y="535"/>
                  </a:lnTo>
                  <a:lnTo>
                    <a:pt x="0" y="371"/>
                  </a:lnTo>
                  <a:lnTo>
                    <a:pt x="14" y="0"/>
                  </a:lnTo>
                  <a:close/>
                </a:path>
              </a:pathLst>
            </a:custGeom>
            <a:gradFill rotWithShape="1">
              <a:gsLst>
                <a:gs pos="0">
                  <a:schemeClr val="bg1"/>
                </a:gs>
                <a:gs pos="100000">
                  <a:srgbClr val="FF0000"/>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nvGrpSpPr>
            <p:cNvPr id="211000" name="Group 335"/>
            <p:cNvGrpSpPr>
              <a:grpSpLocks/>
            </p:cNvGrpSpPr>
            <p:nvPr/>
          </p:nvGrpSpPr>
          <p:grpSpPr bwMode="auto">
            <a:xfrm>
              <a:off x="931" y="1941"/>
              <a:ext cx="501" cy="828"/>
              <a:chOff x="569" y="2954"/>
              <a:chExt cx="501" cy="828"/>
            </a:xfrm>
          </p:grpSpPr>
          <p:sp>
            <p:nvSpPr>
              <p:cNvPr id="88122" name="Rectangle 336"/>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23" name="Text Box 337"/>
              <p:cNvSpPr txBox="1">
                <a:spLocks noChangeArrowheads="1"/>
              </p:cNvSpPr>
              <p:nvPr/>
            </p:nvSpPr>
            <p:spPr bwMode="auto">
              <a:xfrm>
                <a:off x="593" y="2954"/>
                <a:ext cx="477" cy="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dirty="0">
                    <a:solidFill>
                      <a:srgbClr val="000000"/>
                    </a:solidFill>
                    <a:latin typeface="Arial" charset="0"/>
                    <a:cs typeface="+mn-cs"/>
                  </a:rPr>
                  <a:t>DHCP</a:t>
                </a:r>
              </a:p>
              <a:p>
                <a:pPr algn="ctr">
                  <a:defRPr/>
                </a:pPr>
                <a:r>
                  <a:rPr lang="en-US" sz="1600" i="0" dirty="0">
                    <a:solidFill>
                      <a:srgbClr val="000000"/>
                    </a:solidFill>
                    <a:latin typeface="Arial" charset="0"/>
                    <a:cs typeface="+mn-cs"/>
                  </a:rPr>
                  <a:t>UDP</a:t>
                </a:r>
              </a:p>
              <a:p>
                <a:pPr algn="ctr">
                  <a:defRPr/>
                </a:pPr>
                <a:r>
                  <a:rPr lang="en-US" sz="1600" i="0" dirty="0">
                    <a:solidFill>
                      <a:srgbClr val="000000"/>
                    </a:solidFill>
                    <a:latin typeface="Arial" charset="0"/>
                    <a:cs typeface="+mn-cs"/>
                  </a:rPr>
                  <a:t>IP</a:t>
                </a:r>
              </a:p>
              <a:p>
                <a:pPr algn="ctr">
                  <a:defRPr/>
                </a:pPr>
                <a:r>
                  <a:rPr lang="en-US" sz="1600" i="0" dirty="0">
                    <a:solidFill>
                      <a:srgbClr val="000000"/>
                    </a:solidFill>
                    <a:latin typeface="Arial" charset="0"/>
                    <a:cs typeface="+mn-cs"/>
                  </a:rPr>
                  <a:t>Eth</a:t>
                </a:r>
              </a:p>
              <a:p>
                <a:pPr algn="ctr">
                  <a:defRPr/>
                </a:pPr>
                <a:r>
                  <a:rPr lang="en-US" sz="1600" i="0" dirty="0">
                    <a:solidFill>
                      <a:srgbClr val="000000"/>
                    </a:solidFill>
                    <a:latin typeface="Arial" charset="0"/>
                    <a:cs typeface="+mn-cs"/>
                  </a:rPr>
                  <a:t>Phy</a:t>
                </a:r>
              </a:p>
            </p:txBody>
          </p:sp>
          <p:sp>
            <p:nvSpPr>
              <p:cNvPr id="88124" name="Line 338"/>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88125" name="Line 339"/>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88126" name="Line 340"/>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88127" name="Line 341"/>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grpSp>
        <p:nvGrpSpPr>
          <p:cNvPr id="701882" name="Group 442"/>
          <p:cNvGrpSpPr>
            <a:grpSpLocks/>
          </p:cNvGrpSpPr>
          <p:nvPr/>
        </p:nvGrpSpPr>
        <p:grpSpPr bwMode="auto">
          <a:xfrm>
            <a:off x="339725" y="2981325"/>
            <a:ext cx="1081088" cy="1217613"/>
            <a:chOff x="1404" y="3105"/>
            <a:chExt cx="681" cy="767"/>
          </a:xfrm>
        </p:grpSpPr>
        <p:grpSp>
          <p:nvGrpSpPr>
            <p:cNvPr id="210964" name="Group 344"/>
            <p:cNvGrpSpPr>
              <a:grpSpLocks/>
            </p:cNvGrpSpPr>
            <p:nvPr/>
          </p:nvGrpSpPr>
          <p:grpSpPr bwMode="auto">
            <a:xfrm>
              <a:off x="1404" y="3355"/>
              <a:ext cx="681" cy="468"/>
              <a:chOff x="42" y="886"/>
              <a:chExt cx="681" cy="468"/>
            </a:xfrm>
          </p:grpSpPr>
          <p:grpSp>
            <p:nvGrpSpPr>
              <p:cNvPr id="210969" name="Group 345"/>
              <p:cNvGrpSpPr>
                <a:grpSpLocks/>
              </p:cNvGrpSpPr>
              <p:nvPr/>
            </p:nvGrpSpPr>
            <p:grpSpPr bwMode="auto">
              <a:xfrm>
                <a:off x="278" y="886"/>
                <a:ext cx="397" cy="154"/>
                <a:chOff x="740" y="3209"/>
                <a:chExt cx="397" cy="154"/>
              </a:xfrm>
            </p:grpSpPr>
            <p:grpSp>
              <p:nvGrpSpPr>
                <p:cNvPr id="210994" name="Group 346"/>
                <p:cNvGrpSpPr>
                  <a:grpSpLocks/>
                </p:cNvGrpSpPr>
                <p:nvPr/>
              </p:nvGrpSpPr>
              <p:grpSpPr bwMode="auto">
                <a:xfrm>
                  <a:off x="794" y="3209"/>
                  <a:ext cx="343" cy="154"/>
                  <a:chOff x="844" y="3337"/>
                  <a:chExt cx="343" cy="154"/>
                </a:xfrm>
              </p:grpSpPr>
              <p:sp>
                <p:nvSpPr>
                  <p:cNvPr id="88118" name="Rectangle 34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19" name="Text Box 348"/>
                  <p:cNvSpPr txBox="1">
                    <a:spLocks noChangeArrowheads="1"/>
                  </p:cNvSpPr>
                  <p:nvPr/>
                </p:nvSpPr>
                <p:spPr bwMode="auto">
                  <a:xfrm>
                    <a:off x="844" y="3337"/>
                    <a:ext cx="343"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DHCP</a:t>
                    </a:r>
                  </a:p>
                </p:txBody>
              </p:sp>
            </p:grpSp>
            <p:sp>
              <p:nvSpPr>
                <p:cNvPr id="88116" name="Rectangle 349"/>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17" name="Rectangle 350"/>
                <p:cNvSpPr>
                  <a:spLocks noChangeArrowheads="1"/>
                </p:cNvSpPr>
                <p:nvPr/>
              </p:nvSpPr>
              <p:spPr bwMode="auto">
                <a:xfrm>
                  <a:off x="740" y="3238"/>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0970" name="Group 351"/>
              <p:cNvGrpSpPr>
                <a:grpSpLocks/>
              </p:cNvGrpSpPr>
              <p:nvPr/>
            </p:nvGrpSpPr>
            <p:grpSpPr bwMode="auto">
              <a:xfrm>
                <a:off x="278" y="1034"/>
                <a:ext cx="397" cy="154"/>
                <a:chOff x="836" y="3305"/>
                <a:chExt cx="397" cy="154"/>
              </a:xfrm>
            </p:grpSpPr>
            <p:grpSp>
              <p:nvGrpSpPr>
                <p:cNvPr id="210988" name="Group 352"/>
                <p:cNvGrpSpPr>
                  <a:grpSpLocks/>
                </p:cNvGrpSpPr>
                <p:nvPr/>
              </p:nvGrpSpPr>
              <p:grpSpPr bwMode="auto">
                <a:xfrm>
                  <a:off x="890" y="3305"/>
                  <a:ext cx="343" cy="154"/>
                  <a:chOff x="844" y="3337"/>
                  <a:chExt cx="343" cy="154"/>
                </a:xfrm>
              </p:grpSpPr>
              <p:sp>
                <p:nvSpPr>
                  <p:cNvPr id="88113" name="Rectangle 35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14" name="Text Box 354"/>
                  <p:cNvSpPr txBox="1">
                    <a:spLocks noChangeArrowheads="1"/>
                  </p:cNvSpPr>
                  <p:nvPr/>
                </p:nvSpPr>
                <p:spPr bwMode="auto">
                  <a:xfrm>
                    <a:off x="844" y="3337"/>
                    <a:ext cx="343"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DHCP</a:t>
                    </a:r>
                  </a:p>
                </p:txBody>
              </p:sp>
            </p:grpSp>
            <p:grpSp>
              <p:nvGrpSpPr>
                <p:cNvPr id="210989" name="Group 355"/>
                <p:cNvGrpSpPr>
                  <a:grpSpLocks/>
                </p:cNvGrpSpPr>
                <p:nvPr/>
              </p:nvGrpSpPr>
              <p:grpSpPr bwMode="auto">
                <a:xfrm>
                  <a:off x="836" y="3334"/>
                  <a:ext cx="354" cy="94"/>
                  <a:chOff x="836" y="3334"/>
                  <a:chExt cx="354" cy="94"/>
                </a:xfrm>
              </p:grpSpPr>
              <p:sp>
                <p:nvSpPr>
                  <p:cNvPr id="88111" name="Rectangle 356"/>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12" name="Rectangle 357"/>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grpSp>
            <p:nvGrpSpPr>
              <p:cNvPr id="210971" name="Group 358"/>
              <p:cNvGrpSpPr>
                <a:grpSpLocks/>
              </p:cNvGrpSpPr>
              <p:nvPr/>
            </p:nvGrpSpPr>
            <p:grpSpPr bwMode="auto">
              <a:xfrm>
                <a:off x="165" y="1054"/>
                <a:ext cx="480" cy="112"/>
                <a:chOff x="627" y="3377"/>
                <a:chExt cx="480" cy="112"/>
              </a:xfrm>
            </p:grpSpPr>
            <p:sp>
              <p:nvSpPr>
                <p:cNvPr id="88107" name="Rectangle 359"/>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08" name="Rectangle 360"/>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0972" name="Group 361"/>
              <p:cNvGrpSpPr>
                <a:grpSpLocks/>
              </p:cNvGrpSpPr>
              <p:nvPr/>
            </p:nvGrpSpPr>
            <p:grpSpPr bwMode="auto">
              <a:xfrm>
                <a:off x="42" y="1200"/>
                <a:ext cx="681" cy="154"/>
                <a:chOff x="504" y="3523"/>
                <a:chExt cx="681" cy="154"/>
              </a:xfrm>
            </p:grpSpPr>
            <p:grpSp>
              <p:nvGrpSpPr>
                <p:cNvPr id="210973" name="Group 362"/>
                <p:cNvGrpSpPr>
                  <a:grpSpLocks/>
                </p:cNvGrpSpPr>
                <p:nvPr/>
              </p:nvGrpSpPr>
              <p:grpSpPr bwMode="auto">
                <a:xfrm>
                  <a:off x="623" y="3523"/>
                  <a:ext cx="510" cy="154"/>
                  <a:chOff x="723" y="3453"/>
                  <a:chExt cx="510" cy="154"/>
                </a:xfrm>
              </p:grpSpPr>
              <p:grpSp>
                <p:nvGrpSpPr>
                  <p:cNvPr id="210977" name="Group 363"/>
                  <p:cNvGrpSpPr>
                    <a:grpSpLocks/>
                  </p:cNvGrpSpPr>
                  <p:nvPr/>
                </p:nvGrpSpPr>
                <p:grpSpPr bwMode="auto">
                  <a:xfrm>
                    <a:off x="836" y="3453"/>
                    <a:ext cx="397" cy="154"/>
                    <a:chOff x="836" y="3305"/>
                    <a:chExt cx="397" cy="154"/>
                  </a:xfrm>
                </p:grpSpPr>
                <p:grpSp>
                  <p:nvGrpSpPr>
                    <p:cNvPr id="210980" name="Group 364"/>
                    <p:cNvGrpSpPr>
                      <a:grpSpLocks/>
                    </p:cNvGrpSpPr>
                    <p:nvPr/>
                  </p:nvGrpSpPr>
                  <p:grpSpPr bwMode="auto">
                    <a:xfrm>
                      <a:off x="890" y="3305"/>
                      <a:ext cx="343" cy="154"/>
                      <a:chOff x="844" y="3337"/>
                      <a:chExt cx="343" cy="154"/>
                    </a:xfrm>
                  </p:grpSpPr>
                  <p:sp>
                    <p:nvSpPr>
                      <p:cNvPr id="88105" name="Rectangle 365"/>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06" name="Text Box 366"/>
                      <p:cNvSpPr txBox="1">
                        <a:spLocks noChangeArrowheads="1"/>
                      </p:cNvSpPr>
                      <p:nvPr/>
                    </p:nvSpPr>
                    <p:spPr bwMode="auto">
                      <a:xfrm>
                        <a:off x="844" y="3337"/>
                        <a:ext cx="343"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DHCP</a:t>
                        </a:r>
                      </a:p>
                    </p:txBody>
                  </p:sp>
                </p:grpSp>
                <p:grpSp>
                  <p:nvGrpSpPr>
                    <p:cNvPr id="210981" name="Group 367"/>
                    <p:cNvGrpSpPr>
                      <a:grpSpLocks/>
                    </p:cNvGrpSpPr>
                    <p:nvPr/>
                  </p:nvGrpSpPr>
                  <p:grpSpPr bwMode="auto">
                    <a:xfrm>
                      <a:off x="836" y="3334"/>
                      <a:ext cx="354" cy="94"/>
                      <a:chOff x="836" y="3334"/>
                      <a:chExt cx="354" cy="94"/>
                    </a:xfrm>
                  </p:grpSpPr>
                  <p:sp>
                    <p:nvSpPr>
                      <p:cNvPr id="88103" name="Rectangle 368"/>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04" name="Rectangle 369"/>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sp>
                <p:nvSpPr>
                  <p:cNvPr id="88099" name="Rectangle 370"/>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00" name="Rectangle 371"/>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88095" name="Rectangle 372"/>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096" name="Rectangle 373"/>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097" name="Rectangle 374"/>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sp>
          <p:nvSpPr>
            <p:cNvPr id="88086" name="AutoShape 375"/>
            <p:cNvSpPr>
              <a:spLocks noChangeArrowheads="1"/>
            </p:cNvSpPr>
            <p:nvPr/>
          </p:nvSpPr>
          <p:spPr bwMode="auto">
            <a:xfrm rot="10800000">
              <a:off x="1727" y="3105"/>
              <a:ext cx="240" cy="767"/>
            </a:xfrm>
            <a:prstGeom prst="downArrow">
              <a:avLst>
                <a:gd name="adj1" fmla="val 54167"/>
                <a:gd name="adj2" fmla="val 51311"/>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0966" name="Group 379"/>
            <p:cNvGrpSpPr>
              <a:grpSpLocks/>
            </p:cNvGrpSpPr>
            <p:nvPr/>
          </p:nvGrpSpPr>
          <p:grpSpPr bwMode="auto">
            <a:xfrm>
              <a:off x="1695" y="3227"/>
              <a:ext cx="343" cy="154"/>
              <a:chOff x="844" y="3337"/>
              <a:chExt cx="343" cy="154"/>
            </a:xfrm>
          </p:grpSpPr>
          <p:sp>
            <p:nvSpPr>
              <p:cNvPr id="88088" name="Rectangle 380"/>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089" name="Text Box 381"/>
              <p:cNvSpPr txBox="1">
                <a:spLocks noChangeArrowheads="1"/>
              </p:cNvSpPr>
              <p:nvPr/>
            </p:nvSpPr>
            <p:spPr bwMode="auto">
              <a:xfrm>
                <a:off x="844" y="3337"/>
                <a:ext cx="343"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DHCP</a:t>
                </a:r>
              </a:p>
            </p:txBody>
          </p:sp>
        </p:grpSp>
      </p:grpSp>
      <p:grpSp>
        <p:nvGrpSpPr>
          <p:cNvPr id="701916" name="Group 476"/>
          <p:cNvGrpSpPr>
            <a:grpSpLocks/>
          </p:cNvGrpSpPr>
          <p:nvPr/>
        </p:nvGrpSpPr>
        <p:grpSpPr bwMode="auto">
          <a:xfrm>
            <a:off x="803275" y="3178175"/>
            <a:ext cx="544513" cy="244475"/>
            <a:chOff x="844" y="3337"/>
            <a:chExt cx="343" cy="154"/>
          </a:xfrm>
        </p:grpSpPr>
        <p:sp>
          <p:nvSpPr>
            <p:cNvPr id="88083" name="Rectangle 47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084" name="Text Box 478"/>
            <p:cNvSpPr txBox="1">
              <a:spLocks noChangeArrowheads="1"/>
            </p:cNvSpPr>
            <p:nvPr/>
          </p:nvSpPr>
          <p:spPr bwMode="auto">
            <a:xfrm>
              <a:off x="844" y="3337"/>
              <a:ext cx="343"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DHCP</a:t>
              </a:r>
            </a:p>
          </p:txBody>
        </p:sp>
      </p:grpSp>
      <p:sp>
        <p:nvSpPr>
          <p:cNvPr id="701919" name="Rectangle 479"/>
          <p:cNvSpPr>
            <a:spLocks noChangeArrowheads="1"/>
          </p:cNvSpPr>
          <p:nvPr/>
        </p:nvSpPr>
        <p:spPr bwMode="auto">
          <a:xfrm>
            <a:off x="5037138" y="2568575"/>
            <a:ext cx="3892550" cy="13065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100000"/>
              <a:buFont typeface="Wingdings" pitchFamily="2" charset="2"/>
              <a:buChar char="q"/>
              <a:defRPr/>
            </a:pPr>
            <a:r>
              <a:rPr lang="en-US" sz="2000" i="0" dirty="0">
                <a:solidFill>
                  <a:srgbClr val="000000"/>
                </a:solidFill>
                <a:latin typeface="+mn-lt"/>
                <a:cs typeface="+mn-cs"/>
              </a:rPr>
              <a:t>DHCP request </a:t>
            </a:r>
            <a:r>
              <a:rPr lang="en-US" sz="2000" dirty="0">
                <a:solidFill>
                  <a:srgbClr val="3333CC"/>
                </a:solidFill>
                <a:latin typeface="+mn-lt"/>
                <a:cs typeface="+mn-cs"/>
              </a:rPr>
              <a:t>encapsulated</a:t>
            </a:r>
            <a:r>
              <a:rPr lang="en-US" sz="2000" i="0" dirty="0">
                <a:solidFill>
                  <a:srgbClr val="3333CC"/>
                </a:solidFill>
                <a:latin typeface="+mn-lt"/>
                <a:cs typeface="+mn-cs"/>
              </a:rPr>
              <a:t> </a:t>
            </a:r>
            <a:r>
              <a:rPr lang="en-US" sz="2000" i="0" dirty="0">
                <a:solidFill>
                  <a:srgbClr val="000000"/>
                </a:solidFill>
                <a:latin typeface="+mn-lt"/>
                <a:cs typeface="+mn-cs"/>
              </a:rPr>
              <a:t>in </a:t>
            </a:r>
            <a:r>
              <a:rPr lang="en-US" sz="2000" dirty="0">
                <a:solidFill>
                  <a:srgbClr val="C00000"/>
                </a:solidFill>
                <a:latin typeface="+mn-lt"/>
                <a:cs typeface="+mn-cs"/>
              </a:rPr>
              <a:t>UDP</a:t>
            </a:r>
            <a:r>
              <a:rPr lang="en-US" sz="2000" i="0" dirty="0">
                <a:solidFill>
                  <a:srgbClr val="000000"/>
                </a:solidFill>
                <a:latin typeface="+mn-lt"/>
                <a:cs typeface="+mn-cs"/>
              </a:rPr>
              <a:t>, encapsulated in </a:t>
            </a:r>
            <a:r>
              <a:rPr lang="en-US" sz="2000" dirty="0">
                <a:solidFill>
                  <a:srgbClr val="C00000"/>
                </a:solidFill>
                <a:latin typeface="+mn-lt"/>
                <a:cs typeface="+mn-cs"/>
              </a:rPr>
              <a:t>IP</a:t>
            </a:r>
            <a:r>
              <a:rPr lang="en-US" sz="2000" i="0" dirty="0">
                <a:solidFill>
                  <a:srgbClr val="000000"/>
                </a:solidFill>
                <a:latin typeface="+mn-lt"/>
                <a:cs typeface="+mn-cs"/>
              </a:rPr>
              <a:t>, encapsulated in </a:t>
            </a:r>
            <a:r>
              <a:rPr lang="en-US" sz="2000" dirty="0">
                <a:solidFill>
                  <a:srgbClr val="C00000"/>
                </a:solidFill>
                <a:latin typeface="+mn-lt"/>
                <a:cs typeface="+mn-cs"/>
              </a:rPr>
              <a:t>802.3</a:t>
            </a:r>
            <a:r>
              <a:rPr lang="en-US" sz="2000" i="0" dirty="0">
                <a:solidFill>
                  <a:srgbClr val="C00000"/>
                </a:solidFill>
                <a:latin typeface="+mn-lt"/>
                <a:cs typeface="+mn-cs"/>
              </a:rPr>
              <a:t> </a:t>
            </a:r>
            <a:r>
              <a:rPr lang="en-US" sz="2000" i="0" dirty="0">
                <a:solidFill>
                  <a:srgbClr val="000000"/>
                </a:solidFill>
                <a:latin typeface="+mn-lt"/>
                <a:cs typeface="+mn-cs"/>
              </a:rPr>
              <a:t>Ethernet</a:t>
            </a:r>
          </a:p>
          <a:p>
            <a:pPr marL="342900" indent="-342900">
              <a:lnSpc>
                <a:spcPct val="90000"/>
              </a:lnSpc>
              <a:spcBef>
                <a:spcPct val="20000"/>
              </a:spcBef>
              <a:buClr>
                <a:srgbClr val="000099"/>
              </a:buClr>
              <a:buSzPct val="65000"/>
              <a:buFont typeface="Wingdings" pitchFamily="2" charset="2"/>
              <a:buChar char="q"/>
              <a:defRPr/>
            </a:pPr>
            <a:endParaRPr lang="en-US" sz="2000" i="0" dirty="0">
              <a:solidFill>
                <a:srgbClr val="000000"/>
              </a:solidFill>
              <a:latin typeface="+mn-lt"/>
              <a:cs typeface="+mn-cs"/>
            </a:endParaRPr>
          </a:p>
        </p:txBody>
      </p:sp>
      <p:sp>
        <p:nvSpPr>
          <p:cNvPr id="701920" name="Rectangle 480"/>
          <p:cNvSpPr>
            <a:spLocks noChangeArrowheads="1"/>
          </p:cNvSpPr>
          <p:nvPr/>
        </p:nvSpPr>
        <p:spPr bwMode="auto">
          <a:xfrm>
            <a:off x="5035550" y="3979863"/>
            <a:ext cx="3924300" cy="15636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100000"/>
              <a:buFont typeface="Wingdings" pitchFamily="2" charset="2"/>
              <a:buChar char="q"/>
              <a:defRPr/>
            </a:pPr>
            <a:r>
              <a:rPr lang="en-US" sz="2000" i="0" dirty="0">
                <a:solidFill>
                  <a:srgbClr val="000000"/>
                </a:solidFill>
                <a:latin typeface="+mn-lt"/>
                <a:cs typeface="+mn-cs"/>
              </a:rPr>
              <a:t>Ethernet frame </a:t>
            </a:r>
            <a:r>
              <a:rPr lang="en-US" sz="2000" dirty="0">
                <a:solidFill>
                  <a:srgbClr val="000099"/>
                </a:solidFill>
                <a:latin typeface="+mn-lt"/>
                <a:cs typeface="+mn-cs"/>
              </a:rPr>
              <a:t>broadcast</a:t>
            </a:r>
            <a:r>
              <a:rPr lang="en-US" sz="2000" i="0" dirty="0">
                <a:solidFill>
                  <a:srgbClr val="000000"/>
                </a:solidFill>
                <a:latin typeface="+mn-lt"/>
                <a:cs typeface="+mn-cs"/>
              </a:rPr>
              <a:t> (dest: FFFFFFFFFFFF) on LAN, received at router running </a:t>
            </a:r>
            <a:r>
              <a:rPr lang="en-US" sz="2000" dirty="0">
                <a:solidFill>
                  <a:srgbClr val="C00000"/>
                </a:solidFill>
                <a:latin typeface="+mn-lt"/>
                <a:cs typeface="+mn-cs"/>
              </a:rPr>
              <a:t>DHCP</a:t>
            </a:r>
            <a:r>
              <a:rPr lang="en-US" sz="2000" i="0" dirty="0">
                <a:solidFill>
                  <a:srgbClr val="C00000"/>
                </a:solidFill>
                <a:latin typeface="+mn-lt"/>
                <a:cs typeface="+mn-cs"/>
              </a:rPr>
              <a:t> </a:t>
            </a:r>
            <a:r>
              <a:rPr lang="en-US" sz="2000" i="0" dirty="0">
                <a:solidFill>
                  <a:srgbClr val="000000"/>
                </a:solidFill>
                <a:latin typeface="+mn-lt"/>
                <a:cs typeface="+mn-cs"/>
              </a:rPr>
              <a:t>server</a:t>
            </a:r>
          </a:p>
        </p:txBody>
      </p:sp>
      <p:sp>
        <p:nvSpPr>
          <p:cNvPr id="701921" name="Rectangle 481"/>
          <p:cNvSpPr>
            <a:spLocks noChangeArrowheads="1"/>
          </p:cNvSpPr>
          <p:nvPr/>
        </p:nvSpPr>
        <p:spPr bwMode="auto">
          <a:xfrm>
            <a:off x="5033963" y="5316538"/>
            <a:ext cx="3802062" cy="1292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100000"/>
              <a:buFont typeface="Wingdings" pitchFamily="2" charset="2"/>
              <a:buChar char="q"/>
              <a:defRPr/>
            </a:pPr>
            <a:r>
              <a:rPr lang="en-US" sz="2000" i="0" dirty="0">
                <a:solidFill>
                  <a:srgbClr val="000000"/>
                </a:solidFill>
                <a:latin typeface="+mn-lt"/>
                <a:cs typeface="+mn-cs"/>
              </a:rPr>
              <a:t>Ethernet </a:t>
            </a:r>
            <a:r>
              <a:rPr lang="en-US" sz="2000" dirty="0">
                <a:solidFill>
                  <a:srgbClr val="000099"/>
                </a:solidFill>
                <a:latin typeface="+mn-lt"/>
                <a:cs typeface="+mn-cs"/>
              </a:rPr>
              <a:t>demuxed</a:t>
            </a:r>
            <a:r>
              <a:rPr lang="en-US" sz="2000" i="0" dirty="0">
                <a:solidFill>
                  <a:srgbClr val="000000"/>
                </a:solidFill>
                <a:latin typeface="+mn-lt"/>
                <a:cs typeface="+mn-cs"/>
              </a:rPr>
              <a:t> to IP demuxed, UDP demuxed to DHCP </a:t>
            </a:r>
          </a:p>
        </p:txBody>
      </p:sp>
      <p:sp>
        <p:nvSpPr>
          <p:cNvPr id="179"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36</a:t>
            </a:fld>
            <a:endParaRPr lang="en-US" sz="1200" dirty="0">
              <a:latin typeface="Tahoma" charset="0"/>
            </a:endParaRPr>
          </a:p>
        </p:txBody>
      </p:sp>
      <p:sp>
        <p:nvSpPr>
          <p:cNvPr id="180"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14254053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01661"/>
                                        </p:tgtEl>
                                        <p:attrNameLst>
                                          <p:attrName>style.visibility</p:attrName>
                                        </p:attrNameLst>
                                      </p:cBhvr>
                                      <p:to>
                                        <p:strVal val="visible"/>
                                      </p:to>
                                    </p:set>
                                    <p:animEffect transition="in" filter="wipe(left)">
                                      <p:cBhvr>
                                        <p:cTn id="7" dur="500"/>
                                        <p:tgtEl>
                                          <p:spTgt spid="701661"/>
                                        </p:tgtEl>
                                      </p:cBhvr>
                                    </p:animEffect>
                                  </p:childTnLst>
                                </p:cTn>
                              </p:par>
                            </p:childTnLst>
                          </p:cTn>
                        </p:par>
                        <p:par>
                          <p:cTn id="8" fill="hold" nodeType="afterGroup">
                            <p:stCondLst>
                              <p:cond delay="500"/>
                            </p:stCondLst>
                            <p:childTnLst>
                              <p:par>
                                <p:cTn id="9" presetID="9" presetClass="exit" presetSubtype="0" fill="hold" grpId="1" nodeType="afterEffect">
                                  <p:stCondLst>
                                    <p:cond delay="0"/>
                                  </p:stCondLst>
                                  <p:childTnLst>
                                    <p:animEffect transition="out" filter="dissolve">
                                      <p:cBhvr>
                                        <p:cTn id="10" dur="500"/>
                                        <p:tgtEl>
                                          <p:spTgt spid="701661"/>
                                        </p:tgtEl>
                                      </p:cBhvr>
                                    </p:animEffect>
                                    <p:set>
                                      <p:cBhvr>
                                        <p:cTn id="11" dur="1" fill="hold">
                                          <p:stCondLst>
                                            <p:cond delay="499"/>
                                          </p:stCondLst>
                                        </p:cTn>
                                        <p:tgtEl>
                                          <p:spTgt spid="701661"/>
                                        </p:tgtEl>
                                        <p:attrNameLst>
                                          <p:attrName>style.visibility</p:attrName>
                                        </p:attrNameLst>
                                      </p:cBhvr>
                                      <p:to>
                                        <p:strVal val="hidden"/>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4" fill="hold" nodeType="clickEffect">
                                  <p:stCondLst>
                                    <p:cond delay="0"/>
                                  </p:stCondLst>
                                  <p:childTnLst>
                                    <p:set>
                                      <p:cBhvr>
                                        <p:cTn id="15" dur="1" fill="hold">
                                          <p:stCondLst>
                                            <p:cond delay="0"/>
                                          </p:stCondLst>
                                        </p:cTn>
                                        <p:tgtEl>
                                          <p:spTgt spid="701690"/>
                                        </p:tgtEl>
                                        <p:attrNameLst>
                                          <p:attrName>style.visibility</p:attrName>
                                        </p:attrNameLst>
                                      </p:cBhvr>
                                      <p:to>
                                        <p:strVal val="visible"/>
                                      </p:to>
                                    </p:set>
                                    <p:animEffect transition="in" filter="wipe(down)">
                                      <p:cBhvr>
                                        <p:cTn id="16" dur="500"/>
                                        <p:tgtEl>
                                          <p:spTgt spid="701690"/>
                                        </p:tgtEl>
                                      </p:cBhvr>
                                    </p:animEffect>
                                  </p:childTnLst>
                                </p:cTn>
                              </p:par>
                            </p:childTnLst>
                          </p:cTn>
                        </p:par>
                        <p:par>
                          <p:cTn id="17" fill="hold" nodeType="afterGroup">
                            <p:stCondLst>
                              <p:cond delay="500"/>
                            </p:stCondLst>
                            <p:childTnLst>
                              <p:par>
                                <p:cTn id="18" presetID="9" presetClass="entr" presetSubtype="0" fill="hold" nodeType="afterEffect">
                                  <p:stCondLst>
                                    <p:cond delay="0"/>
                                  </p:stCondLst>
                                  <p:childTnLst>
                                    <p:set>
                                      <p:cBhvr>
                                        <p:cTn id="19" dur="1" fill="hold">
                                          <p:stCondLst>
                                            <p:cond delay="0"/>
                                          </p:stCondLst>
                                        </p:cTn>
                                        <p:tgtEl>
                                          <p:spTgt spid="701693"/>
                                        </p:tgtEl>
                                        <p:attrNameLst>
                                          <p:attrName>style.visibility</p:attrName>
                                        </p:attrNameLst>
                                      </p:cBhvr>
                                      <p:to>
                                        <p:strVal val="visible"/>
                                      </p:to>
                                    </p:set>
                                    <p:animEffect transition="in" filter="dissolve">
                                      <p:cBhvr>
                                        <p:cTn id="20" dur="500"/>
                                        <p:tgtEl>
                                          <p:spTgt spid="701693"/>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701629">
                                            <p:txEl>
                                              <p:pRg st="0" end="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701739"/>
                                        </p:tgtEl>
                                        <p:attrNameLst>
                                          <p:attrName>style.visibility</p:attrName>
                                        </p:attrNameLst>
                                      </p:cBhvr>
                                      <p:to>
                                        <p:strVal val="visible"/>
                                      </p:to>
                                    </p:set>
                                    <p:animEffect transition="in" filter="wipe(up)">
                                      <p:cBhvr>
                                        <p:cTn id="27" dur="500"/>
                                        <p:tgtEl>
                                          <p:spTgt spid="701739"/>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701919"/>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xit" presetSubtype="0" fill="hold" nodeType="clickEffect">
                                  <p:stCondLst>
                                    <p:cond delay="0"/>
                                  </p:stCondLst>
                                  <p:childTnLst>
                                    <p:set>
                                      <p:cBhvr>
                                        <p:cTn id="33" dur="1" fill="hold">
                                          <p:stCondLst>
                                            <p:cond delay="0"/>
                                          </p:stCondLst>
                                        </p:cTn>
                                        <p:tgtEl>
                                          <p:spTgt spid="701693"/>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701739"/>
                                        </p:tgtEl>
                                        <p:attrNameLst>
                                          <p:attrName>style.visibility</p:attrName>
                                        </p:attrNameLst>
                                      </p:cBhvr>
                                      <p:to>
                                        <p:strVal val="hidden"/>
                                      </p:to>
                                    </p:set>
                                  </p:childTnLst>
                                </p:cTn>
                              </p:par>
                            </p:childTnLst>
                          </p:cTn>
                        </p:par>
                        <p:par>
                          <p:cTn id="36" fill="hold" nodeType="afterGroup">
                            <p:stCondLst>
                              <p:cond delay="0"/>
                            </p:stCondLst>
                            <p:childTnLst>
                              <p:par>
                                <p:cTn id="37" presetID="1" presetClass="entr" presetSubtype="0" fill="hold" nodeType="afterEffect">
                                  <p:stCondLst>
                                    <p:cond delay="0"/>
                                  </p:stCondLst>
                                  <p:childTnLst>
                                    <p:set>
                                      <p:cBhvr>
                                        <p:cTn id="38" dur="1" fill="hold">
                                          <p:stCondLst>
                                            <p:cond delay="0"/>
                                          </p:stCondLst>
                                        </p:cTn>
                                        <p:tgtEl>
                                          <p:spTgt spid="70175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01920"/>
                                        </p:tgtEl>
                                        <p:attrNameLst>
                                          <p:attrName>style.visibility</p:attrName>
                                        </p:attrNameLst>
                                      </p:cBhvr>
                                      <p:to>
                                        <p:strVal val="visible"/>
                                      </p:to>
                                    </p:set>
                                  </p:childTnLst>
                                </p:cTn>
                              </p:par>
                            </p:childTnLst>
                          </p:cTn>
                        </p:par>
                        <p:par>
                          <p:cTn id="41" fill="hold" nodeType="afterGroup">
                            <p:stCondLst>
                              <p:cond delay="0"/>
                            </p:stCondLst>
                            <p:childTnLst>
                              <p:par>
                                <p:cTn id="42" presetID="0" presetClass="path" presetSubtype="0" accel="50000" decel="50000" fill="hold" nodeType="afterEffect">
                                  <p:stCondLst>
                                    <p:cond delay="0"/>
                                  </p:stCondLst>
                                  <p:childTnLst>
                                    <p:animMotion origin="layout" path="M 1.66667E-6 1.81144E-6 L 0.26823 -0.00139 L 0.10833 0.27287 L -0.01806 0.27125 " pathEditMode="relative" rAng="0" ptsTypes="AAAA">
                                      <p:cBhvr>
                                        <p:cTn id="43" dur="2000" fill="hold"/>
                                        <p:tgtEl>
                                          <p:spTgt spid="701758"/>
                                        </p:tgtEl>
                                        <p:attrNameLst>
                                          <p:attrName>ppt_x</p:attrName>
                                          <p:attrName>ppt_y</p:attrName>
                                        </p:attrNameLst>
                                      </p:cBhvr>
                                      <p:rCtr x="12500" y="13574"/>
                                    </p:animMotion>
                                  </p:childTnLst>
                                </p:cTn>
                              </p:par>
                            </p:childTnLst>
                          </p:cTn>
                        </p:par>
                        <p:par>
                          <p:cTn id="44" fill="hold" nodeType="afterGroup">
                            <p:stCondLst>
                              <p:cond delay="2000"/>
                            </p:stCondLst>
                            <p:childTnLst>
                              <p:par>
                                <p:cTn id="45" presetID="22" presetClass="entr" presetSubtype="2" fill="hold" nodeType="afterEffect">
                                  <p:stCondLst>
                                    <p:cond delay="0"/>
                                  </p:stCondLst>
                                  <p:childTnLst>
                                    <p:set>
                                      <p:cBhvr>
                                        <p:cTn id="46" dur="1" fill="hold">
                                          <p:stCondLst>
                                            <p:cond delay="0"/>
                                          </p:stCondLst>
                                        </p:cTn>
                                        <p:tgtEl>
                                          <p:spTgt spid="701782"/>
                                        </p:tgtEl>
                                        <p:attrNameLst>
                                          <p:attrName>style.visibility</p:attrName>
                                        </p:attrNameLst>
                                      </p:cBhvr>
                                      <p:to>
                                        <p:strVal val="visible"/>
                                      </p:to>
                                    </p:set>
                                    <p:animEffect transition="in" filter="wipe(right)">
                                      <p:cBhvr>
                                        <p:cTn id="47" dur="500"/>
                                        <p:tgtEl>
                                          <p:spTgt spid="70178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xit" presetSubtype="0" fill="hold" nodeType="clickEffect">
                                  <p:stCondLst>
                                    <p:cond delay="0"/>
                                  </p:stCondLst>
                                  <p:childTnLst>
                                    <p:set>
                                      <p:cBhvr>
                                        <p:cTn id="51" dur="1" fill="hold">
                                          <p:stCondLst>
                                            <p:cond delay="0"/>
                                          </p:stCondLst>
                                        </p:cTn>
                                        <p:tgtEl>
                                          <p:spTgt spid="701758"/>
                                        </p:tgtEl>
                                        <p:attrNameLst>
                                          <p:attrName>style.visibility</p:attrName>
                                        </p:attrNameLst>
                                      </p:cBhvr>
                                      <p:to>
                                        <p:strVal val="hidden"/>
                                      </p:to>
                                    </p:set>
                                  </p:childTnLst>
                                </p:cTn>
                              </p:par>
                            </p:childTnLst>
                          </p:cTn>
                        </p:par>
                        <p:par>
                          <p:cTn id="52" fill="hold" nodeType="afterGroup">
                            <p:stCondLst>
                              <p:cond delay="0"/>
                            </p:stCondLst>
                            <p:childTnLst>
                              <p:par>
                                <p:cTn id="53" presetID="22" presetClass="entr" presetSubtype="4" fill="hold" nodeType="afterEffect">
                                  <p:stCondLst>
                                    <p:cond delay="0"/>
                                  </p:stCondLst>
                                  <p:childTnLst>
                                    <p:set>
                                      <p:cBhvr>
                                        <p:cTn id="54" dur="1" fill="hold">
                                          <p:stCondLst>
                                            <p:cond delay="0"/>
                                          </p:stCondLst>
                                        </p:cTn>
                                        <p:tgtEl>
                                          <p:spTgt spid="701882"/>
                                        </p:tgtEl>
                                        <p:attrNameLst>
                                          <p:attrName>style.visibility</p:attrName>
                                        </p:attrNameLst>
                                      </p:cBhvr>
                                      <p:to>
                                        <p:strVal val="visible"/>
                                      </p:to>
                                    </p:set>
                                    <p:animEffect transition="in" filter="wipe(down)">
                                      <p:cBhvr>
                                        <p:cTn id="55" dur="1000"/>
                                        <p:tgtEl>
                                          <p:spTgt spid="701882"/>
                                        </p:tgtEl>
                                      </p:cBhvr>
                                    </p:animEffect>
                                  </p:childTnLst>
                                </p:cTn>
                              </p:par>
                            </p:childTnLst>
                          </p:cTn>
                        </p:par>
                        <p:par>
                          <p:cTn id="56" fill="hold" nodeType="afterGroup">
                            <p:stCondLst>
                              <p:cond delay="1000"/>
                            </p:stCondLst>
                            <p:childTnLst>
                              <p:par>
                                <p:cTn id="57" presetID="1" presetClass="exit" presetSubtype="0" fill="hold" nodeType="afterEffect">
                                  <p:stCondLst>
                                    <p:cond delay="1000"/>
                                  </p:stCondLst>
                                  <p:childTnLst>
                                    <p:set>
                                      <p:cBhvr>
                                        <p:cTn id="58" dur="1" fill="hold">
                                          <p:stCondLst>
                                            <p:cond delay="0"/>
                                          </p:stCondLst>
                                        </p:cTn>
                                        <p:tgtEl>
                                          <p:spTgt spid="701882"/>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701921"/>
                                        </p:tgtEl>
                                        <p:attrNameLst>
                                          <p:attrName>style.visibility</p:attrName>
                                        </p:attrNameLst>
                                      </p:cBhvr>
                                      <p:to>
                                        <p:strVal val="visible"/>
                                      </p:to>
                                    </p:set>
                                  </p:childTnLst>
                                </p:cTn>
                              </p:par>
                              <p:par>
                                <p:cTn id="61" presetID="1" presetClass="entr" presetSubtype="0" fill="hold" nodeType="withEffect">
                                  <p:stCondLst>
                                    <p:cond delay="1000"/>
                                  </p:stCondLst>
                                  <p:childTnLst>
                                    <p:set>
                                      <p:cBhvr>
                                        <p:cTn id="62" dur="1" fill="hold">
                                          <p:stCondLst>
                                            <p:cond delay="0"/>
                                          </p:stCondLst>
                                        </p:cTn>
                                        <p:tgtEl>
                                          <p:spTgt spid="7019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1629" grpId="0" build="p"/>
      <p:bldP spid="701661" grpId="0" animBg="1"/>
      <p:bldP spid="701661" grpId="1" animBg="1"/>
      <p:bldP spid="701919" grpId="0"/>
      <p:bldP spid="701920" grpId="0"/>
      <p:bldP spid="70192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1969" name="Group 152"/>
          <p:cNvGrpSpPr>
            <a:grpSpLocks/>
          </p:cNvGrpSpPr>
          <p:nvPr/>
        </p:nvGrpSpPr>
        <p:grpSpPr bwMode="auto">
          <a:xfrm>
            <a:off x="773113" y="1273175"/>
            <a:ext cx="3554412" cy="3067050"/>
            <a:chOff x="773113" y="1273175"/>
            <a:chExt cx="3554412" cy="3066395"/>
          </a:xfrm>
        </p:grpSpPr>
        <p:sp>
          <p:nvSpPr>
            <p:cNvPr id="212082" name="Freeform 3"/>
            <p:cNvSpPr>
              <a:spLocks/>
            </p:cNvSpPr>
            <p:nvPr/>
          </p:nvSpPr>
          <p:spPr bwMode="auto">
            <a:xfrm>
              <a:off x="773113" y="1273175"/>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sp>
          <p:nvSpPr>
            <p:cNvPr id="212083" name="Line 36"/>
            <p:cNvSpPr>
              <a:spLocks noChangeShapeType="1"/>
            </p:cNvSpPr>
            <p:nvPr/>
          </p:nvSpPr>
          <p:spPr bwMode="auto">
            <a:xfrm flipV="1">
              <a:off x="3775075" y="2344738"/>
              <a:ext cx="155575" cy="142875"/>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2084" name="Line 43"/>
            <p:cNvSpPr>
              <a:spLocks noChangeShapeType="1"/>
            </p:cNvSpPr>
            <p:nvPr/>
          </p:nvSpPr>
          <p:spPr bwMode="auto">
            <a:xfrm flipV="1">
              <a:off x="2665413" y="2517775"/>
              <a:ext cx="695325" cy="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2085" name="Line 44"/>
            <p:cNvSpPr>
              <a:spLocks noChangeShapeType="1"/>
            </p:cNvSpPr>
            <p:nvPr/>
          </p:nvSpPr>
          <p:spPr bwMode="auto">
            <a:xfrm flipV="1">
              <a:off x="3924300" y="2201863"/>
              <a:ext cx="138113" cy="142875"/>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2086" name="Line 48"/>
            <p:cNvSpPr>
              <a:spLocks noChangeShapeType="1"/>
            </p:cNvSpPr>
            <p:nvPr/>
          </p:nvSpPr>
          <p:spPr bwMode="auto">
            <a:xfrm flipV="1">
              <a:off x="3279775" y="2736850"/>
              <a:ext cx="512763" cy="612775"/>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89208" name="Text Box 240"/>
            <p:cNvSpPr txBox="1">
              <a:spLocks noChangeArrowheads="1"/>
            </p:cNvSpPr>
            <p:nvPr/>
          </p:nvSpPr>
          <p:spPr bwMode="auto">
            <a:xfrm>
              <a:off x="2562225" y="3815807"/>
              <a:ext cx="1211263" cy="5237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dirty="0">
                  <a:solidFill>
                    <a:srgbClr val="000000"/>
                  </a:solidFill>
                  <a:latin typeface="Arial" charset="0"/>
                  <a:cs typeface="Arial" charset="0"/>
                </a:rPr>
                <a:t>router</a:t>
              </a:r>
            </a:p>
            <a:p>
              <a:pPr>
                <a:defRPr/>
              </a:pPr>
              <a:r>
                <a:rPr lang="en-US" sz="1400" dirty="0">
                  <a:solidFill>
                    <a:srgbClr val="000000"/>
                  </a:solidFill>
                  <a:latin typeface="Arial" charset="0"/>
                  <a:cs typeface="Arial" charset="0"/>
                </a:rPr>
                <a:t>(runs DHCP)</a:t>
              </a:r>
            </a:p>
          </p:txBody>
        </p:sp>
        <p:grpSp>
          <p:nvGrpSpPr>
            <p:cNvPr id="212088" name="Group 356"/>
            <p:cNvGrpSpPr>
              <a:grpSpLocks/>
            </p:cNvGrpSpPr>
            <p:nvPr/>
          </p:nvGrpSpPr>
          <p:grpSpPr bwMode="auto">
            <a:xfrm>
              <a:off x="1653422" y="1982680"/>
              <a:ext cx="843032" cy="814871"/>
              <a:chOff x="313" y="1497"/>
              <a:chExt cx="1152" cy="1014"/>
            </a:xfrm>
          </p:grpSpPr>
          <p:pic>
            <p:nvPicPr>
              <p:cNvPr id="212140" name="Picture 354" descr="laptop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2141" name="Picture 355" descr="antenna_styliz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892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6925" y="2423867"/>
              <a:ext cx="879475" cy="349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162" name="Rectangle 43"/>
            <p:cNvSpPr>
              <a:spLocks noChangeArrowheads="1"/>
            </p:cNvSpPr>
            <p:nvPr/>
          </p:nvSpPr>
          <p:spPr bwMode="auto">
            <a:xfrm rot="16200000" flipH="1">
              <a:off x="3589349" y="3549138"/>
              <a:ext cx="104753" cy="24447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cs typeface="+mn-cs"/>
              </a:endParaRPr>
            </a:p>
          </p:txBody>
        </p:sp>
        <p:sp>
          <p:nvSpPr>
            <p:cNvPr id="163" name="Rectangle 43"/>
            <p:cNvSpPr>
              <a:spLocks noChangeArrowheads="1"/>
            </p:cNvSpPr>
            <p:nvPr/>
          </p:nvSpPr>
          <p:spPr bwMode="auto">
            <a:xfrm rot="2460490">
              <a:off x="3206750" y="3274585"/>
              <a:ext cx="82550" cy="24759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cs typeface="+mn-cs"/>
              </a:endParaRPr>
            </a:p>
          </p:txBody>
        </p:sp>
        <p:sp>
          <p:nvSpPr>
            <p:cNvPr id="164" name="Rectangle 43"/>
            <p:cNvSpPr>
              <a:spLocks noChangeArrowheads="1"/>
            </p:cNvSpPr>
            <p:nvPr/>
          </p:nvSpPr>
          <p:spPr bwMode="auto">
            <a:xfrm rot="16200000">
              <a:off x="2499531" y="2388124"/>
              <a:ext cx="111101" cy="2968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cs typeface="+mn-cs"/>
              </a:endParaRPr>
            </a:p>
          </p:txBody>
        </p:sp>
        <p:grpSp>
          <p:nvGrpSpPr>
            <p:cNvPr id="212093" name="Group 248"/>
            <p:cNvGrpSpPr>
              <a:grpSpLocks/>
            </p:cNvGrpSpPr>
            <p:nvPr/>
          </p:nvGrpSpPr>
          <p:grpSpPr bwMode="auto">
            <a:xfrm>
              <a:off x="2597285" y="3210128"/>
              <a:ext cx="332569" cy="581078"/>
              <a:chOff x="4140" y="429"/>
              <a:chExt cx="1425" cy="2396"/>
            </a:xfrm>
          </p:grpSpPr>
          <p:sp>
            <p:nvSpPr>
              <p:cNvPr id="212108" name="Freeform 148"/>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89230" name="Rectangle 149"/>
              <p:cNvSpPr>
                <a:spLocks noChangeArrowheads="1"/>
              </p:cNvSpPr>
              <p:nvPr/>
            </p:nvSpPr>
            <p:spPr bwMode="auto">
              <a:xfrm>
                <a:off x="4207" y="426"/>
                <a:ext cx="1048" cy="2291"/>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2110" name="Freeform 150"/>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12111" name="Freeform 151"/>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89233" name="Rectangle 152"/>
              <p:cNvSpPr>
                <a:spLocks noChangeArrowheads="1"/>
              </p:cNvSpPr>
              <p:nvPr/>
            </p:nvSpPr>
            <p:spPr bwMode="auto">
              <a:xfrm>
                <a:off x="4214" y="688"/>
                <a:ext cx="592" cy="52"/>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2113" name="Group 153"/>
              <p:cNvGrpSpPr>
                <a:grpSpLocks/>
              </p:cNvGrpSpPr>
              <p:nvPr/>
            </p:nvGrpSpPr>
            <p:grpSpPr bwMode="auto">
              <a:xfrm>
                <a:off x="4749" y="668"/>
                <a:ext cx="581" cy="145"/>
                <a:chOff x="614" y="2568"/>
                <a:chExt cx="725" cy="139"/>
              </a:xfrm>
            </p:grpSpPr>
            <p:sp>
              <p:nvSpPr>
                <p:cNvPr id="89259" name="AutoShape 154"/>
                <p:cNvSpPr>
                  <a:spLocks noChangeArrowheads="1"/>
                </p:cNvSpPr>
                <p:nvPr/>
              </p:nvSpPr>
              <p:spPr bwMode="auto">
                <a:xfrm>
                  <a:off x="617" y="2569"/>
                  <a:ext cx="721" cy="138"/>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260" name="AutoShape 155"/>
                <p:cNvSpPr>
                  <a:spLocks noChangeArrowheads="1"/>
                </p:cNvSpPr>
                <p:nvPr/>
              </p:nvSpPr>
              <p:spPr bwMode="auto">
                <a:xfrm>
                  <a:off x="634" y="2587"/>
                  <a:ext cx="688"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89235" name="Rectangle 156"/>
              <p:cNvSpPr>
                <a:spLocks noChangeArrowheads="1"/>
              </p:cNvSpPr>
              <p:nvPr/>
            </p:nvSpPr>
            <p:spPr bwMode="auto">
              <a:xfrm>
                <a:off x="4221" y="1015"/>
                <a:ext cx="599" cy="52"/>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2115" name="Group 157"/>
              <p:cNvGrpSpPr>
                <a:grpSpLocks/>
              </p:cNvGrpSpPr>
              <p:nvPr/>
            </p:nvGrpSpPr>
            <p:grpSpPr bwMode="auto">
              <a:xfrm>
                <a:off x="4747" y="994"/>
                <a:ext cx="581" cy="134"/>
                <a:chOff x="614" y="2568"/>
                <a:chExt cx="725" cy="139"/>
              </a:xfrm>
            </p:grpSpPr>
            <p:sp>
              <p:nvSpPr>
                <p:cNvPr id="89257" name="AutoShape 158"/>
                <p:cNvSpPr>
                  <a:spLocks noChangeArrowheads="1"/>
                </p:cNvSpPr>
                <p:nvPr/>
              </p:nvSpPr>
              <p:spPr bwMode="auto">
                <a:xfrm>
                  <a:off x="611" y="2570"/>
                  <a:ext cx="730" cy="136"/>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258" name="AutoShape 159"/>
                <p:cNvSpPr>
                  <a:spLocks noChangeArrowheads="1"/>
                </p:cNvSpPr>
                <p:nvPr/>
              </p:nvSpPr>
              <p:spPr bwMode="auto">
                <a:xfrm>
                  <a:off x="628" y="2583"/>
                  <a:ext cx="69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89237" name="Rectangle 160"/>
              <p:cNvSpPr>
                <a:spLocks noChangeArrowheads="1"/>
              </p:cNvSpPr>
              <p:nvPr/>
            </p:nvSpPr>
            <p:spPr bwMode="auto">
              <a:xfrm>
                <a:off x="4214" y="1356"/>
                <a:ext cx="599" cy="46"/>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238" name="Rectangle 161"/>
              <p:cNvSpPr>
                <a:spLocks noChangeArrowheads="1"/>
              </p:cNvSpPr>
              <p:nvPr/>
            </p:nvSpPr>
            <p:spPr bwMode="auto">
              <a:xfrm>
                <a:off x="4228" y="1657"/>
                <a:ext cx="599" cy="46"/>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2118" name="Group 162"/>
              <p:cNvGrpSpPr>
                <a:grpSpLocks/>
              </p:cNvGrpSpPr>
              <p:nvPr/>
            </p:nvGrpSpPr>
            <p:grpSpPr bwMode="auto">
              <a:xfrm>
                <a:off x="4735" y="1627"/>
                <a:ext cx="582" cy="151"/>
                <a:chOff x="614" y="2568"/>
                <a:chExt cx="725" cy="139"/>
              </a:xfrm>
            </p:grpSpPr>
            <p:sp>
              <p:nvSpPr>
                <p:cNvPr id="89255" name="AutoShape 163"/>
                <p:cNvSpPr>
                  <a:spLocks noChangeArrowheads="1"/>
                </p:cNvSpPr>
                <p:nvPr/>
              </p:nvSpPr>
              <p:spPr bwMode="auto">
                <a:xfrm>
                  <a:off x="618" y="2571"/>
                  <a:ext cx="720"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256" name="AutoShape 164"/>
                <p:cNvSpPr>
                  <a:spLocks noChangeArrowheads="1"/>
                </p:cNvSpPr>
                <p:nvPr/>
              </p:nvSpPr>
              <p:spPr bwMode="auto">
                <a:xfrm>
                  <a:off x="635" y="2589"/>
                  <a:ext cx="686"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212119" name="Freeform 165"/>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212120" name="Group 166"/>
              <p:cNvGrpSpPr>
                <a:grpSpLocks/>
              </p:cNvGrpSpPr>
              <p:nvPr/>
            </p:nvGrpSpPr>
            <p:grpSpPr bwMode="auto">
              <a:xfrm>
                <a:off x="4739" y="1327"/>
                <a:ext cx="582" cy="139"/>
                <a:chOff x="614" y="2568"/>
                <a:chExt cx="725" cy="139"/>
              </a:xfrm>
            </p:grpSpPr>
            <p:sp>
              <p:nvSpPr>
                <p:cNvPr id="89253" name="AutoShape 167"/>
                <p:cNvSpPr>
                  <a:spLocks noChangeArrowheads="1"/>
                </p:cNvSpPr>
                <p:nvPr/>
              </p:nvSpPr>
              <p:spPr bwMode="auto">
                <a:xfrm>
                  <a:off x="613" y="2571"/>
                  <a:ext cx="729" cy="137"/>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254" name="AutoShape 168"/>
                <p:cNvSpPr>
                  <a:spLocks noChangeArrowheads="1"/>
                </p:cNvSpPr>
                <p:nvPr/>
              </p:nvSpPr>
              <p:spPr bwMode="auto">
                <a:xfrm>
                  <a:off x="630"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89242" name="Rectangle 169"/>
              <p:cNvSpPr>
                <a:spLocks noChangeArrowheads="1"/>
              </p:cNvSpPr>
              <p:nvPr/>
            </p:nvSpPr>
            <p:spPr bwMode="auto">
              <a:xfrm>
                <a:off x="5255" y="426"/>
                <a:ext cx="68" cy="229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2122" name="Freeform 170"/>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12123" name="Freeform 171"/>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89245" name="Oval 172"/>
              <p:cNvSpPr>
                <a:spLocks noChangeArrowheads="1"/>
              </p:cNvSpPr>
              <p:nvPr/>
            </p:nvSpPr>
            <p:spPr bwMode="auto">
              <a:xfrm>
                <a:off x="5520" y="2612"/>
                <a:ext cx="48" cy="98"/>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2125" name="Freeform 173"/>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89247" name="AutoShape 174"/>
              <p:cNvSpPr>
                <a:spLocks noChangeArrowheads="1"/>
              </p:cNvSpPr>
              <p:nvPr/>
            </p:nvSpPr>
            <p:spPr bwMode="auto">
              <a:xfrm>
                <a:off x="4139" y="2678"/>
                <a:ext cx="1204" cy="170"/>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248" name="AutoShape 175"/>
              <p:cNvSpPr>
                <a:spLocks noChangeArrowheads="1"/>
              </p:cNvSpPr>
              <p:nvPr/>
            </p:nvSpPr>
            <p:spPr bwMode="auto">
              <a:xfrm>
                <a:off x="4207" y="2717"/>
                <a:ext cx="1068" cy="8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249" name="Oval 176"/>
              <p:cNvSpPr>
                <a:spLocks noChangeArrowheads="1"/>
              </p:cNvSpPr>
              <p:nvPr/>
            </p:nvSpPr>
            <p:spPr bwMode="auto">
              <a:xfrm>
                <a:off x="4309" y="2383"/>
                <a:ext cx="156" cy="14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250" name="Oval 177"/>
              <p:cNvSpPr>
                <a:spLocks noChangeArrowheads="1"/>
              </p:cNvSpPr>
              <p:nvPr/>
            </p:nvSpPr>
            <p:spPr bwMode="auto">
              <a:xfrm>
                <a:off x="4486" y="2383"/>
                <a:ext cx="163" cy="144"/>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dirty="0">
                  <a:solidFill>
                    <a:srgbClr val="FF0000"/>
                  </a:solidFill>
                  <a:cs typeface="+mn-cs"/>
                </a:endParaRPr>
              </a:p>
            </p:txBody>
          </p:sp>
          <p:sp>
            <p:nvSpPr>
              <p:cNvPr id="89251" name="Oval 178"/>
              <p:cNvSpPr>
                <a:spLocks noChangeArrowheads="1"/>
              </p:cNvSpPr>
              <p:nvPr/>
            </p:nvSpPr>
            <p:spPr bwMode="auto">
              <a:xfrm>
                <a:off x="4663" y="2383"/>
                <a:ext cx="156" cy="14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252" name="Rectangle 179"/>
              <p:cNvSpPr>
                <a:spLocks noChangeArrowheads="1"/>
              </p:cNvSpPr>
              <p:nvPr/>
            </p:nvSpPr>
            <p:spPr bwMode="auto">
              <a:xfrm>
                <a:off x="5065" y="1834"/>
                <a:ext cx="82" cy="772"/>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2094" name="Group 48"/>
            <p:cNvGrpSpPr>
              <a:grpSpLocks/>
            </p:cNvGrpSpPr>
            <p:nvPr/>
          </p:nvGrpSpPr>
          <p:grpSpPr bwMode="auto">
            <a:xfrm>
              <a:off x="2795471" y="3465563"/>
              <a:ext cx="735669" cy="376863"/>
              <a:chOff x="3600" y="219"/>
              <a:chExt cx="360" cy="175"/>
            </a:xfrm>
          </p:grpSpPr>
          <p:sp>
            <p:nvSpPr>
              <p:cNvPr id="89216" name="Oval 4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217" name="Line 50"/>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9218" name="Line 51"/>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9219" name="Rectangle 52"/>
              <p:cNvSpPr>
                <a:spLocks noChangeArrowheads="1"/>
              </p:cNvSpPr>
              <p:nvPr/>
            </p:nvSpPr>
            <p:spPr bwMode="auto">
              <a:xfrm>
                <a:off x="3603" y="289"/>
                <a:ext cx="353" cy="5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i="0" dirty="0">
                  <a:solidFill>
                    <a:srgbClr val="000000"/>
                  </a:solidFill>
                  <a:latin typeface="Times New Roman" charset="0"/>
                  <a:cs typeface="+mn-cs"/>
                </a:endParaRPr>
              </a:p>
            </p:txBody>
          </p:sp>
          <p:sp>
            <p:nvSpPr>
              <p:cNvPr id="89220" name="Oval 5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2100" name="Group 54"/>
              <p:cNvGrpSpPr>
                <a:grpSpLocks/>
              </p:cNvGrpSpPr>
              <p:nvPr/>
            </p:nvGrpSpPr>
            <p:grpSpPr bwMode="auto">
              <a:xfrm>
                <a:off x="3686" y="244"/>
                <a:ext cx="177" cy="66"/>
                <a:chOff x="2848" y="848"/>
                <a:chExt cx="140" cy="98"/>
              </a:xfrm>
            </p:grpSpPr>
            <p:sp>
              <p:nvSpPr>
                <p:cNvPr id="89226" name="Line 5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9227" name="Line 5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9228" name="Line 5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nvGrpSpPr>
              <p:cNvPr id="212101" name="Group 58"/>
              <p:cNvGrpSpPr>
                <a:grpSpLocks/>
              </p:cNvGrpSpPr>
              <p:nvPr/>
            </p:nvGrpSpPr>
            <p:grpSpPr bwMode="auto">
              <a:xfrm flipV="1">
                <a:off x="3686" y="243"/>
                <a:ext cx="177" cy="66"/>
                <a:chOff x="2848" y="848"/>
                <a:chExt cx="140" cy="98"/>
              </a:xfrm>
            </p:grpSpPr>
            <p:sp>
              <p:nvSpPr>
                <p:cNvPr id="89223" name="Line 5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9224" name="Line 6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9225" name="Line 61"/>
                <p:cNvSpPr>
                  <a:spLocks noChangeShapeType="1"/>
                </p:cNvSpPr>
                <p:nvPr/>
              </p:nvSpPr>
              <p:spPr bwMode="auto">
                <a:xfrm>
                  <a:off x="2894" y="854"/>
                  <a:ext cx="52" cy="9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grpSp>
      <p:sp>
        <p:nvSpPr>
          <p:cNvPr id="703491" name="Rectangle 3"/>
          <p:cNvSpPr>
            <a:spLocks noGrp="1" noChangeArrowheads="1"/>
          </p:cNvSpPr>
          <p:nvPr>
            <p:ph type="body" idx="1"/>
          </p:nvPr>
        </p:nvSpPr>
        <p:spPr>
          <a:xfrm>
            <a:off x="5037138" y="1158875"/>
            <a:ext cx="3967671" cy="1573213"/>
          </a:xfrm>
        </p:spPr>
        <p:txBody>
          <a:bodyPr/>
          <a:lstStyle/>
          <a:p>
            <a:pPr>
              <a:lnSpc>
                <a:spcPct val="80000"/>
              </a:lnSpc>
              <a:buFont typeface="Wingdings" pitchFamily="2" charset="2"/>
              <a:buChar char="q"/>
              <a:defRPr/>
            </a:pPr>
            <a:r>
              <a:rPr lang="en-US" sz="2000" dirty="0">
                <a:ea typeface="+mn-ea"/>
                <a:cs typeface="+mn-cs"/>
              </a:rPr>
              <a:t>DHCP server formulates </a:t>
            </a:r>
            <a:r>
              <a:rPr lang="en-US" sz="2000" i="1" dirty="0">
                <a:solidFill>
                  <a:srgbClr val="C00000"/>
                </a:solidFill>
                <a:ea typeface="+mn-ea"/>
                <a:cs typeface="+mn-cs"/>
              </a:rPr>
              <a:t>DHCP ACK</a:t>
            </a:r>
            <a:r>
              <a:rPr lang="en-US" sz="2000" dirty="0">
                <a:solidFill>
                  <a:srgbClr val="C00000"/>
                </a:solidFill>
                <a:ea typeface="+mn-ea"/>
                <a:cs typeface="+mn-cs"/>
              </a:rPr>
              <a:t> </a:t>
            </a:r>
            <a:r>
              <a:rPr lang="en-US" sz="2000" dirty="0">
                <a:ea typeface="+mn-ea"/>
                <a:cs typeface="+mn-cs"/>
              </a:rPr>
              <a:t>containing client</a:t>
            </a:r>
            <a:r>
              <a:rPr lang="ja-JP" altLang="en-US" sz="2000" dirty="0">
                <a:ea typeface="+mn-ea"/>
                <a:cs typeface="+mn-cs"/>
              </a:rPr>
              <a:t>’</a:t>
            </a:r>
            <a:r>
              <a:rPr lang="en-US" sz="2000" dirty="0">
                <a:ea typeface="+mn-ea"/>
                <a:cs typeface="+mn-cs"/>
              </a:rPr>
              <a:t>s IP address, IP address of first-hop router for client, name &amp; IP address of DNS server</a:t>
            </a:r>
          </a:p>
          <a:p>
            <a:pPr>
              <a:lnSpc>
                <a:spcPct val="80000"/>
              </a:lnSpc>
              <a:buFont typeface="Wingdings" pitchFamily="2" charset="2"/>
              <a:buChar char="q"/>
              <a:defRPr/>
            </a:pPr>
            <a:endParaRPr lang="en-US" sz="2000" dirty="0">
              <a:ea typeface="+mn-ea"/>
              <a:cs typeface="+mn-cs"/>
            </a:endParaRPr>
          </a:p>
        </p:txBody>
      </p:sp>
      <p:grpSp>
        <p:nvGrpSpPr>
          <p:cNvPr id="703533" name="Group 45"/>
          <p:cNvGrpSpPr>
            <a:grpSpLocks/>
          </p:cNvGrpSpPr>
          <p:nvPr/>
        </p:nvGrpSpPr>
        <p:grpSpPr bwMode="auto">
          <a:xfrm>
            <a:off x="1195388" y="1081088"/>
            <a:ext cx="976312" cy="1460500"/>
            <a:chOff x="651" y="681"/>
            <a:chExt cx="615" cy="920"/>
          </a:xfrm>
        </p:grpSpPr>
        <p:sp>
          <p:nvSpPr>
            <p:cNvPr id="212074" name="Freeform 46"/>
            <p:cNvSpPr>
              <a:spLocks/>
            </p:cNvSpPr>
            <p:nvPr/>
          </p:nvSpPr>
          <p:spPr bwMode="auto">
            <a:xfrm>
              <a:off x="662" y="698"/>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nvGrpSpPr>
            <p:cNvPr id="212075" name="Group 47"/>
            <p:cNvGrpSpPr>
              <a:grpSpLocks/>
            </p:cNvGrpSpPr>
            <p:nvPr/>
          </p:nvGrpSpPr>
          <p:grpSpPr bwMode="auto">
            <a:xfrm>
              <a:off x="651" y="681"/>
              <a:ext cx="501" cy="828"/>
              <a:chOff x="569" y="2954"/>
              <a:chExt cx="501" cy="828"/>
            </a:xfrm>
          </p:grpSpPr>
          <p:sp>
            <p:nvSpPr>
              <p:cNvPr id="89197" name="Rectangle 48"/>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98" name="Text Box 49"/>
              <p:cNvSpPr txBox="1">
                <a:spLocks noChangeArrowheads="1"/>
              </p:cNvSpPr>
              <p:nvPr/>
            </p:nvSpPr>
            <p:spPr bwMode="auto">
              <a:xfrm>
                <a:off x="593" y="2954"/>
                <a:ext cx="477" cy="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dirty="0">
                    <a:solidFill>
                      <a:srgbClr val="000000"/>
                    </a:solidFill>
                    <a:latin typeface="Arial" charset="0"/>
                    <a:cs typeface="+mn-cs"/>
                  </a:rPr>
                  <a:t>DHCP</a:t>
                </a:r>
              </a:p>
              <a:p>
                <a:pPr algn="ctr">
                  <a:defRPr/>
                </a:pPr>
                <a:r>
                  <a:rPr lang="en-US" sz="1600" i="0" dirty="0">
                    <a:solidFill>
                      <a:srgbClr val="000000"/>
                    </a:solidFill>
                    <a:latin typeface="Arial" charset="0"/>
                    <a:cs typeface="+mn-cs"/>
                  </a:rPr>
                  <a:t>UDP</a:t>
                </a:r>
              </a:p>
              <a:p>
                <a:pPr algn="ctr">
                  <a:defRPr/>
                </a:pPr>
                <a:r>
                  <a:rPr lang="en-US" sz="1600" i="0" dirty="0">
                    <a:solidFill>
                      <a:srgbClr val="000000"/>
                    </a:solidFill>
                    <a:latin typeface="Arial" charset="0"/>
                    <a:cs typeface="+mn-cs"/>
                  </a:rPr>
                  <a:t>IP</a:t>
                </a:r>
              </a:p>
              <a:p>
                <a:pPr algn="ctr">
                  <a:defRPr/>
                </a:pPr>
                <a:r>
                  <a:rPr lang="en-US" sz="1600" i="0" dirty="0">
                    <a:solidFill>
                      <a:srgbClr val="000000"/>
                    </a:solidFill>
                    <a:latin typeface="Arial" charset="0"/>
                    <a:cs typeface="+mn-cs"/>
                  </a:rPr>
                  <a:t>Eth</a:t>
                </a:r>
              </a:p>
              <a:p>
                <a:pPr algn="ctr">
                  <a:defRPr/>
                </a:pPr>
                <a:r>
                  <a:rPr lang="en-US" sz="1600" i="0" dirty="0">
                    <a:solidFill>
                      <a:srgbClr val="000000"/>
                    </a:solidFill>
                    <a:latin typeface="Arial" charset="0"/>
                    <a:cs typeface="+mn-cs"/>
                  </a:rPr>
                  <a:t>Phy</a:t>
                </a:r>
              </a:p>
            </p:txBody>
          </p:sp>
          <p:sp>
            <p:nvSpPr>
              <p:cNvPr id="89199" name="Line 50"/>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89200" name="Line 51"/>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89201" name="Line 52"/>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89202" name="Line 53"/>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grpSp>
        <p:nvGrpSpPr>
          <p:cNvPr id="703545" name="Group 57"/>
          <p:cNvGrpSpPr>
            <a:grpSpLocks/>
          </p:cNvGrpSpPr>
          <p:nvPr/>
        </p:nvGrpSpPr>
        <p:grpSpPr bwMode="auto">
          <a:xfrm>
            <a:off x="352425" y="3152775"/>
            <a:ext cx="1081088" cy="1166813"/>
            <a:chOff x="42" y="744"/>
            <a:chExt cx="681" cy="735"/>
          </a:xfrm>
        </p:grpSpPr>
        <p:grpSp>
          <p:nvGrpSpPr>
            <p:cNvPr id="212042" name="Group 58"/>
            <p:cNvGrpSpPr>
              <a:grpSpLocks/>
            </p:cNvGrpSpPr>
            <p:nvPr/>
          </p:nvGrpSpPr>
          <p:grpSpPr bwMode="auto">
            <a:xfrm>
              <a:off x="42" y="886"/>
              <a:ext cx="681" cy="468"/>
              <a:chOff x="42" y="886"/>
              <a:chExt cx="681" cy="468"/>
            </a:xfrm>
          </p:grpSpPr>
          <p:grpSp>
            <p:nvGrpSpPr>
              <p:cNvPr id="212044" name="Group 59"/>
              <p:cNvGrpSpPr>
                <a:grpSpLocks/>
              </p:cNvGrpSpPr>
              <p:nvPr/>
            </p:nvGrpSpPr>
            <p:grpSpPr bwMode="auto">
              <a:xfrm>
                <a:off x="278" y="886"/>
                <a:ext cx="397" cy="154"/>
                <a:chOff x="740" y="3209"/>
                <a:chExt cx="397" cy="154"/>
              </a:xfrm>
            </p:grpSpPr>
            <p:grpSp>
              <p:nvGrpSpPr>
                <p:cNvPr id="212069" name="Group 60"/>
                <p:cNvGrpSpPr>
                  <a:grpSpLocks/>
                </p:cNvGrpSpPr>
                <p:nvPr/>
              </p:nvGrpSpPr>
              <p:grpSpPr bwMode="auto">
                <a:xfrm>
                  <a:off x="794" y="3209"/>
                  <a:ext cx="343" cy="154"/>
                  <a:chOff x="844" y="3337"/>
                  <a:chExt cx="343" cy="154"/>
                </a:xfrm>
              </p:grpSpPr>
              <p:sp>
                <p:nvSpPr>
                  <p:cNvPr id="89193" name="Rectangle 61"/>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94" name="Text Box 62"/>
                  <p:cNvSpPr txBox="1">
                    <a:spLocks noChangeArrowheads="1"/>
                  </p:cNvSpPr>
                  <p:nvPr/>
                </p:nvSpPr>
                <p:spPr bwMode="auto">
                  <a:xfrm>
                    <a:off x="844" y="3337"/>
                    <a:ext cx="343"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DHCP</a:t>
                    </a:r>
                  </a:p>
                </p:txBody>
              </p:sp>
            </p:grpSp>
            <p:sp>
              <p:nvSpPr>
                <p:cNvPr id="89191" name="Rectangle 63"/>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92" name="Rectangle 64"/>
                <p:cNvSpPr>
                  <a:spLocks noChangeArrowheads="1"/>
                </p:cNvSpPr>
                <p:nvPr/>
              </p:nvSpPr>
              <p:spPr bwMode="auto">
                <a:xfrm>
                  <a:off x="740" y="3238"/>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2045" name="Group 65"/>
              <p:cNvGrpSpPr>
                <a:grpSpLocks/>
              </p:cNvGrpSpPr>
              <p:nvPr/>
            </p:nvGrpSpPr>
            <p:grpSpPr bwMode="auto">
              <a:xfrm>
                <a:off x="278" y="1034"/>
                <a:ext cx="397" cy="154"/>
                <a:chOff x="836" y="3305"/>
                <a:chExt cx="397" cy="154"/>
              </a:xfrm>
            </p:grpSpPr>
            <p:grpSp>
              <p:nvGrpSpPr>
                <p:cNvPr id="212063" name="Group 66"/>
                <p:cNvGrpSpPr>
                  <a:grpSpLocks/>
                </p:cNvGrpSpPr>
                <p:nvPr/>
              </p:nvGrpSpPr>
              <p:grpSpPr bwMode="auto">
                <a:xfrm>
                  <a:off x="890" y="3305"/>
                  <a:ext cx="343" cy="154"/>
                  <a:chOff x="844" y="3337"/>
                  <a:chExt cx="343" cy="154"/>
                </a:xfrm>
              </p:grpSpPr>
              <p:sp>
                <p:nvSpPr>
                  <p:cNvPr id="89188" name="Rectangle 6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89" name="Text Box 68"/>
                  <p:cNvSpPr txBox="1">
                    <a:spLocks noChangeArrowheads="1"/>
                  </p:cNvSpPr>
                  <p:nvPr/>
                </p:nvSpPr>
                <p:spPr bwMode="auto">
                  <a:xfrm>
                    <a:off x="844" y="3337"/>
                    <a:ext cx="343"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DHCP</a:t>
                    </a:r>
                  </a:p>
                </p:txBody>
              </p:sp>
            </p:grpSp>
            <p:grpSp>
              <p:nvGrpSpPr>
                <p:cNvPr id="212064" name="Group 69"/>
                <p:cNvGrpSpPr>
                  <a:grpSpLocks/>
                </p:cNvGrpSpPr>
                <p:nvPr/>
              </p:nvGrpSpPr>
              <p:grpSpPr bwMode="auto">
                <a:xfrm>
                  <a:off x="836" y="3334"/>
                  <a:ext cx="354" cy="94"/>
                  <a:chOff x="836" y="3334"/>
                  <a:chExt cx="354" cy="94"/>
                </a:xfrm>
              </p:grpSpPr>
              <p:sp>
                <p:nvSpPr>
                  <p:cNvPr id="89186" name="Rectangle 70"/>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87" name="Rectangle 71"/>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grpSp>
            <p:nvGrpSpPr>
              <p:cNvPr id="212046" name="Group 72"/>
              <p:cNvGrpSpPr>
                <a:grpSpLocks/>
              </p:cNvGrpSpPr>
              <p:nvPr/>
            </p:nvGrpSpPr>
            <p:grpSpPr bwMode="auto">
              <a:xfrm>
                <a:off x="165" y="1054"/>
                <a:ext cx="480" cy="112"/>
                <a:chOff x="627" y="3377"/>
                <a:chExt cx="480" cy="112"/>
              </a:xfrm>
            </p:grpSpPr>
            <p:sp>
              <p:nvSpPr>
                <p:cNvPr id="89182" name="Rectangle 73"/>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83" name="Rectangle 74"/>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2047" name="Group 75"/>
              <p:cNvGrpSpPr>
                <a:grpSpLocks/>
              </p:cNvGrpSpPr>
              <p:nvPr/>
            </p:nvGrpSpPr>
            <p:grpSpPr bwMode="auto">
              <a:xfrm>
                <a:off x="42" y="1200"/>
                <a:ext cx="681" cy="154"/>
                <a:chOff x="504" y="3523"/>
                <a:chExt cx="681" cy="154"/>
              </a:xfrm>
            </p:grpSpPr>
            <p:grpSp>
              <p:nvGrpSpPr>
                <p:cNvPr id="212048" name="Group 76"/>
                <p:cNvGrpSpPr>
                  <a:grpSpLocks/>
                </p:cNvGrpSpPr>
                <p:nvPr/>
              </p:nvGrpSpPr>
              <p:grpSpPr bwMode="auto">
                <a:xfrm>
                  <a:off x="623" y="3523"/>
                  <a:ext cx="510" cy="154"/>
                  <a:chOff x="723" y="3453"/>
                  <a:chExt cx="510" cy="154"/>
                </a:xfrm>
              </p:grpSpPr>
              <p:grpSp>
                <p:nvGrpSpPr>
                  <p:cNvPr id="212052" name="Group 77"/>
                  <p:cNvGrpSpPr>
                    <a:grpSpLocks/>
                  </p:cNvGrpSpPr>
                  <p:nvPr/>
                </p:nvGrpSpPr>
                <p:grpSpPr bwMode="auto">
                  <a:xfrm>
                    <a:off x="836" y="3453"/>
                    <a:ext cx="397" cy="154"/>
                    <a:chOff x="836" y="3305"/>
                    <a:chExt cx="397" cy="154"/>
                  </a:xfrm>
                </p:grpSpPr>
                <p:grpSp>
                  <p:nvGrpSpPr>
                    <p:cNvPr id="212055" name="Group 78"/>
                    <p:cNvGrpSpPr>
                      <a:grpSpLocks/>
                    </p:cNvGrpSpPr>
                    <p:nvPr/>
                  </p:nvGrpSpPr>
                  <p:grpSpPr bwMode="auto">
                    <a:xfrm>
                      <a:off x="890" y="3305"/>
                      <a:ext cx="343" cy="154"/>
                      <a:chOff x="844" y="3337"/>
                      <a:chExt cx="343" cy="154"/>
                    </a:xfrm>
                  </p:grpSpPr>
                  <p:sp>
                    <p:nvSpPr>
                      <p:cNvPr id="89180" name="Rectangle 79"/>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81" name="Text Box 80"/>
                      <p:cNvSpPr txBox="1">
                        <a:spLocks noChangeArrowheads="1"/>
                      </p:cNvSpPr>
                      <p:nvPr/>
                    </p:nvSpPr>
                    <p:spPr bwMode="auto">
                      <a:xfrm>
                        <a:off x="844" y="3337"/>
                        <a:ext cx="343"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DHCP</a:t>
                        </a:r>
                      </a:p>
                    </p:txBody>
                  </p:sp>
                </p:grpSp>
                <p:grpSp>
                  <p:nvGrpSpPr>
                    <p:cNvPr id="212056" name="Group 81"/>
                    <p:cNvGrpSpPr>
                      <a:grpSpLocks/>
                    </p:cNvGrpSpPr>
                    <p:nvPr/>
                  </p:nvGrpSpPr>
                  <p:grpSpPr bwMode="auto">
                    <a:xfrm>
                      <a:off x="836" y="3334"/>
                      <a:ext cx="354" cy="94"/>
                      <a:chOff x="836" y="3334"/>
                      <a:chExt cx="354" cy="94"/>
                    </a:xfrm>
                  </p:grpSpPr>
                  <p:sp>
                    <p:nvSpPr>
                      <p:cNvPr id="89178" name="Rectangle 82"/>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79" name="Rectangle 83"/>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sp>
                <p:nvSpPr>
                  <p:cNvPr id="89174" name="Rectangle 84"/>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75" name="Rectangle 85"/>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89170" name="Rectangle 86"/>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71" name="Rectangle 87"/>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72" name="Rectangle 88"/>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sp>
          <p:nvSpPr>
            <p:cNvPr id="89164" name="AutoShape 89"/>
            <p:cNvSpPr>
              <a:spLocks noChangeArrowheads="1"/>
            </p:cNvSpPr>
            <p:nvPr/>
          </p:nvSpPr>
          <p:spPr bwMode="auto">
            <a:xfrm>
              <a:off x="384" y="744"/>
              <a:ext cx="240" cy="735"/>
            </a:xfrm>
            <a:prstGeom prst="downArrow">
              <a:avLst>
                <a:gd name="adj1" fmla="val 54167"/>
                <a:gd name="adj2" fmla="val 49170"/>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703578" name="Group 90"/>
          <p:cNvGrpSpPr>
            <a:grpSpLocks/>
          </p:cNvGrpSpPr>
          <p:nvPr/>
        </p:nvGrpSpPr>
        <p:grpSpPr bwMode="auto">
          <a:xfrm>
            <a:off x="449263" y="4238625"/>
            <a:ext cx="1081087" cy="244475"/>
            <a:chOff x="504" y="3523"/>
            <a:chExt cx="681" cy="154"/>
          </a:xfrm>
        </p:grpSpPr>
        <p:grpSp>
          <p:nvGrpSpPr>
            <p:cNvPr id="212029" name="Group 91"/>
            <p:cNvGrpSpPr>
              <a:grpSpLocks/>
            </p:cNvGrpSpPr>
            <p:nvPr/>
          </p:nvGrpSpPr>
          <p:grpSpPr bwMode="auto">
            <a:xfrm>
              <a:off x="623" y="3523"/>
              <a:ext cx="510" cy="154"/>
              <a:chOff x="723" y="3453"/>
              <a:chExt cx="510" cy="154"/>
            </a:xfrm>
          </p:grpSpPr>
          <p:grpSp>
            <p:nvGrpSpPr>
              <p:cNvPr id="212033" name="Group 92"/>
              <p:cNvGrpSpPr>
                <a:grpSpLocks/>
              </p:cNvGrpSpPr>
              <p:nvPr/>
            </p:nvGrpSpPr>
            <p:grpSpPr bwMode="auto">
              <a:xfrm>
                <a:off x="836" y="3453"/>
                <a:ext cx="397" cy="154"/>
                <a:chOff x="836" y="3305"/>
                <a:chExt cx="397" cy="154"/>
              </a:xfrm>
            </p:grpSpPr>
            <p:grpSp>
              <p:nvGrpSpPr>
                <p:cNvPr id="212036" name="Group 93"/>
                <p:cNvGrpSpPr>
                  <a:grpSpLocks/>
                </p:cNvGrpSpPr>
                <p:nvPr/>
              </p:nvGrpSpPr>
              <p:grpSpPr bwMode="auto">
                <a:xfrm>
                  <a:off x="890" y="3305"/>
                  <a:ext cx="343" cy="154"/>
                  <a:chOff x="844" y="3337"/>
                  <a:chExt cx="343" cy="154"/>
                </a:xfrm>
              </p:grpSpPr>
              <p:sp>
                <p:nvSpPr>
                  <p:cNvPr id="89161" name="Rectangle 94"/>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62" name="Text Box 95"/>
                  <p:cNvSpPr txBox="1">
                    <a:spLocks noChangeArrowheads="1"/>
                  </p:cNvSpPr>
                  <p:nvPr/>
                </p:nvSpPr>
                <p:spPr bwMode="auto">
                  <a:xfrm>
                    <a:off x="844" y="3337"/>
                    <a:ext cx="343"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DHCP</a:t>
                    </a:r>
                  </a:p>
                </p:txBody>
              </p:sp>
            </p:grpSp>
            <p:grpSp>
              <p:nvGrpSpPr>
                <p:cNvPr id="212037" name="Group 96"/>
                <p:cNvGrpSpPr>
                  <a:grpSpLocks/>
                </p:cNvGrpSpPr>
                <p:nvPr/>
              </p:nvGrpSpPr>
              <p:grpSpPr bwMode="auto">
                <a:xfrm>
                  <a:off x="836" y="3334"/>
                  <a:ext cx="354" cy="94"/>
                  <a:chOff x="836" y="3334"/>
                  <a:chExt cx="354" cy="94"/>
                </a:xfrm>
              </p:grpSpPr>
              <p:sp>
                <p:nvSpPr>
                  <p:cNvPr id="89159" name="Rectangle 97"/>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60" name="Rectangle 98"/>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sp>
            <p:nvSpPr>
              <p:cNvPr id="89155" name="Rectangle 99"/>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56" name="Rectangle 100"/>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89151" name="Rectangle 101"/>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52" name="Rectangle 102"/>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53" name="Rectangle 103"/>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703592" name="Group 104"/>
          <p:cNvGrpSpPr>
            <a:grpSpLocks/>
          </p:cNvGrpSpPr>
          <p:nvPr/>
        </p:nvGrpSpPr>
        <p:grpSpPr bwMode="auto">
          <a:xfrm>
            <a:off x="1477963" y="3081338"/>
            <a:ext cx="1316037" cy="1314450"/>
            <a:chOff x="931" y="1941"/>
            <a:chExt cx="829" cy="828"/>
          </a:xfrm>
        </p:grpSpPr>
        <p:sp>
          <p:nvSpPr>
            <p:cNvPr id="212021" name="Freeform 105"/>
            <p:cNvSpPr>
              <a:spLocks/>
            </p:cNvSpPr>
            <p:nvPr/>
          </p:nvSpPr>
          <p:spPr bwMode="auto">
            <a:xfrm>
              <a:off x="1424" y="1965"/>
              <a:ext cx="336" cy="801"/>
            </a:xfrm>
            <a:custGeom>
              <a:avLst/>
              <a:gdLst>
                <a:gd name="T0" fmla="*/ 1 w 551"/>
                <a:gd name="T1" fmla="*/ 0 h 801"/>
                <a:gd name="T2" fmla="*/ 28 w 551"/>
                <a:gd name="T3" fmla="*/ 402 h 801"/>
                <a:gd name="T4" fmla="*/ 1 w 551"/>
                <a:gd name="T5" fmla="*/ 801 h 801"/>
                <a:gd name="T6" fmla="*/ 1 w 551"/>
                <a:gd name="T7" fmla="*/ 535 h 801"/>
                <a:gd name="T8" fmla="*/ 0 w 551"/>
                <a:gd name="T9" fmla="*/ 371 h 801"/>
                <a:gd name="T10" fmla="*/ 1 w 551"/>
                <a:gd name="T11" fmla="*/ 0 h 8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1" h="801">
                  <a:moveTo>
                    <a:pt x="14" y="0"/>
                  </a:moveTo>
                  <a:lnTo>
                    <a:pt x="551" y="402"/>
                  </a:lnTo>
                  <a:lnTo>
                    <a:pt x="6" y="801"/>
                  </a:lnTo>
                  <a:lnTo>
                    <a:pt x="13" y="535"/>
                  </a:lnTo>
                  <a:lnTo>
                    <a:pt x="0" y="371"/>
                  </a:lnTo>
                  <a:lnTo>
                    <a:pt x="14" y="0"/>
                  </a:lnTo>
                  <a:close/>
                </a:path>
              </a:pathLst>
            </a:custGeom>
            <a:gradFill rotWithShape="1">
              <a:gsLst>
                <a:gs pos="0">
                  <a:schemeClr val="bg1"/>
                </a:gs>
                <a:gs pos="100000">
                  <a:srgbClr val="FF0000"/>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nvGrpSpPr>
            <p:cNvPr id="212022" name="Group 106"/>
            <p:cNvGrpSpPr>
              <a:grpSpLocks/>
            </p:cNvGrpSpPr>
            <p:nvPr/>
          </p:nvGrpSpPr>
          <p:grpSpPr bwMode="auto">
            <a:xfrm>
              <a:off x="931" y="1941"/>
              <a:ext cx="501" cy="828"/>
              <a:chOff x="569" y="2954"/>
              <a:chExt cx="501" cy="828"/>
            </a:xfrm>
          </p:grpSpPr>
          <p:sp>
            <p:nvSpPr>
              <p:cNvPr id="89144" name="Rectangle 107"/>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45" name="Text Box 108"/>
              <p:cNvSpPr txBox="1">
                <a:spLocks noChangeArrowheads="1"/>
              </p:cNvSpPr>
              <p:nvPr/>
            </p:nvSpPr>
            <p:spPr bwMode="auto">
              <a:xfrm>
                <a:off x="593" y="2954"/>
                <a:ext cx="477" cy="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dirty="0">
                    <a:solidFill>
                      <a:srgbClr val="000000"/>
                    </a:solidFill>
                    <a:latin typeface="Arial" charset="0"/>
                    <a:cs typeface="+mn-cs"/>
                  </a:rPr>
                  <a:t>DHCP</a:t>
                </a:r>
              </a:p>
              <a:p>
                <a:pPr algn="ctr">
                  <a:defRPr/>
                </a:pPr>
                <a:r>
                  <a:rPr lang="en-US" sz="1600" i="0" dirty="0">
                    <a:solidFill>
                      <a:srgbClr val="000000"/>
                    </a:solidFill>
                    <a:latin typeface="Arial" charset="0"/>
                    <a:cs typeface="+mn-cs"/>
                  </a:rPr>
                  <a:t>UDP</a:t>
                </a:r>
              </a:p>
              <a:p>
                <a:pPr algn="ctr">
                  <a:defRPr/>
                </a:pPr>
                <a:r>
                  <a:rPr lang="en-US" sz="1600" i="0" dirty="0">
                    <a:solidFill>
                      <a:srgbClr val="000000"/>
                    </a:solidFill>
                    <a:latin typeface="Arial" charset="0"/>
                    <a:cs typeface="+mn-cs"/>
                  </a:rPr>
                  <a:t>IP</a:t>
                </a:r>
              </a:p>
              <a:p>
                <a:pPr algn="ctr">
                  <a:defRPr/>
                </a:pPr>
                <a:r>
                  <a:rPr lang="en-US" sz="1600" i="0" dirty="0">
                    <a:solidFill>
                      <a:srgbClr val="000000"/>
                    </a:solidFill>
                    <a:latin typeface="Arial" charset="0"/>
                    <a:cs typeface="+mn-cs"/>
                  </a:rPr>
                  <a:t>Eth</a:t>
                </a:r>
              </a:p>
              <a:p>
                <a:pPr algn="ctr">
                  <a:defRPr/>
                </a:pPr>
                <a:r>
                  <a:rPr lang="en-US" sz="1600" i="0" dirty="0">
                    <a:solidFill>
                      <a:srgbClr val="000000"/>
                    </a:solidFill>
                    <a:latin typeface="Arial" charset="0"/>
                    <a:cs typeface="+mn-cs"/>
                  </a:rPr>
                  <a:t>Phy</a:t>
                </a:r>
              </a:p>
            </p:txBody>
          </p:sp>
          <p:sp>
            <p:nvSpPr>
              <p:cNvPr id="89146" name="Line 109"/>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89147" name="Line 110"/>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89148" name="Line 111"/>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89149" name="Line 112"/>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grpSp>
        <p:nvGrpSpPr>
          <p:cNvPr id="703601" name="Group 113"/>
          <p:cNvGrpSpPr>
            <a:grpSpLocks/>
          </p:cNvGrpSpPr>
          <p:nvPr/>
        </p:nvGrpSpPr>
        <p:grpSpPr bwMode="auto">
          <a:xfrm>
            <a:off x="71438" y="969963"/>
            <a:ext cx="1081087" cy="1217612"/>
            <a:chOff x="1404" y="3105"/>
            <a:chExt cx="681" cy="767"/>
          </a:xfrm>
        </p:grpSpPr>
        <p:grpSp>
          <p:nvGrpSpPr>
            <p:cNvPr id="211986" name="Group 114"/>
            <p:cNvGrpSpPr>
              <a:grpSpLocks/>
            </p:cNvGrpSpPr>
            <p:nvPr/>
          </p:nvGrpSpPr>
          <p:grpSpPr bwMode="auto">
            <a:xfrm>
              <a:off x="1404" y="3355"/>
              <a:ext cx="681" cy="468"/>
              <a:chOff x="42" y="886"/>
              <a:chExt cx="681" cy="468"/>
            </a:xfrm>
          </p:grpSpPr>
          <p:grpSp>
            <p:nvGrpSpPr>
              <p:cNvPr id="211991" name="Group 115"/>
              <p:cNvGrpSpPr>
                <a:grpSpLocks/>
              </p:cNvGrpSpPr>
              <p:nvPr/>
            </p:nvGrpSpPr>
            <p:grpSpPr bwMode="auto">
              <a:xfrm>
                <a:off x="278" y="886"/>
                <a:ext cx="397" cy="154"/>
                <a:chOff x="740" y="3209"/>
                <a:chExt cx="397" cy="154"/>
              </a:xfrm>
            </p:grpSpPr>
            <p:grpSp>
              <p:nvGrpSpPr>
                <p:cNvPr id="212016" name="Group 116"/>
                <p:cNvGrpSpPr>
                  <a:grpSpLocks/>
                </p:cNvGrpSpPr>
                <p:nvPr/>
              </p:nvGrpSpPr>
              <p:grpSpPr bwMode="auto">
                <a:xfrm>
                  <a:off x="794" y="3209"/>
                  <a:ext cx="343" cy="154"/>
                  <a:chOff x="844" y="3337"/>
                  <a:chExt cx="343" cy="154"/>
                </a:xfrm>
              </p:grpSpPr>
              <p:sp>
                <p:nvSpPr>
                  <p:cNvPr id="89140" name="Rectangle 11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41" name="Text Box 118"/>
                  <p:cNvSpPr txBox="1">
                    <a:spLocks noChangeArrowheads="1"/>
                  </p:cNvSpPr>
                  <p:nvPr/>
                </p:nvSpPr>
                <p:spPr bwMode="auto">
                  <a:xfrm>
                    <a:off x="844" y="3337"/>
                    <a:ext cx="343"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DHCP</a:t>
                    </a:r>
                  </a:p>
                </p:txBody>
              </p:sp>
            </p:grpSp>
            <p:sp>
              <p:nvSpPr>
                <p:cNvPr id="89138" name="Rectangle 119"/>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39" name="Rectangle 120"/>
                <p:cNvSpPr>
                  <a:spLocks noChangeArrowheads="1"/>
                </p:cNvSpPr>
                <p:nvPr/>
              </p:nvSpPr>
              <p:spPr bwMode="auto">
                <a:xfrm>
                  <a:off x="740" y="3238"/>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1992" name="Group 121"/>
              <p:cNvGrpSpPr>
                <a:grpSpLocks/>
              </p:cNvGrpSpPr>
              <p:nvPr/>
            </p:nvGrpSpPr>
            <p:grpSpPr bwMode="auto">
              <a:xfrm>
                <a:off x="278" y="1034"/>
                <a:ext cx="397" cy="154"/>
                <a:chOff x="836" y="3305"/>
                <a:chExt cx="397" cy="154"/>
              </a:xfrm>
            </p:grpSpPr>
            <p:grpSp>
              <p:nvGrpSpPr>
                <p:cNvPr id="212010" name="Group 122"/>
                <p:cNvGrpSpPr>
                  <a:grpSpLocks/>
                </p:cNvGrpSpPr>
                <p:nvPr/>
              </p:nvGrpSpPr>
              <p:grpSpPr bwMode="auto">
                <a:xfrm>
                  <a:off x="890" y="3305"/>
                  <a:ext cx="343" cy="154"/>
                  <a:chOff x="844" y="3337"/>
                  <a:chExt cx="343" cy="154"/>
                </a:xfrm>
              </p:grpSpPr>
              <p:sp>
                <p:nvSpPr>
                  <p:cNvPr id="89135" name="Rectangle 12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36" name="Text Box 124"/>
                  <p:cNvSpPr txBox="1">
                    <a:spLocks noChangeArrowheads="1"/>
                  </p:cNvSpPr>
                  <p:nvPr/>
                </p:nvSpPr>
                <p:spPr bwMode="auto">
                  <a:xfrm>
                    <a:off x="844" y="3337"/>
                    <a:ext cx="343"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DHCP</a:t>
                    </a:r>
                  </a:p>
                </p:txBody>
              </p:sp>
            </p:grpSp>
            <p:grpSp>
              <p:nvGrpSpPr>
                <p:cNvPr id="212011" name="Group 125"/>
                <p:cNvGrpSpPr>
                  <a:grpSpLocks/>
                </p:cNvGrpSpPr>
                <p:nvPr/>
              </p:nvGrpSpPr>
              <p:grpSpPr bwMode="auto">
                <a:xfrm>
                  <a:off x="836" y="3334"/>
                  <a:ext cx="354" cy="94"/>
                  <a:chOff x="836" y="3334"/>
                  <a:chExt cx="354" cy="94"/>
                </a:xfrm>
              </p:grpSpPr>
              <p:sp>
                <p:nvSpPr>
                  <p:cNvPr id="89133" name="Rectangle 126"/>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34" name="Rectangle 127"/>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grpSp>
            <p:nvGrpSpPr>
              <p:cNvPr id="211993" name="Group 128"/>
              <p:cNvGrpSpPr>
                <a:grpSpLocks/>
              </p:cNvGrpSpPr>
              <p:nvPr/>
            </p:nvGrpSpPr>
            <p:grpSpPr bwMode="auto">
              <a:xfrm>
                <a:off x="165" y="1054"/>
                <a:ext cx="480" cy="112"/>
                <a:chOff x="627" y="3377"/>
                <a:chExt cx="480" cy="112"/>
              </a:xfrm>
            </p:grpSpPr>
            <p:sp>
              <p:nvSpPr>
                <p:cNvPr id="89129" name="Rectangle 129"/>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30" name="Rectangle 130"/>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1994" name="Group 131"/>
              <p:cNvGrpSpPr>
                <a:grpSpLocks/>
              </p:cNvGrpSpPr>
              <p:nvPr/>
            </p:nvGrpSpPr>
            <p:grpSpPr bwMode="auto">
              <a:xfrm>
                <a:off x="42" y="1200"/>
                <a:ext cx="681" cy="154"/>
                <a:chOff x="504" y="3523"/>
                <a:chExt cx="681" cy="154"/>
              </a:xfrm>
            </p:grpSpPr>
            <p:grpSp>
              <p:nvGrpSpPr>
                <p:cNvPr id="211995" name="Group 132"/>
                <p:cNvGrpSpPr>
                  <a:grpSpLocks/>
                </p:cNvGrpSpPr>
                <p:nvPr/>
              </p:nvGrpSpPr>
              <p:grpSpPr bwMode="auto">
                <a:xfrm>
                  <a:off x="623" y="3523"/>
                  <a:ext cx="510" cy="154"/>
                  <a:chOff x="723" y="3453"/>
                  <a:chExt cx="510" cy="154"/>
                </a:xfrm>
              </p:grpSpPr>
              <p:grpSp>
                <p:nvGrpSpPr>
                  <p:cNvPr id="211999" name="Group 133"/>
                  <p:cNvGrpSpPr>
                    <a:grpSpLocks/>
                  </p:cNvGrpSpPr>
                  <p:nvPr/>
                </p:nvGrpSpPr>
                <p:grpSpPr bwMode="auto">
                  <a:xfrm>
                    <a:off x="836" y="3453"/>
                    <a:ext cx="397" cy="154"/>
                    <a:chOff x="836" y="3305"/>
                    <a:chExt cx="397" cy="154"/>
                  </a:xfrm>
                </p:grpSpPr>
                <p:grpSp>
                  <p:nvGrpSpPr>
                    <p:cNvPr id="212002" name="Group 134"/>
                    <p:cNvGrpSpPr>
                      <a:grpSpLocks/>
                    </p:cNvGrpSpPr>
                    <p:nvPr/>
                  </p:nvGrpSpPr>
                  <p:grpSpPr bwMode="auto">
                    <a:xfrm>
                      <a:off x="890" y="3305"/>
                      <a:ext cx="343" cy="154"/>
                      <a:chOff x="844" y="3337"/>
                      <a:chExt cx="343" cy="154"/>
                    </a:xfrm>
                  </p:grpSpPr>
                  <p:sp>
                    <p:nvSpPr>
                      <p:cNvPr id="89127" name="Rectangle 135"/>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28" name="Text Box 136"/>
                      <p:cNvSpPr txBox="1">
                        <a:spLocks noChangeArrowheads="1"/>
                      </p:cNvSpPr>
                      <p:nvPr/>
                    </p:nvSpPr>
                    <p:spPr bwMode="auto">
                      <a:xfrm>
                        <a:off x="844" y="3337"/>
                        <a:ext cx="343"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DHCP</a:t>
                        </a:r>
                      </a:p>
                    </p:txBody>
                  </p:sp>
                </p:grpSp>
                <p:grpSp>
                  <p:nvGrpSpPr>
                    <p:cNvPr id="212003" name="Group 137"/>
                    <p:cNvGrpSpPr>
                      <a:grpSpLocks/>
                    </p:cNvGrpSpPr>
                    <p:nvPr/>
                  </p:nvGrpSpPr>
                  <p:grpSpPr bwMode="auto">
                    <a:xfrm>
                      <a:off x="836" y="3334"/>
                      <a:ext cx="354" cy="94"/>
                      <a:chOff x="836" y="3334"/>
                      <a:chExt cx="354" cy="94"/>
                    </a:xfrm>
                  </p:grpSpPr>
                  <p:sp>
                    <p:nvSpPr>
                      <p:cNvPr id="89125" name="Rectangle 138"/>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26" name="Rectangle 139"/>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sp>
                <p:nvSpPr>
                  <p:cNvPr id="89121" name="Rectangle 140"/>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22" name="Rectangle 141"/>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89117" name="Rectangle 142"/>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18" name="Rectangle 143"/>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19" name="Rectangle 144"/>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sp>
          <p:nvSpPr>
            <p:cNvPr id="89108" name="AutoShape 145"/>
            <p:cNvSpPr>
              <a:spLocks noChangeArrowheads="1"/>
            </p:cNvSpPr>
            <p:nvPr/>
          </p:nvSpPr>
          <p:spPr bwMode="auto">
            <a:xfrm rot="10800000">
              <a:off x="1727" y="3105"/>
              <a:ext cx="240" cy="767"/>
            </a:xfrm>
            <a:prstGeom prst="downArrow">
              <a:avLst>
                <a:gd name="adj1" fmla="val 54167"/>
                <a:gd name="adj2" fmla="val 51311"/>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1988" name="Group 146"/>
            <p:cNvGrpSpPr>
              <a:grpSpLocks/>
            </p:cNvGrpSpPr>
            <p:nvPr/>
          </p:nvGrpSpPr>
          <p:grpSpPr bwMode="auto">
            <a:xfrm>
              <a:off x="1695" y="3227"/>
              <a:ext cx="343" cy="154"/>
              <a:chOff x="844" y="3337"/>
              <a:chExt cx="343" cy="154"/>
            </a:xfrm>
          </p:grpSpPr>
          <p:sp>
            <p:nvSpPr>
              <p:cNvPr id="89110" name="Rectangle 14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11" name="Text Box 148"/>
              <p:cNvSpPr txBox="1">
                <a:spLocks noChangeArrowheads="1"/>
              </p:cNvSpPr>
              <p:nvPr/>
            </p:nvSpPr>
            <p:spPr bwMode="auto">
              <a:xfrm>
                <a:off x="844" y="3337"/>
                <a:ext cx="343"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DHCP</a:t>
                </a:r>
              </a:p>
            </p:txBody>
          </p:sp>
        </p:grpSp>
      </p:grpSp>
      <p:grpSp>
        <p:nvGrpSpPr>
          <p:cNvPr id="703637" name="Group 149"/>
          <p:cNvGrpSpPr>
            <a:grpSpLocks/>
          </p:cNvGrpSpPr>
          <p:nvPr/>
        </p:nvGrpSpPr>
        <p:grpSpPr bwMode="auto">
          <a:xfrm>
            <a:off x="803275" y="3178175"/>
            <a:ext cx="544513" cy="244475"/>
            <a:chOff x="844" y="3337"/>
            <a:chExt cx="343" cy="154"/>
          </a:xfrm>
        </p:grpSpPr>
        <p:sp>
          <p:nvSpPr>
            <p:cNvPr id="89105" name="Rectangle 150"/>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06" name="Text Box 151"/>
            <p:cNvSpPr txBox="1">
              <a:spLocks noChangeArrowheads="1"/>
            </p:cNvSpPr>
            <p:nvPr/>
          </p:nvSpPr>
          <p:spPr bwMode="auto">
            <a:xfrm>
              <a:off x="844" y="3337"/>
              <a:ext cx="343"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DHCP</a:t>
              </a:r>
            </a:p>
          </p:txBody>
        </p:sp>
      </p:grpSp>
      <p:sp>
        <p:nvSpPr>
          <p:cNvPr id="703643" name="Rectangle 155"/>
          <p:cNvSpPr>
            <a:spLocks noChangeArrowheads="1"/>
          </p:cNvSpPr>
          <p:nvPr/>
        </p:nvSpPr>
        <p:spPr bwMode="auto">
          <a:xfrm>
            <a:off x="4997450" y="2709863"/>
            <a:ext cx="3956656" cy="1362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100000"/>
              <a:buFont typeface="Wingdings" pitchFamily="2" charset="2"/>
              <a:buChar char="q"/>
              <a:defRPr/>
            </a:pPr>
            <a:r>
              <a:rPr lang="en-US" sz="2000" i="0" dirty="0">
                <a:solidFill>
                  <a:srgbClr val="000000"/>
                </a:solidFill>
                <a:latin typeface="+mn-lt"/>
                <a:ea typeface="+mn-ea"/>
                <a:cs typeface="+mn-cs"/>
              </a:rPr>
              <a:t>encapsulation at DHCP server, frame forwarded (</a:t>
            </a:r>
            <a:r>
              <a:rPr lang="en-US" sz="2000" dirty="0">
                <a:solidFill>
                  <a:srgbClr val="C00000"/>
                </a:solidFill>
                <a:latin typeface="+mn-lt"/>
                <a:ea typeface="+mn-ea"/>
                <a:cs typeface="+mn-cs"/>
              </a:rPr>
              <a:t>switch learning</a:t>
            </a:r>
            <a:r>
              <a:rPr lang="en-US" sz="2000" i="0" dirty="0">
                <a:solidFill>
                  <a:srgbClr val="000000"/>
                </a:solidFill>
                <a:latin typeface="+mn-lt"/>
                <a:ea typeface="+mn-ea"/>
                <a:cs typeface="+mn-cs"/>
              </a:rPr>
              <a:t>) through LAN, demultiplexing at client</a:t>
            </a:r>
          </a:p>
          <a:p>
            <a:pPr marL="342900" indent="-342900">
              <a:lnSpc>
                <a:spcPct val="90000"/>
              </a:lnSpc>
              <a:spcBef>
                <a:spcPct val="20000"/>
              </a:spcBef>
              <a:buClr>
                <a:srgbClr val="000099"/>
              </a:buClr>
              <a:buSzPct val="65000"/>
              <a:buFont typeface="Wingdings" pitchFamily="2" charset="2"/>
              <a:buChar char="q"/>
              <a:defRPr/>
            </a:pPr>
            <a:endParaRPr lang="en-US" i="0" dirty="0">
              <a:solidFill>
                <a:srgbClr val="000000"/>
              </a:solidFill>
              <a:latin typeface="+mn-lt"/>
              <a:ea typeface="+mn-ea"/>
              <a:cs typeface="+mn-cs"/>
            </a:endParaRPr>
          </a:p>
        </p:txBody>
      </p:sp>
      <p:sp>
        <p:nvSpPr>
          <p:cNvPr id="703644" name="Text Box 156"/>
          <p:cNvSpPr txBox="1">
            <a:spLocks noChangeArrowheads="1"/>
          </p:cNvSpPr>
          <p:nvPr/>
        </p:nvSpPr>
        <p:spPr bwMode="auto">
          <a:xfrm>
            <a:off x="1379538" y="5260975"/>
            <a:ext cx="6643687" cy="830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2400" dirty="0">
                <a:solidFill>
                  <a:srgbClr val="000000"/>
                </a:solidFill>
                <a:latin typeface="Gill Sans MT" charset="0"/>
                <a:cs typeface="+mn-cs"/>
              </a:rPr>
              <a:t>Client now has IP address, knows name &amp; addr of DNS </a:t>
            </a:r>
          </a:p>
          <a:p>
            <a:pPr algn="ctr">
              <a:defRPr/>
            </a:pPr>
            <a:r>
              <a:rPr lang="en-US" sz="2400" dirty="0">
                <a:solidFill>
                  <a:srgbClr val="000000"/>
                </a:solidFill>
                <a:latin typeface="Gill Sans MT" charset="0"/>
                <a:cs typeface="+mn-cs"/>
              </a:rPr>
              <a:t>server, IP address of its first-hop router</a:t>
            </a:r>
          </a:p>
        </p:txBody>
      </p:sp>
      <p:sp>
        <p:nvSpPr>
          <p:cNvPr id="703645" name="Rectangle 157"/>
          <p:cNvSpPr>
            <a:spLocks noChangeArrowheads="1"/>
          </p:cNvSpPr>
          <p:nvPr/>
        </p:nvSpPr>
        <p:spPr bwMode="auto">
          <a:xfrm>
            <a:off x="4989512" y="4138519"/>
            <a:ext cx="3956655" cy="7334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100000"/>
              <a:buFont typeface="Wingdings" pitchFamily="2" charset="2"/>
              <a:buChar char="q"/>
              <a:defRPr/>
            </a:pPr>
            <a:r>
              <a:rPr lang="en-US" sz="2000" i="0" dirty="0">
                <a:solidFill>
                  <a:srgbClr val="000000"/>
                </a:solidFill>
                <a:latin typeface="+mn-lt"/>
                <a:ea typeface="+mn-ea"/>
                <a:cs typeface="+mn-cs"/>
              </a:rPr>
              <a:t>DHCP client receives DHCP ACK reply</a:t>
            </a:r>
          </a:p>
        </p:txBody>
      </p:sp>
      <p:sp>
        <p:nvSpPr>
          <p:cNvPr id="89103" name="Rectangle 2"/>
          <p:cNvSpPr>
            <a:spLocks noGrp="1" noChangeArrowheads="1"/>
          </p:cNvSpPr>
          <p:nvPr>
            <p:ph type="title"/>
          </p:nvPr>
        </p:nvSpPr>
        <p:spPr>
          <a:xfrm>
            <a:off x="323850" y="9525"/>
            <a:ext cx="8034338" cy="996950"/>
          </a:xfrm>
        </p:spPr>
        <p:txBody>
          <a:bodyPr/>
          <a:lstStyle/>
          <a:p>
            <a:pPr>
              <a:defRPr/>
            </a:pPr>
            <a:r>
              <a:rPr lang="en-US" sz="3200" dirty="0">
                <a:latin typeface="+mn-lt"/>
                <a:cs typeface="+mj-cs"/>
              </a:rPr>
              <a:t>A </a:t>
            </a:r>
            <a:r>
              <a:rPr lang="en-US" altLang="zh-CN" sz="3200" dirty="0">
                <a:latin typeface="+mn-lt"/>
                <a:cs typeface="+mj-cs"/>
              </a:rPr>
              <a:t>D</a:t>
            </a:r>
            <a:r>
              <a:rPr lang="en-US" sz="3200" dirty="0">
                <a:latin typeface="+mn-lt"/>
                <a:cs typeface="+mj-cs"/>
              </a:rPr>
              <a:t>ay in the </a:t>
            </a:r>
            <a:r>
              <a:rPr lang="en-US" altLang="zh-CN" sz="3200" dirty="0">
                <a:latin typeface="+mn-lt"/>
                <a:cs typeface="+mj-cs"/>
              </a:rPr>
              <a:t>L</a:t>
            </a:r>
            <a:r>
              <a:rPr lang="en-US" sz="3200" dirty="0">
                <a:latin typeface="+mn-lt"/>
                <a:cs typeface="+mj-cs"/>
              </a:rPr>
              <a:t>ife… </a:t>
            </a:r>
            <a:r>
              <a:rPr lang="en-US" altLang="zh-CN" sz="3200" dirty="0">
                <a:latin typeface="+mn-lt"/>
                <a:cs typeface="+mj-cs"/>
              </a:rPr>
              <a:t>C</a:t>
            </a:r>
            <a:r>
              <a:rPr lang="en-US" sz="3200" dirty="0">
                <a:latin typeface="+mn-lt"/>
                <a:cs typeface="+mj-cs"/>
              </a:rPr>
              <a:t>onnecting to the Internet</a:t>
            </a:r>
          </a:p>
        </p:txBody>
      </p:sp>
      <p:sp>
        <p:nvSpPr>
          <p:cNvPr id="175"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37</a:t>
            </a:fld>
            <a:endParaRPr lang="en-US" sz="1200" dirty="0">
              <a:latin typeface="Tahoma" charset="0"/>
            </a:endParaRPr>
          </a:p>
        </p:txBody>
      </p:sp>
      <p:sp>
        <p:nvSpPr>
          <p:cNvPr id="176"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5959069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7036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3491">
                                            <p:txEl>
                                              <p:pRg st="0" end="0"/>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1" fill="hold" nodeType="clickEffect">
                                  <p:stCondLst>
                                    <p:cond delay="0"/>
                                  </p:stCondLst>
                                  <p:childTnLst>
                                    <p:set>
                                      <p:cBhvr>
                                        <p:cTn id="12" dur="1" fill="hold">
                                          <p:stCondLst>
                                            <p:cond delay="0"/>
                                          </p:stCondLst>
                                        </p:cTn>
                                        <p:tgtEl>
                                          <p:spTgt spid="703545"/>
                                        </p:tgtEl>
                                        <p:attrNameLst>
                                          <p:attrName>style.visibility</p:attrName>
                                        </p:attrNameLst>
                                      </p:cBhvr>
                                      <p:to>
                                        <p:strVal val="visible"/>
                                      </p:to>
                                    </p:set>
                                    <p:animEffect transition="in" filter="wipe(up)">
                                      <p:cBhvr>
                                        <p:cTn id="13" dur="500"/>
                                        <p:tgtEl>
                                          <p:spTgt spid="703545"/>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703643">
                                            <p:txEl>
                                              <p:pRg st="0" end="0"/>
                                            </p:txEl>
                                          </p:spTgt>
                                        </p:tgtEl>
                                        <p:attrNameLst>
                                          <p:attrName>style.visibility</p:attrName>
                                        </p:attrNameLst>
                                      </p:cBhvr>
                                      <p:to>
                                        <p:strVal val="visible"/>
                                      </p:to>
                                    </p:set>
                                  </p:childTnLst>
                                </p:cTn>
                              </p:par>
                            </p:childTnLst>
                          </p:cTn>
                        </p:par>
                        <p:par>
                          <p:cTn id="16" fill="hold" nodeType="afterGroup">
                            <p:stCondLst>
                              <p:cond delay="500"/>
                            </p:stCondLst>
                            <p:childTnLst>
                              <p:par>
                                <p:cTn id="17" presetID="1" presetClass="entr" presetSubtype="0" fill="hold" nodeType="afterEffect">
                                  <p:stCondLst>
                                    <p:cond delay="0"/>
                                  </p:stCondLst>
                                  <p:childTnLst>
                                    <p:set>
                                      <p:cBhvr>
                                        <p:cTn id="18" dur="1" fill="hold">
                                          <p:stCondLst>
                                            <p:cond delay="0"/>
                                          </p:stCondLst>
                                        </p:cTn>
                                        <p:tgtEl>
                                          <p:spTgt spid="703578"/>
                                        </p:tgtEl>
                                        <p:attrNameLst>
                                          <p:attrName>style.visibility</p:attrName>
                                        </p:attrNameLst>
                                      </p:cBhvr>
                                      <p:to>
                                        <p:strVal val="visible"/>
                                      </p:to>
                                    </p:set>
                                  </p:childTnLst>
                                </p:cTn>
                              </p:par>
                            </p:childTnLst>
                          </p:cTn>
                        </p:par>
                        <p:par>
                          <p:cTn id="19" fill="hold" nodeType="afterGroup">
                            <p:stCondLst>
                              <p:cond delay="500"/>
                            </p:stCondLst>
                            <p:childTnLst>
                              <p:par>
                                <p:cTn id="20" presetID="0" presetClass="path" presetSubtype="0" accel="50000" decel="50000" fill="hold" nodeType="afterEffect">
                                  <p:stCondLst>
                                    <p:cond delay="0"/>
                                  </p:stCondLst>
                                  <p:childTnLst>
                                    <p:animMotion origin="layout" path="M -0.02569 0.03081 L 0.1533 0.0322 L 0.34896 -0.28446 L -0.04115 -0.28886 " pathEditMode="relative" rAng="0" ptsTypes="AAAA">
                                      <p:cBhvr>
                                        <p:cTn id="21" dur="2000" fill="hold"/>
                                        <p:tgtEl>
                                          <p:spTgt spid="703578"/>
                                        </p:tgtEl>
                                        <p:attrNameLst>
                                          <p:attrName>ppt_x</p:attrName>
                                          <p:attrName>ppt_y</p:attrName>
                                        </p:attrNameLst>
                                      </p:cBhvr>
                                      <p:rCtr x="17951" y="-15914"/>
                                    </p:animMotion>
                                  </p:childTnLst>
                                </p:cTn>
                              </p:par>
                            </p:childTnLst>
                          </p:cTn>
                        </p:par>
                        <p:par>
                          <p:cTn id="22" fill="hold" nodeType="afterGroup">
                            <p:stCondLst>
                              <p:cond delay="2500"/>
                            </p:stCondLst>
                            <p:childTnLst>
                              <p:par>
                                <p:cTn id="23" presetID="1" presetClass="exit" presetSubtype="0" fill="hold" nodeType="afterEffect">
                                  <p:stCondLst>
                                    <p:cond delay="0"/>
                                  </p:stCondLst>
                                  <p:childTnLst>
                                    <p:set>
                                      <p:cBhvr>
                                        <p:cTn id="24" dur="1" fill="hold">
                                          <p:stCondLst>
                                            <p:cond delay="0"/>
                                          </p:stCondLst>
                                        </p:cTn>
                                        <p:tgtEl>
                                          <p:spTgt spid="703592"/>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703637"/>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703545"/>
                                        </p:tgtEl>
                                        <p:attrNameLst>
                                          <p:attrName>style.visibility</p:attrName>
                                        </p:attrNameLst>
                                      </p:cBhvr>
                                      <p:to>
                                        <p:strVal val="hidden"/>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4" fill="hold" nodeType="clickEffect">
                                  <p:stCondLst>
                                    <p:cond delay="0"/>
                                  </p:stCondLst>
                                  <p:childTnLst>
                                    <p:set>
                                      <p:cBhvr>
                                        <p:cTn id="32" dur="1" fill="hold">
                                          <p:stCondLst>
                                            <p:cond delay="0"/>
                                          </p:stCondLst>
                                        </p:cTn>
                                        <p:tgtEl>
                                          <p:spTgt spid="703533"/>
                                        </p:tgtEl>
                                        <p:attrNameLst>
                                          <p:attrName>style.visibility</p:attrName>
                                        </p:attrNameLst>
                                      </p:cBhvr>
                                      <p:to>
                                        <p:strVal val="visible"/>
                                      </p:to>
                                    </p:set>
                                    <p:animEffect transition="in" filter="wipe(down)">
                                      <p:cBhvr>
                                        <p:cTn id="33" dur="500"/>
                                        <p:tgtEl>
                                          <p:spTgt spid="703533"/>
                                        </p:tgtEl>
                                      </p:cBhvr>
                                    </p:animEffect>
                                  </p:childTnLst>
                                </p:cTn>
                              </p:par>
                            </p:childTnLst>
                          </p:cTn>
                        </p:par>
                        <p:par>
                          <p:cTn id="34" fill="hold" nodeType="afterGroup">
                            <p:stCondLst>
                              <p:cond delay="500"/>
                            </p:stCondLst>
                            <p:childTnLst>
                              <p:par>
                                <p:cTn id="35" presetID="22" presetClass="entr" presetSubtype="4" fill="hold" nodeType="afterEffect">
                                  <p:stCondLst>
                                    <p:cond delay="0"/>
                                  </p:stCondLst>
                                  <p:childTnLst>
                                    <p:set>
                                      <p:cBhvr>
                                        <p:cTn id="36" dur="1" fill="hold">
                                          <p:stCondLst>
                                            <p:cond delay="0"/>
                                          </p:stCondLst>
                                        </p:cTn>
                                        <p:tgtEl>
                                          <p:spTgt spid="703601"/>
                                        </p:tgtEl>
                                        <p:attrNameLst>
                                          <p:attrName>style.visibility</p:attrName>
                                        </p:attrNameLst>
                                      </p:cBhvr>
                                      <p:to>
                                        <p:strVal val="visible"/>
                                      </p:to>
                                    </p:set>
                                    <p:animEffect transition="in" filter="wipe(down)">
                                      <p:cBhvr>
                                        <p:cTn id="37" dur="1000"/>
                                        <p:tgtEl>
                                          <p:spTgt spid="703601"/>
                                        </p:tgtEl>
                                      </p:cBhvr>
                                    </p:animEffect>
                                  </p:childTnLst>
                                </p:cTn>
                              </p:par>
                              <p:par>
                                <p:cTn id="38" presetID="1" presetClass="exit" presetSubtype="0" fill="hold" nodeType="withEffect">
                                  <p:stCondLst>
                                    <p:cond delay="0"/>
                                  </p:stCondLst>
                                  <p:childTnLst>
                                    <p:set>
                                      <p:cBhvr>
                                        <p:cTn id="39" dur="1" fill="hold">
                                          <p:stCondLst>
                                            <p:cond delay="0"/>
                                          </p:stCondLst>
                                        </p:cTn>
                                        <p:tgtEl>
                                          <p:spTgt spid="703578"/>
                                        </p:tgtEl>
                                        <p:attrNameLst>
                                          <p:attrName>style.visibility</p:attrName>
                                        </p:attrNameLst>
                                      </p:cBhvr>
                                      <p:to>
                                        <p:strVal val="hidden"/>
                                      </p:to>
                                    </p:set>
                                  </p:childTnLst>
                                </p:cTn>
                              </p:par>
                            </p:childTnLst>
                          </p:cTn>
                        </p:par>
                        <p:par>
                          <p:cTn id="40" fill="hold" nodeType="afterGroup">
                            <p:stCondLst>
                              <p:cond delay="1500"/>
                            </p:stCondLst>
                            <p:childTnLst>
                              <p:par>
                                <p:cTn id="41" presetID="1" presetClass="entr" presetSubtype="0" fill="hold" grpId="0" nodeType="afterEffect">
                                  <p:stCondLst>
                                    <p:cond delay="0"/>
                                  </p:stCondLst>
                                  <p:childTnLst>
                                    <p:set>
                                      <p:cBhvr>
                                        <p:cTn id="42" dur="1" fill="hold">
                                          <p:stCondLst>
                                            <p:cond delay="0"/>
                                          </p:stCondLst>
                                        </p:cTn>
                                        <p:tgtEl>
                                          <p:spTgt spid="70364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0364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3491" grpId="0" build="p"/>
      <p:bldP spid="703643" grpId="0" build="p"/>
      <p:bldP spid="703644" grpId="0"/>
      <p:bldP spid="703645"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2993" name="Group 92"/>
          <p:cNvGrpSpPr>
            <a:grpSpLocks/>
          </p:cNvGrpSpPr>
          <p:nvPr/>
        </p:nvGrpSpPr>
        <p:grpSpPr bwMode="auto">
          <a:xfrm>
            <a:off x="773113" y="1273175"/>
            <a:ext cx="3554412" cy="3067050"/>
            <a:chOff x="773113" y="1273175"/>
            <a:chExt cx="3554412" cy="3066395"/>
          </a:xfrm>
        </p:grpSpPr>
        <p:sp>
          <p:nvSpPr>
            <p:cNvPr id="213057" name="Freeform 3"/>
            <p:cNvSpPr>
              <a:spLocks/>
            </p:cNvSpPr>
            <p:nvPr/>
          </p:nvSpPr>
          <p:spPr bwMode="auto">
            <a:xfrm>
              <a:off x="773113" y="1273175"/>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sp>
          <p:nvSpPr>
            <p:cNvPr id="213058" name="Line 36"/>
            <p:cNvSpPr>
              <a:spLocks noChangeShapeType="1"/>
            </p:cNvSpPr>
            <p:nvPr/>
          </p:nvSpPr>
          <p:spPr bwMode="auto">
            <a:xfrm flipV="1">
              <a:off x="3775075" y="2344738"/>
              <a:ext cx="155575" cy="142875"/>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3059" name="Line 43"/>
            <p:cNvSpPr>
              <a:spLocks noChangeShapeType="1"/>
            </p:cNvSpPr>
            <p:nvPr/>
          </p:nvSpPr>
          <p:spPr bwMode="auto">
            <a:xfrm flipV="1">
              <a:off x="2665413" y="2517775"/>
              <a:ext cx="695325" cy="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3060" name="Line 44"/>
            <p:cNvSpPr>
              <a:spLocks noChangeShapeType="1"/>
            </p:cNvSpPr>
            <p:nvPr/>
          </p:nvSpPr>
          <p:spPr bwMode="auto">
            <a:xfrm flipV="1">
              <a:off x="3924300" y="2201863"/>
              <a:ext cx="138113" cy="142875"/>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3061" name="Line 48"/>
            <p:cNvSpPr>
              <a:spLocks noChangeShapeType="1"/>
            </p:cNvSpPr>
            <p:nvPr/>
          </p:nvSpPr>
          <p:spPr bwMode="auto">
            <a:xfrm flipV="1">
              <a:off x="3279775" y="2736850"/>
              <a:ext cx="512763" cy="612775"/>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90183" name="Text Box 240"/>
            <p:cNvSpPr txBox="1">
              <a:spLocks noChangeArrowheads="1"/>
            </p:cNvSpPr>
            <p:nvPr/>
          </p:nvSpPr>
          <p:spPr bwMode="auto">
            <a:xfrm>
              <a:off x="2562225" y="3815807"/>
              <a:ext cx="1211263" cy="5237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dirty="0">
                  <a:solidFill>
                    <a:srgbClr val="000000"/>
                  </a:solidFill>
                  <a:latin typeface="Arial" charset="0"/>
                  <a:cs typeface="Arial" charset="0"/>
                </a:rPr>
                <a:t>router</a:t>
              </a:r>
            </a:p>
            <a:p>
              <a:pPr>
                <a:defRPr/>
              </a:pPr>
              <a:r>
                <a:rPr lang="en-US" sz="1400" dirty="0">
                  <a:solidFill>
                    <a:srgbClr val="000000"/>
                  </a:solidFill>
                  <a:latin typeface="Arial" charset="0"/>
                  <a:cs typeface="Arial" charset="0"/>
                </a:rPr>
                <a:t>(runs DHCP)</a:t>
              </a:r>
            </a:p>
          </p:txBody>
        </p:sp>
        <p:grpSp>
          <p:nvGrpSpPr>
            <p:cNvPr id="213063" name="Group 356"/>
            <p:cNvGrpSpPr>
              <a:grpSpLocks/>
            </p:cNvGrpSpPr>
            <p:nvPr/>
          </p:nvGrpSpPr>
          <p:grpSpPr bwMode="auto">
            <a:xfrm>
              <a:off x="1653422" y="1982680"/>
              <a:ext cx="843032" cy="814871"/>
              <a:chOff x="313" y="1497"/>
              <a:chExt cx="1152" cy="1014"/>
            </a:xfrm>
          </p:grpSpPr>
          <p:pic>
            <p:nvPicPr>
              <p:cNvPr id="213115" name="Picture 354" descr="laptop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3116" name="Picture 355" descr="antenna_styliz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9018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6925" y="2423867"/>
              <a:ext cx="879475" cy="349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102" name="Rectangle 43"/>
            <p:cNvSpPr>
              <a:spLocks noChangeArrowheads="1"/>
            </p:cNvSpPr>
            <p:nvPr/>
          </p:nvSpPr>
          <p:spPr bwMode="auto">
            <a:xfrm rot="16200000" flipH="1">
              <a:off x="3589349" y="3549138"/>
              <a:ext cx="104753" cy="24447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cs typeface="+mn-cs"/>
              </a:endParaRPr>
            </a:p>
          </p:txBody>
        </p:sp>
        <p:sp>
          <p:nvSpPr>
            <p:cNvPr id="103" name="Rectangle 43"/>
            <p:cNvSpPr>
              <a:spLocks noChangeArrowheads="1"/>
            </p:cNvSpPr>
            <p:nvPr/>
          </p:nvSpPr>
          <p:spPr bwMode="auto">
            <a:xfrm rot="2460490">
              <a:off x="3206750" y="3274585"/>
              <a:ext cx="82550" cy="24759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cs typeface="+mn-cs"/>
              </a:endParaRPr>
            </a:p>
          </p:txBody>
        </p:sp>
        <p:sp>
          <p:nvSpPr>
            <p:cNvPr id="104" name="Rectangle 43"/>
            <p:cNvSpPr>
              <a:spLocks noChangeArrowheads="1"/>
            </p:cNvSpPr>
            <p:nvPr/>
          </p:nvSpPr>
          <p:spPr bwMode="auto">
            <a:xfrm rot="16200000">
              <a:off x="2499531" y="2388124"/>
              <a:ext cx="111101" cy="2968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cs typeface="+mn-cs"/>
              </a:endParaRPr>
            </a:p>
          </p:txBody>
        </p:sp>
        <p:grpSp>
          <p:nvGrpSpPr>
            <p:cNvPr id="213068" name="Group 248"/>
            <p:cNvGrpSpPr>
              <a:grpSpLocks/>
            </p:cNvGrpSpPr>
            <p:nvPr/>
          </p:nvGrpSpPr>
          <p:grpSpPr bwMode="auto">
            <a:xfrm>
              <a:off x="2597285" y="3210128"/>
              <a:ext cx="332569" cy="581078"/>
              <a:chOff x="4140" y="429"/>
              <a:chExt cx="1425" cy="2396"/>
            </a:xfrm>
          </p:grpSpPr>
          <p:sp>
            <p:nvSpPr>
              <p:cNvPr id="213083" name="Freeform 148"/>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90205" name="Rectangle 149"/>
              <p:cNvSpPr>
                <a:spLocks noChangeArrowheads="1"/>
              </p:cNvSpPr>
              <p:nvPr/>
            </p:nvSpPr>
            <p:spPr bwMode="auto">
              <a:xfrm>
                <a:off x="4207" y="426"/>
                <a:ext cx="1048" cy="2291"/>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3085" name="Freeform 150"/>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13086" name="Freeform 151"/>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90208" name="Rectangle 152"/>
              <p:cNvSpPr>
                <a:spLocks noChangeArrowheads="1"/>
              </p:cNvSpPr>
              <p:nvPr/>
            </p:nvSpPr>
            <p:spPr bwMode="auto">
              <a:xfrm>
                <a:off x="4214" y="688"/>
                <a:ext cx="592" cy="52"/>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3088" name="Group 153"/>
              <p:cNvGrpSpPr>
                <a:grpSpLocks/>
              </p:cNvGrpSpPr>
              <p:nvPr/>
            </p:nvGrpSpPr>
            <p:grpSpPr bwMode="auto">
              <a:xfrm>
                <a:off x="4749" y="668"/>
                <a:ext cx="581" cy="145"/>
                <a:chOff x="614" y="2568"/>
                <a:chExt cx="725" cy="139"/>
              </a:xfrm>
            </p:grpSpPr>
            <p:sp>
              <p:nvSpPr>
                <p:cNvPr id="90234" name="AutoShape 154"/>
                <p:cNvSpPr>
                  <a:spLocks noChangeArrowheads="1"/>
                </p:cNvSpPr>
                <p:nvPr/>
              </p:nvSpPr>
              <p:spPr bwMode="auto">
                <a:xfrm>
                  <a:off x="617" y="2569"/>
                  <a:ext cx="721" cy="138"/>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235" name="AutoShape 155"/>
                <p:cNvSpPr>
                  <a:spLocks noChangeArrowheads="1"/>
                </p:cNvSpPr>
                <p:nvPr/>
              </p:nvSpPr>
              <p:spPr bwMode="auto">
                <a:xfrm>
                  <a:off x="634" y="2587"/>
                  <a:ext cx="688"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0210" name="Rectangle 156"/>
              <p:cNvSpPr>
                <a:spLocks noChangeArrowheads="1"/>
              </p:cNvSpPr>
              <p:nvPr/>
            </p:nvSpPr>
            <p:spPr bwMode="auto">
              <a:xfrm>
                <a:off x="4221" y="1015"/>
                <a:ext cx="599" cy="52"/>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3090" name="Group 157"/>
              <p:cNvGrpSpPr>
                <a:grpSpLocks/>
              </p:cNvGrpSpPr>
              <p:nvPr/>
            </p:nvGrpSpPr>
            <p:grpSpPr bwMode="auto">
              <a:xfrm>
                <a:off x="4747" y="994"/>
                <a:ext cx="581" cy="134"/>
                <a:chOff x="614" y="2568"/>
                <a:chExt cx="725" cy="139"/>
              </a:xfrm>
            </p:grpSpPr>
            <p:sp>
              <p:nvSpPr>
                <p:cNvPr id="90232" name="AutoShape 158"/>
                <p:cNvSpPr>
                  <a:spLocks noChangeArrowheads="1"/>
                </p:cNvSpPr>
                <p:nvPr/>
              </p:nvSpPr>
              <p:spPr bwMode="auto">
                <a:xfrm>
                  <a:off x="611" y="2570"/>
                  <a:ext cx="730" cy="136"/>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233" name="AutoShape 159"/>
                <p:cNvSpPr>
                  <a:spLocks noChangeArrowheads="1"/>
                </p:cNvSpPr>
                <p:nvPr/>
              </p:nvSpPr>
              <p:spPr bwMode="auto">
                <a:xfrm>
                  <a:off x="628" y="2583"/>
                  <a:ext cx="69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0212" name="Rectangle 160"/>
              <p:cNvSpPr>
                <a:spLocks noChangeArrowheads="1"/>
              </p:cNvSpPr>
              <p:nvPr/>
            </p:nvSpPr>
            <p:spPr bwMode="auto">
              <a:xfrm>
                <a:off x="4214" y="1356"/>
                <a:ext cx="599" cy="46"/>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213" name="Rectangle 161"/>
              <p:cNvSpPr>
                <a:spLocks noChangeArrowheads="1"/>
              </p:cNvSpPr>
              <p:nvPr/>
            </p:nvSpPr>
            <p:spPr bwMode="auto">
              <a:xfrm>
                <a:off x="4228" y="1657"/>
                <a:ext cx="599" cy="46"/>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3093" name="Group 162"/>
              <p:cNvGrpSpPr>
                <a:grpSpLocks/>
              </p:cNvGrpSpPr>
              <p:nvPr/>
            </p:nvGrpSpPr>
            <p:grpSpPr bwMode="auto">
              <a:xfrm>
                <a:off x="4735" y="1627"/>
                <a:ext cx="582" cy="151"/>
                <a:chOff x="614" y="2568"/>
                <a:chExt cx="725" cy="139"/>
              </a:xfrm>
            </p:grpSpPr>
            <p:sp>
              <p:nvSpPr>
                <p:cNvPr id="90230" name="AutoShape 163"/>
                <p:cNvSpPr>
                  <a:spLocks noChangeArrowheads="1"/>
                </p:cNvSpPr>
                <p:nvPr/>
              </p:nvSpPr>
              <p:spPr bwMode="auto">
                <a:xfrm>
                  <a:off x="618" y="2571"/>
                  <a:ext cx="720"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231" name="AutoShape 164"/>
                <p:cNvSpPr>
                  <a:spLocks noChangeArrowheads="1"/>
                </p:cNvSpPr>
                <p:nvPr/>
              </p:nvSpPr>
              <p:spPr bwMode="auto">
                <a:xfrm>
                  <a:off x="635" y="2589"/>
                  <a:ext cx="686"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213094" name="Freeform 165"/>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213095" name="Group 166"/>
              <p:cNvGrpSpPr>
                <a:grpSpLocks/>
              </p:cNvGrpSpPr>
              <p:nvPr/>
            </p:nvGrpSpPr>
            <p:grpSpPr bwMode="auto">
              <a:xfrm>
                <a:off x="4739" y="1327"/>
                <a:ext cx="582" cy="139"/>
                <a:chOff x="614" y="2568"/>
                <a:chExt cx="725" cy="139"/>
              </a:xfrm>
            </p:grpSpPr>
            <p:sp>
              <p:nvSpPr>
                <p:cNvPr id="90228" name="AutoShape 167"/>
                <p:cNvSpPr>
                  <a:spLocks noChangeArrowheads="1"/>
                </p:cNvSpPr>
                <p:nvPr/>
              </p:nvSpPr>
              <p:spPr bwMode="auto">
                <a:xfrm>
                  <a:off x="613" y="2571"/>
                  <a:ext cx="729" cy="137"/>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229" name="AutoShape 168"/>
                <p:cNvSpPr>
                  <a:spLocks noChangeArrowheads="1"/>
                </p:cNvSpPr>
                <p:nvPr/>
              </p:nvSpPr>
              <p:spPr bwMode="auto">
                <a:xfrm>
                  <a:off x="630"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0217" name="Rectangle 169"/>
              <p:cNvSpPr>
                <a:spLocks noChangeArrowheads="1"/>
              </p:cNvSpPr>
              <p:nvPr/>
            </p:nvSpPr>
            <p:spPr bwMode="auto">
              <a:xfrm>
                <a:off x="5255" y="426"/>
                <a:ext cx="68" cy="229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3097" name="Freeform 170"/>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13098" name="Freeform 171"/>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90220" name="Oval 172"/>
              <p:cNvSpPr>
                <a:spLocks noChangeArrowheads="1"/>
              </p:cNvSpPr>
              <p:nvPr/>
            </p:nvSpPr>
            <p:spPr bwMode="auto">
              <a:xfrm>
                <a:off x="5520" y="2612"/>
                <a:ext cx="48" cy="98"/>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3100" name="Freeform 173"/>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90222" name="AutoShape 174"/>
              <p:cNvSpPr>
                <a:spLocks noChangeArrowheads="1"/>
              </p:cNvSpPr>
              <p:nvPr/>
            </p:nvSpPr>
            <p:spPr bwMode="auto">
              <a:xfrm>
                <a:off x="4139" y="2678"/>
                <a:ext cx="1204" cy="170"/>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223" name="AutoShape 175"/>
              <p:cNvSpPr>
                <a:spLocks noChangeArrowheads="1"/>
              </p:cNvSpPr>
              <p:nvPr/>
            </p:nvSpPr>
            <p:spPr bwMode="auto">
              <a:xfrm>
                <a:off x="4207" y="2717"/>
                <a:ext cx="1068" cy="8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224" name="Oval 176"/>
              <p:cNvSpPr>
                <a:spLocks noChangeArrowheads="1"/>
              </p:cNvSpPr>
              <p:nvPr/>
            </p:nvSpPr>
            <p:spPr bwMode="auto">
              <a:xfrm>
                <a:off x="4309" y="2383"/>
                <a:ext cx="156" cy="14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225" name="Oval 177"/>
              <p:cNvSpPr>
                <a:spLocks noChangeArrowheads="1"/>
              </p:cNvSpPr>
              <p:nvPr/>
            </p:nvSpPr>
            <p:spPr bwMode="auto">
              <a:xfrm>
                <a:off x="4486" y="2383"/>
                <a:ext cx="163" cy="144"/>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dirty="0">
                  <a:solidFill>
                    <a:srgbClr val="FF0000"/>
                  </a:solidFill>
                  <a:cs typeface="+mn-cs"/>
                </a:endParaRPr>
              </a:p>
            </p:txBody>
          </p:sp>
          <p:sp>
            <p:nvSpPr>
              <p:cNvPr id="90226" name="Oval 178"/>
              <p:cNvSpPr>
                <a:spLocks noChangeArrowheads="1"/>
              </p:cNvSpPr>
              <p:nvPr/>
            </p:nvSpPr>
            <p:spPr bwMode="auto">
              <a:xfrm>
                <a:off x="4663" y="2383"/>
                <a:ext cx="156" cy="14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227" name="Rectangle 179"/>
              <p:cNvSpPr>
                <a:spLocks noChangeArrowheads="1"/>
              </p:cNvSpPr>
              <p:nvPr/>
            </p:nvSpPr>
            <p:spPr bwMode="auto">
              <a:xfrm>
                <a:off x="5065" y="1834"/>
                <a:ext cx="82" cy="772"/>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3069" name="Group 48"/>
            <p:cNvGrpSpPr>
              <a:grpSpLocks/>
            </p:cNvGrpSpPr>
            <p:nvPr/>
          </p:nvGrpSpPr>
          <p:grpSpPr bwMode="auto">
            <a:xfrm>
              <a:off x="2795471" y="3465563"/>
              <a:ext cx="735669" cy="376863"/>
              <a:chOff x="3600" y="219"/>
              <a:chExt cx="360" cy="175"/>
            </a:xfrm>
          </p:grpSpPr>
          <p:sp>
            <p:nvSpPr>
              <p:cNvPr id="90191" name="Oval 4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192" name="Line 50"/>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0193" name="Line 51"/>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0194" name="Rectangle 52"/>
              <p:cNvSpPr>
                <a:spLocks noChangeArrowheads="1"/>
              </p:cNvSpPr>
              <p:nvPr/>
            </p:nvSpPr>
            <p:spPr bwMode="auto">
              <a:xfrm>
                <a:off x="3603" y="289"/>
                <a:ext cx="353" cy="5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i="0" dirty="0">
                  <a:solidFill>
                    <a:srgbClr val="000000"/>
                  </a:solidFill>
                  <a:latin typeface="Times New Roman" charset="0"/>
                  <a:cs typeface="+mn-cs"/>
                </a:endParaRPr>
              </a:p>
            </p:txBody>
          </p:sp>
          <p:sp>
            <p:nvSpPr>
              <p:cNvPr id="90195" name="Oval 5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3075" name="Group 54"/>
              <p:cNvGrpSpPr>
                <a:grpSpLocks/>
              </p:cNvGrpSpPr>
              <p:nvPr/>
            </p:nvGrpSpPr>
            <p:grpSpPr bwMode="auto">
              <a:xfrm>
                <a:off x="3686" y="244"/>
                <a:ext cx="177" cy="66"/>
                <a:chOff x="2848" y="848"/>
                <a:chExt cx="140" cy="98"/>
              </a:xfrm>
            </p:grpSpPr>
            <p:sp>
              <p:nvSpPr>
                <p:cNvPr id="90201" name="Line 5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0202" name="Line 5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0203" name="Line 5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nvGrpSpPr>
              <p:cNvPr id="213076" name="Group 58"/>
              <p:cNvGrpSpPr>
                <a:grpSpLocks/>
              </p:cNvGrpSpPr>
              <p:nvPr/>
            </p:nvGrpSpPr>
            <p:grpSpPr bwMode="auto">
              <a:xfrm flipV="1">
                <a:off x="3686" y="243"/>
                <a:ext cx="177" cy="66"/>
                <a:chOff x="2848" y="848"/>
                <a:chExt cx="140" cy="98"/>
              </a:xfrm>
            </p:grpSpPr>
            <p:sp>
              <p:nvSpPr>
                <p:cNvPr id="90198" name="Line 5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0199" name="Line 6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0200" name="Line 61"/>
                <p:cNvSpPr>
                  <a:spLocks noChangeShapeType="1"/>
                </p:cNvSpPr>
                <p:nvPr/>
              </p:nvSpPr>
              <p:spPr bwMode="auto">
                <a:xfrm>
                  <a:off x="2894" y="854"/>
                  <a:ext cx="52" cy="9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grpSp>
      <p:sp>
        <p:nvSpPr>
          <p:cNvPr id="90117" name="Rectangle 2"/>
          <p:cNvSpPr>
            <a:spLocks noGrp="1" noChangeArrowheads="1"/>
          </p:cNvSpPr>
          <p:nvPr>
            <p:ph type="title"/>
          </p:nvPr>
        </p:nvSpPr>
        <p:spPr>
          <a:xfrm>
            <a:off x="152400" y="0"/>
            <a:ext cx="8853488" cy="1001713"/>
          </a:xfrm>
        </p:spPr>
        <p:txBody>
          <a:bodyPr/>
          <a:lstStyle/>
          <a:p>
            <a:pPr>
              <a:defRPr/>
            </a:pPr>
            <a:r>
              <a:rPr lang="en-US" sz="3200" dirty="0">
                <a:latin typeface="+mn-lt"/>
                <a:cs typeface="+mj-cs"/>
              </a:rPr>
              <a:t>A </a:t>
            </a:r>
            <a:r>
              <a:rPr lang="en-US" altLang="zh-CN" sz="3200" dirty="0">
                <a:latin typeface="+mn-lt"/>
                <a:cs typeface="+mj-cs"/>
              </a:rPr>
              <a:t>D</a:t>
            </a:r>
            <a:r>
              <a:rPr lang="en-US" sz="3200" dirty="0">
                <a:latin typeface="+mn-lt"/>
                <a:cs typeface="+mj-cs"/>
              </a:rPr>
              <a:t>ay in the life… ARP (before DNS, before HTTP)</a:t>
            </a:r>
          </a:p>
        </p:txBody>
      </p:sp>
      <p:sp>
        <p:nvSpPr>
          <p:cNvPr id="90118" name="Rectangle 3"/>
          <p:cNvSpPr>
            <a:spLocks noGrp="1" noChangeArrowheads="1"/>
          </p:cNvSpPr>
          <p:nvPr>
            <p:ph type="body" idx="1"/>
          </p:nvPr>
        </p:nvSpPr>
        <p:spPr>
          <a:xfrm>
            <a:off x="4391025" y="1202671"/>
            <a:ext cx="4667250" cy="1262062"/>
          </a:xfrm>
        </p:spPr>
        <p:txBody>
          <a:bodyPr/>
          <a:lstStyle/>
          <a:p>
            <a:pPr>
              <a:buFont typeface="Wingdings" pitchFamily="2" charset="2"/>
              <a:buChar char="q"/>
              <a:defRPr/>
            </a:pPr>
            <a:r>
              <a:rPr lang="en-US" sz="2000" dirty="0">
                <a:cs typeface="+mn-cs"/>
              </a:rPr>
              <a:t>before sending </a:t>
            </a:r>
            <a:r>
              <a:rPr lang="en-US" sz="2000" i="1" dirty="0">
                <a:solidFill>
                  <a:srgbClr val="C00000"/>
                </a:solidFill>
                <a:cs typeface="+mn-cs"/>
              </a:rPr>
              <a:t>HTTP</a:t>
            </a:r>
            <a:r>
              <a:rPr lang="en-US" sz="2000" b="1" i="1" dirty="0">
                <a:solidFill>
                  <a:srgbClr val="C00000"/>
                </a:solidFill>
                <a:cs typeface="+mn-cs"/>
              </a:rPr>
              <a:t> </a:t>
            </a:r>
            <a:r>
              <a:rPr lang="en-US" sz="2000" dirty="0">
                <a:cs typeface="+mn-cs"/>
              </a:rPr>
              <a:t>request, need IP address of </a:t>
            </a:r>
            <a:r>
              <a:rPr lang="en-US" sz="2000" dirty="0" err="1">
                <a:cs typeface="+mn-cs"/>
              </a:rPr>
              <a:t>www.</a:t>
            </a:r>
            <a:r>
              <a:rPr lang="en-US" altLang="zh-CN" sz="2000" dirty="0" err="1">
                <a:cs typeface="+mn-cs"/>
              </a:rPr>
              <a:t>tencent</a:t>
            </a:r>
            <a:r>
              <a:rPr lang="en-US" sz="2000" dirty="0" err="1">
                <a:cs typeface="+mn-cs"/>
              </a:rPr>
              <a:t>.com</a:t>
            </a:r>
            <a:r>
              <a:rPr lang="en-US" sz="2000" dirty="0">
                <a:cs typeface="+mn-cs"/>
              </a:rPr>
              <a:t>:  </a:t>
            </a:r>
            <a:r>
              <a:rPr lang="en-US" sz="2000" i="1" dirty="0">
                <a:solidFill>
                  <a:srgbClr val="C00000"/>
                </a:solidFill>
                <a:cs typeface="+mn-cs"/>
              </a:rPr>
              <a:t>DNS</a:t>
            </a:r>
          </a:p>
        </p:txBody>
      </p:sp>
      <p:sp>
        <p:nvSpPr>
          <p:cNvPr id="212998" name="Line 43"/>
          <p:cNvSpPr>
            <a:spLocks noChangeShapeType="1"/>
          </p:cNvSpPr>
          <p:nvPr/>
        </p:nvSpPr>
        <p:spPr bwMode="auto">
          <a:xfrm flipV="1">
            <a:off x="2665413" y="2517775"/>
            <a:ext cx="695325" cy="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grpSp>
        <p:nvGrpSpPr>
          <p:cNvPr id="704557" name="Group 45"/>
          <p:cNvGrpSpPr>
            <a:grpSpLocks/>
          </p:cNvGrpSpPr>
          <p:nvPr/>
        </p:nvGrpSpPr>
        <p:grpSpPr bwMode="auto">
          <a:xfrm>
            <a:off x="1195388" y="1081088"/>
            <a:ext cx="976312" cy="1460500"/>
            <a:chOff x="651" y="681"/>
            <a:chExt cx="615" cy="920"/>
          </a:xfrm>
        </p:grpSpPr>
        <p:sp>
          <p:nvSpPr>
            <p:cNvPr id="213049" name="Freeform 46"/>
            <p:cNvSpPr>
              <a:spLocks/>
            </p:cNvSpPr>
            <p:nvPr/>
          </p:nvSpPr>
          <p:spPr bwMode="auto">
            <a:xfrm>
              <a:off x="662" y="698"/>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nvGrpSpPr>
            <p:cNvPr id="213050" name="Group 47"/>
            <p:cNvGrpSpPr>
              <a:grpSpLocks/>
            </p:cNvGrpSpPr>
            <p:nvPr/>
          </p:nvGrpSpPr>
          <p:grpSpPr bwMode="auto">
            <a:xfrm>
              <a:off x="651" y="681"/>
              <a:ext cx="500" cy="828"/>
              <a:chOff x="569" y="2954"/>
              <a:chExt cx="500" cy="828"/>
            </a:xfrm>
          </p:grpSpPr>
          <p:sp>
            <p:nvSpPr>
              <p:cNvPr id="90172" name="Rectangle 48"/>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173" name="Text Box 49"/>
              <p:cNvSpPr txBox="1">
                <a:spLocks noChangeArrowheads="1"/>
              </p:cNvSpPr>
              <p:nvPr/>
            </p:nvSpPr>
            <p:spPr bwMode="auto">
              <a:xfrm>
                <a:off x="639" y="2954"/>
                <a:ext cx="385" cy="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dirty="0">
                    <a:solidFill>
                      <a:srgbClr val="000000"/>
                    </a:solidFill>
                    <a:latin typeface="Arial" charset="0"/>
                    <a:cs typeface="+mn-cs"/>
                  </a:rPr>
                  <a:t>DNS</a:t>
                </a:r>
              </a:p>
              <a:p>
                <a:pPr algn="ctr">
                  <a:defRPr/>
                </a:pPr>
                <a:r>
                  <a:rPr lang="en-US" sz="1600" i="0" dirty="0">
                    <a:solidFill>
                      <a:srgbClr val="000000"/>
                    </a:solidFill>
                    <a:latin typeface="Arial" charset="0"/>
                    <a:cs typeface="+mn-cs"/>
                  </a:rPr>
                  <a:t>UDP</a:t>
                </a:r>
              </a:p>
              <a:p>
                <a:pPr algn="ctr">
                  <a:defRPr/>
                </a:pPr>
                <a:r>
                  <a:rPr lang="en-US" sz="1600" i="0" dirty="0">
                    <a:solidFill>
                      <a:srgbClr val="000000"/>
                    </a:solidFill>
                    <a:latin typeface="Arial" charset="0"/>
                    <a:cs typeface="+mn-cs"/>
                  </a:rPr>
                  <a:t>IP</a:t>
                </a:r>
              </a:p>
              <a:p>
                <a:pPr algn="ctr">
                  <a:defRPr/>
                </a:pPr>
                <a:r>
                  <a:rPr lang="en-US" sz="1600" i="0" dirty="0">
                    <a:solidFill>
                      <a:srgbClr val="000000"/>
                    </a:solidFill>
                    <a:latin typeface="Arial" charset="0"/>
                    <a:cs typeface="+mn-cs"/>
                  </a:rPr>
                  <a:t>Eth</a:t>
                </a:r>
              </a:p>
              <a:p>
                <a:pPr algn="ctr">
                  <a:defRPr/>
                </a:pPr>
                <a:r>
                  <a:rPr lang="en-US" sz="1600" i="0" dirty="0">
                    <a:solidFill>
                      <a:srgbClr val="000000"/>
                    </a:solidFill>
                    <a:latin typeface="Arial" charset="0"/>
                    <a:cs typeface="+mn-cs"/>
                  </a:rPr>
                  <a:t>Phy</a:t>
                </a:r>
              </a:p>
            </p:txBody>
          </p:sp>
          <p:sp>
            <p:nvSpPr>
              <p:cNvPr id="90174" name="Line 50"/>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0175" name="Line 51"/>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0176" name="Line 52"/>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0177" name="Line 53"/>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grpSp>
        <p:nvGrpSpPr>
          <p:cNvPr id="704788" name="Group 276"/>
          <p:cNvGrpSpPr>
            <a:grpSpLocks/>
          </p:cNvGrpSpPr>
          <p:nvPr/>
        </p:nvGrpSpPr>
        <p:grpSpPr bwMode="auto">
          <a:xfrm>
            <a:off x="280988" y="1157288"/>
            <a:ext cx="762000" cy="876300"/>
            <a:chOff x="177" y="729"/>
            <a:chExt cx="480" cy="552"/>
          </a:xfrm>
        </p:grpSpPr>
        <p:grpSp>
          <p:nvGrpSpPr>
            <p:cNvPr id="213029" name="Group 54"/>
            <p:cNvGrpSpPr>
              <a:grpSpLocks/>
            </p:cNvGrpSpPr>
            <p:nvPr/>
          </p:nvGrpSpPr>
          <p:grpSpPr bwMode="auto">
            <a:xfrm>
              <a:off x="343" y="732"/>
              <a:ext cx="290" cy="154"/>
              <a:chOff x="844" y="3337"/>
              <a:chExt cx="290" cy="154"/>
            </a:xfrm>
          </p:grpSpPr>
          <p:sp>
            <p:nvSpPr>
              <p:cNvPr id="90168" name="Rectangle 55"/>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169" name="Text Box 56"/>
              <p:cNvSpPr txBox="1">
                <a:spLocks noChangeArrowheads="1"/>
              </p:cNvSpPr>
              <p:nvPr/>
            </p:nvSpPr>
            <p:spPr bwMode="auto">
              <a:xfrm>
                <a:off x="844" y="3337"/>
                <a:ext cx="285"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DNS</a:t>
                </a:r>
              </a:p>
            </p:txBody>
          </p:sp>
        </p:grpSp>
        <p:grpSp>
          <p:nvGrpSpPr>
            <p:cNvPr id="213030" name="Group 59"/>
            <p:cNvGrpSpPr>
              <a:grpSpLocks/>
            </p:cNvGrpSpPr>
            <p:nvPr/>
          </p:nvGrpSpPr>
          <p:grpSpPr bwMode="auto">
            <a:xfrm>
              <a:off x="290" y="874"/>
              <a:ext cx="354" cy="154"/>
              <a:chOff x="740" y="3209"/>
              <a:chExt cx="354" cy="154"/>
            </a:xfrm>
          </p:grpSpPr>
          <p:grpSp>
            <p:nvGrpSpPr>
              <p:cNvPr id="213042" name="Group 60"/>
              <p:cNvGrpSpPr>
                <a:grpSpLocks/>
              </p:cNvGrpSpPr>
              <p:nvPr/>
            </p:nvGrpSpPr>
            <p:grpSpPr bwMode="auto">
              <a:xfrm>
                <a:off x="794" y="3209"/>
                <a:ext cx="290" cy="154"/>
                <a:chOff x="844" y="3337"/>
                <a:chExt cx="290" cy="154"/>
              </a:xfrm>
            </p:grpSpPr>
            <p:sp>
              <p:nvSpPr>
                <p:cNvPr id="90166" name="Rectangle 61"/>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167" name="Text Box 62"/>
                <p:cNvSpPr txBox="1">
                  <a:spLocks noChangeArrowheads="1"/>
                </p:cNvSpPr>
                <p:nvPr/>
              </p:nvSpPr>
              <p:spPr bwMode="auto">
                <a:xfrm>
                  <a:off x="844" y="3337"/>
                  <a:ext cx="285"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DNS</a:t>
                  </a:r>
                </a:p>
              </p:txBody>
            </p:sp>
          </p:grpSp>
          <p:sp>
            <p:nvSpPr>
              <p:cNvPr id="90164" name="Rectangle 63"/>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165" name="Rectangle 64"/>
              <p:cNvSpPr>
                <a:spLocks noChangeArrowheads="1"/>
              </p:cNvSpPr>
              <p:nvPr/>
            </p:nvSpPr>
            <p:spPr bwMode="auto">
              <a:xfrm>
                <a:off x="740" y="3238"/>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3031" name="Group 65"/>
            <p:cNvGrpSpPr>
              <a:grpSpLocks/>
            </p:cNvGrpSpPr>
            <p:nvPr/>
          </p:nvGrpSpPr>
          <p:grpSpPr bwMode="auto">
            <a:xfrm>
              <a:off x="290" y="1022"/>
              <a:ext cx="354" cy="154"/>
              <a:chOff x="836" y="3305"/>
              <a:chExt cx="354" cy="154"/>
            </a:xfrm>
          </p:grpSpPr>
          <p:grpSp>
            <p:nvGrpSpPr>
              <p:cNvPr id="213036" name="Group 66"/>
              <p:cNvGrpSpPr>
                <a:grpSpLocks/>
              </p:cNvGrpSpPr>
              <p:nvPr/>
            </p:nvGrpSpPr>
            <p:grpSpPr bwMode="auto">
              <a:xfrm>
                <a:off x="890" y="3305"/>
                <a:ext cx="290" cy="154"/>
                <a:chOff x="844" y="3337"/>
                <a:chExt cx="290" cy="154"/>
              </a:xfrm>
            </p:grpSpPr>
            <p:sp>
              <p:nvSpPr>
                <p:cNvPr id="90161" name="Rectangle 6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162" name="Text Box 68"/>
                <p:cNvSpPr txBox="1">
                  <a:spLocks noChangeArrowheads="1"/>
                </p:cNvSpPr>
                <p:nvPr/>
              </p:nvSpPr>
              <p:spPr bwMode="auto">
                <a:xfrm>
                  <a:off x="844" y="3337"/>
                  <a:ext cx="285"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DNS</a:t>
                  </a:r>
                </a:p>
              </p:txBody>
            </p:sp>
          </p:grpSp>
          <p:grpSp>
            <p:nvGrpSpPr>
              <p:cNvPr id="213037" name="Group 69"/>
              <p:cNvGrpSpPr>
                <a:grpSpLocks/>
              </p:cNvGrpSpPr>
              <p:nvPr/>
            </p:nvGrpSpPr>
            <p:grpSpPr bwMode="auto">
              <a:xfrm>
                <a:off x="836" y="3334"/>
                <a:ext cx="354" cy="94"/>
                <a:chOff x="836" y="3334"/>
                <a:chExt cx="354" cy="94"/>
              </a:xfrm>
            </p:grpSpPr>
            <p:sp>
              <p:nvSpPr>
                <p:cNvPr id="90159" name="Rectangle 70"/>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160" name="Rectangle 71"/>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grpSp>
          <p:nvGrpSpPr>
            <p:cNvPr id="213032" name="Group 72"/>
            <p:cNvGrpSpPr>
              <a:grpSpLocks/>
            </p:cNvGrpSpPr>
            <p:nvPr/>
          </p:nvGrpSpPr>
          <p:grpSpPr bwMode="auto">
            <a:xfrm>
              <a:off x="177" y="1042"/>
              <a:ext cx="480" cy="112"/>
              <a:chOff x="627" y="3377"/>
              <a:chExt cx="480" cy="112"/>
            </a:xfrm>
          </p:grpSpPr>
          <p:sp>
            <p:nvSpPr>
              <p:cNvPr id="90155" name="Rectangle 73"/>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156" name="Rectangle 74"/>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0154" name="AutoShape 89"/>
            <p:cNvSpPr>
              <a:spLocks noChangeArrowheads="1"/>
            </p:cNvSpPr>
            <p:nvPr/>
          </p:nvSpPr>
          <p:spPr bwMode="auto">
            <a:xfrm>
              <a:off x="393" y="729"/>
              <a:ext cx="240" cy="552"/>
            </a:xfrm>
            <a:prstGeom prst="downArrow">
              <a:avLst>
                <a:gd name="adj1" fmla="val 54167"/>
                <a:gd name="adj2" fmla="val 36928"/>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704664" name="Rectangle 152"/>
          <p:cNvSpPr>
            <a:spLocks noChangeArrowheads="1"/>
          </p:cNvSpPr>
          <p:nvPr/>
        </p:nvSpPr>
        <p:spPr bwMode="auto">
          <a:xfrm>
            <a:off x="4387850" y="2239308"/>
            <a:ext cx="4586288" cy="13065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100000"/>
              <a:buFont typeface="Wingdings" pitchFamily="2" charset="2"/>
              <a:buChar char="q"/>
              <a:defRPr/>
            </a:pPr>
            <a:r>
              <a:rPr lang="en-US" sz="2000" i="0" dirty="0">
                <a:solidFill>
                  <a:srgbClr val="000000"/>
                </a:solidFill>
                <a:latin typeface="+mn-lt"/>
                <a:cs typeface="+mn-cs"/>
              </a:rPr>
              <a:t>DNS query created, encapsulated in UDP, encapsulated in IP, encapsulated in Eth.  To send frame to router, need MAC address of router interface: </a:t>
            </a:r>
            <a:r>
              <a:rPr lang="en-US" sz="2000" dirty="0">
                <a:solidFill>
                  <a:srgbClr val="C00000"/>
                </a:solidFill>
                <a:latin typeface="+mn-lt"/>
                <a:cs typeface="+mn-cs"/>
              </a:rPr>
              <a:t>ARP</a:t>
            </a:r>
          </a:p>
          <a:p>
            <a:pPr marL="342900" indent="-342900">
              <a:lnSpc>
                <a:spcPct val="90000"/>
              </a:lnSpc>
              <a:spcBef>
                <a:spcPct val="20000"/>
              </a:spcBef>
              <a:buClr>
                <a:srgbClr val="000099"/>
              </a:buClr>
              <a:buSzPct val="100000"/>
              <a:buFont typeface="Wingdings" pitchFamily="2" charset="2"/>
              <a:buChar char="q"/>
              <a:defRPr/>
            </a:pPr>
            <a:endParaRPr lang="en-US" sz="2000" b="1" dirty="0">
              <a:solidFill>
                <a:srgbClr val="000000"/>
              </a:solidFill>
              <a:latin typeface="+mn-lt"/>
              <a:cs typeface="+mn-cs"/>
            </a:endParaRPr>
          </a:p>
        </p:txBody>
      </p:sp>
      <p:sp>
        <p:nvSpPr>
          <p:cNvPr id="704665" name="Rectangle 153"/>
          <p:cNvSpPr>
            <a:spLocks noChangeArrowheads="1"/>
          </p:cNvSpPr>
          <p:nvPr/>
        </p:nvSpPr>
        <p:spPr bwMode="auto">
          <a:xfrm>
            <a:off x="4419600" y="3796646"/>
            <a:ext cx="4386263" cy="15636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100000"/>
              <a:buFont typeface="Wingdings" pitchFamily="2" charset="2"/>
              <a:buChar char="q"/>
              <a:defRPr/>
            </a:pPr>
            <a:r>
              <a:rPr lang="en-US" sz="2000" dirty="0">
                <a:solidFill>
                  <a:srgbClr val="C00000"/>
                </a:solidFill>
                <a:latin typeface="+mn-lt"/>
                <a:cs typeface="+mn-cs"/>
              </a:rPr>
              <a:t>ARP query</a:t>
            </a:r>
            <a:r>
              <a:rPr lang="en-US" sz="2000" i="0" dirty="0">
                <a:solidFill>
                  <a:srgbClr val="C00000"/>
                </a:solidFill>
                <a:latin typeface="+mn-lt"/>
                <a:cs typeface="+mn-cs"/>
              </a:rPr>
              <a:t> </a:t>
            </a:r>
            <a:r>
              <a:rPr lang="en-US" sz="2000" i="0" dirty="0">
                <a:solidFill>
                  <a:srgbClr val="000000"/>
                </a:solidFill>
                <a:latin typeface="+mn-lt"/>
                <a:cs typeface="+mn-cs"/>
              </a:rPr>
              <a:t>broadcast, received by router, which replies with </a:t>
            </a:r>
            <a:r>
              <a:rPr lang="en-US" sz="2000" dirty="0">
                <a:solidFill>
                  <a:srgbClr val="C00000"/>
                </a:solidFill>
                <a:latin typeface="+mn-lt"/>
                <a:cs typeface="+mn-cs"/>
              </a:rPr>
              <a:t>ARP reply</a:t>
            </a:r>
            <a:r>
              <a:rPr lang="en-US" sz="2000" i="0" dirty="0">
                <a:solidFill>
                  <a:srgbClr val="C00000"/>
                </a:solidFill>
                <a:latin typeface="+mn-lt"/>
                <a:cs typeface="+mn-cs"/>
              </a:rPr>
              <a:t> </a:t>
            </a:r>
            <a:r>
              <a:rPr lang="en-US" sz="2000" i="0" dirty="0">
                <a:solidFill>
                  <a:srgbClr val="000000"/>
                </a:solidFill>
                <a:latin typeface="+mn-lt"/>
                <a:cs typeface="+mn-cs"/>
              </a:rPr>
              <a:t>giving MAC address of router interface</a:t>
            </a:r>
          </a:p>
        </p:txBody>
      </p:sp>
      <p:sp>
        <p:nvSpPr>
          <p:cNvPr id="704666" name="Rectangle 154"/>
          <p:cNvSpPr>
            <a:spLocks noChangeArrowheads="1"/>
          </p:cNvSpPr>
          <p:nvPr/>
        </p:nvSpPr>
        <p:spPr bwMode="auto">
          <a:xfrm>
            <a:off x="4471988" y="5188883"/>
            <a:ext cx="4286250" cy="1292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100000"/>
              <a:buFont typeface="Wingdings" pitchFamily="2" charset="2"/>
              <a:buChar char="q"/>
              <a:defRPr/>
            </a:pPr>
            <a:r>
              <a:rPr lang="en-US" sz="2000" i="0" dirty="0">
                <a:solidFill>
                  <a:srgbClr val="000000"/>
                </a:solidFill>
                <a:latin typeface="+mn-lt"/>
                <a:cs typeface="+mn-cs"/>
              </a:rPr>
              <a:t>client now knows MAC address of first hop router, so can now send frame containing DNS query </a:t>
            </a:r>
          </a:p>
        </p:txBody>
      </p:sp>
      <p:grpSp>
        <p:nvGrpSpPr>
          <p:cNvPr id="704775" name="Group 263"/>
          <p:cNvGrpSpPr>
            <a:grpSpLocks/>
          </p:cNvGrpSpPr>
          <p:nvPr/>
        </p:nvGrpSpPr>
        <p:grpSpPr bwMode="auto">
          <a:xfrm>
            <a:off x="92075" y="1868488"/>
            <a:ext cx="1081088" cy="244475"/>
            <a:chOff x="76" y="2296"/>
            <a:chExt cx="681" cy="154"/>
          </a:xfrm>
        </p:grpSpPr>
        <p:sp>
          <p:nvSpPr>
            <p:cNvPr id="90145" name="Rectangle 103"/>
            <p:cNvSpPr>
              <a:spLocks noChangeArrowheads="1"/>
            </p:cNvSpPr>
            <p:nvPr/>
          </p:nvSpPr>
          <p:spPr bwMode="auto">
            <a:xfrm>
              <a:off x="76" y="2305"/>
              <a:ext cx="681" cy="138"/>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146" name="Rectangle 101"/>
            <p:cNvSpPr>
              <a:spLocks noChangeArrowheads="1"/>
            </p:cNvSpPr>
            <p:nvPr/>
          </p:nvSpPr>
          <p:spPr bwMode="auto">
            <a:xfrm>
              <a:off x="89" y="2321"/>
              <a:ext cx="94"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147" name="Rectangle 102"/>
            <p:cNvSpPr>
              <a:spLocks noChangeArrowheads="1"/>
            </p:cNvSpPr>
            <p:nvPr/>
          </p:nvSpPr>
          <p:spPr bwMode="auto">
            <a:xfrm>
              <a:off x="687" y="2320"/>
              <a:ext cx="60"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148" name="Rectangle 100"/>
            <p:cNvSpPr>
              <a:spLocks noChangeArrowheads="1"/>
            </p:cNvSpPr>
            <p:nvPr/>
          </p:nvSpPr>
          <p:spPr bwMode="auto">
            <a:xfrm>
              <a:off x="195" y="2319"/>
              <a:ext cx="480" cy="112"/>
            </a:xfrm>
            <a:prstGeom prst="rect">
              <a:avLst/>
            </a:prstGeom>
            <a:solidFill>
              <a:srgbClr val="FFFF00"/>
            </a:solidFill>
            <a:ln w="9525">
              <a:solidFill>
                <a:srgbClr val="FFFF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149" name="Text Box 95"/>
            <p:cNvSpPr txBox="1">
              <a:spLocks noChangeArrowheads="1"/>
            </p:cNvSpPr>
            <p:nvPr/>
          </p:nvSpPr>
          <p:spPr bwMode="auto">
            <a:xfrm>
              <a:off x="182" y="2296"/>
              <a:ext cx="501"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000000"/>
                  </a:solidFill>
                  <a:latin typeface="Arial" charset="0"/>
                  <a:cs typeface="+mn-cs"/>
                </a:rPr>
                <a:t>ARP query</a:t>
              </a:r>
            </a:p>
          </p:txBody>
        </p:sp>
      </p:grpSp>
      <p:grpSp>
        <p:nvGrpSpPr>
          <p:cNvPr id="704767" name="Group 255"/>
          <p:cNvGrpSpPr>
            <a:grpSpLocks/>
          </p:cNvGrpSpPr>
          <p:nvPr/>
        </p:nvGrpSpPr>
        <p:grpSpPr bwMode="auto">
          <a:xfrm>
            <a:off x="2241550" y="2982913"/>
            <a:ext cx="1016000" cy="877887"/>
            <a:chOff x="719" y="2137"/>
            <a:chExt cx="640" cy="553"/>
          </a:xfrm>
        </p:grpSpPr>
        <p:sp>
          <p:nvSpPr>
            <p:cNvPr id="213016" name="Freeform 244"/>
            <p:cNvSpPr>
              <a:spLocks/>
            </p:cNvSpPr>
            <p:nvPr/>
          </p:nvSpPr>
          <p:spPr bwMode="auto">
            <a:xfrm>
              <a:off x="755" y="2268"/>
              <a:ext cx="604" cy="422"/>
            </a:xfrm>
            <a:custGeom>
              <a:avLst/>
              <a:gdLst>
                <a:gd name="T0" fmla="*/ 493 w 604"/>
                <a:gd name="T1" fmla="*/ 0 h 422"/>
                <a:gd name="T2" fmla="*/ 604 w 604"/>
                <a:gd name="T3" fmla="*/ 422 h 422"/>
                <a:gd name="T4" fmla="*/ 0 w 604"/>
                <a:gd name="T5" fmla="*/ 307 h 422"/>
                <a:gd name="T6" fmla="*/ 220 w 604"/>
                <a:gd name="T7" fmla="*/ 3 h 422"/>
                <a:gd name="T8" fmla="*/ 493 w 604"/>
                <a:gd name="T9" fmla="*/ 0 h 4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422">
                  <a:moveTo>
                    <a:pt x="493" y="0"/>
                  </a:moveTo>
                  <a:lnTo>
                    <a:pt x="604" y="422"/>
                  </a:lnTo>
                  <a:lnTo>
                    <a:pt x="0" y="307"/>
                  </a:lnTo>
                  <a:lnTo>
                    <a:pt x="220" y="3"/>
                  </a:lnTo>
                  <a:lnTo>
                    <a:pt x="493" y="0"/>
                  </a:lnTo>
                  <a:close/>
                </a:path>
              </a:pathLst>
            </a:custGeom>
            <a:gradFill rotWithShape="1">
              <a:gsLst>
                <a:gs pos="0">
                  <a:schemeClr val="bg1"/>
                </a:gs>
                <a:gs pos="100000">
                  <a:srgbClr val="FF0000"/>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90138" name="Rectangle 246"/>
            <p:cNvSpPr>
              <a:spLocks noChangeArrowheads="1"/>
            </p:cNvSpPr>
            <p:nvPr/>
          </p:nvSpPr>
          <p:spPr bwMode="auto">
            <a:xfrm>
              <a:off x="751" y="2266"/>
              <a:ext cx="493" cy="313"/>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139" name="Text Box 247"/>
            <p:cNvSpPr txBox="1">
              <a:spLocks noChangeArrowheads="1"/>
            </p:cNvSpPr>
            <p:nvPr/>
          </p:nvSpPr>
          <p:spPr bwMode="auto">
            <a:xfrm>
              <a:off x="835" y="2235"/>
              <a:ext cx="336" cy="3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dirty="0">
                  <a:solidFill>
                    <a:srgbClr val="000000"/>
                  </a:solidFill>
                  <a:latin typeface="Arial" charset="0"/>
                  <a:cs typeface="+mn-cs"/>
                </a:rPr>
                <a:t>Eth</a:t>
              </a:r>
            </a:p>
            <a:p>
              <a:pPr algn="ctr">
                <a:defRPr/>
              </a:pPr>
              <a:r>
                <a:rPr lang="en-US" sz="1600" i="0" dirty="0">
                  <a:solidFill>
                    <a:srgbClr val="000000"/>
                  </a:solidFill>
                  <a:latin typeface="Arial" charset="0"/>
                  <a:cs typeface="+mn-cs"/>
                </a:rPr>
                <a:t>Phy</a:t>
              </a:r>
            </a:p>
          </p:txBody>
        </p:sp>
        <p:sp>
          <p:nvSpPr>
            <p:cNvPr id="90140" name="Line 250"/>
            <p:cNvSpPr>
              <a:spLocks noChangeShapeType="1"/>
            </p:cNvSpPr>
            <p:nvPr/>
          </p:nvSpPr>
          <p:spPr bwMode="auto">
            <a:xfrm>
              <a:off x="747" y="2264"/>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0141" name="Line 251"/>
            <p:cNvSpPr>
              <a:spLocks noChangeShapeType="1"/>
            </p:cNvSpPr>
            <p:nvPr/>
          </p:nvSpPr>
          <p:spPr bwMode="auto">
            <a:xfrm>
              <a:off x="744" y="2423"/>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nvGrpSpPr>
            <p:cNvPr id="213021" name="Group 252"/>
            <p:cNvGrpSpPr>
              <a:grpSpLocks/>
            </p:cNvGrpSpPr>
            <p:nvPr/>
          </p:nvGrpSpPr>
          <p:grpSpPr bwMode="auto">
            <a:xfrm>
              <a:off x="719" y="2137"/>
              <a:ext cx="280" cy="154"/>
              <a:chOff x="161" y="1354"/>
              <a:chExt cx="280" cy="154"/>
            </a:xfrm>
          </p:grpSpPr>
          <p:sp>
            <p:nvSpPr>
              <p:cNvPr id="90143" name="Rectangle 253"/>
              <p:cNvSpPr>
                <a:spLocks noChangeArrowheads="1"/>
              </p:cNvSpPr>
              <p:nvPr/>
            </p:nvSpPr>
            <p:spPr bwMode="auto">
              <a:xfrm>
                <a:off x="192" y="1365"/>
                <a:ext cx="228" cy="141"/>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144" name="Text Box 254"/>
              <p:cNvSpPr txBox="1">
                <a:spLocks noChangeArrowheads="1"/>
              </p:cNvSpPr>
              <p:nvPr/>
            </p:nvSpPr>
            <p:spPr bwMode="auto">
              <a:xfrm>
                <a:off x="161" y="1354"/>
                <a:ext cx="280"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000000"/>
                    </a:solidFill>
                    <a:latin typeface="Arial" charset="0"/>
                    <a:cs typeface="+mn-cs"/>
                  </a:rPr>
                  <a:t>ARP</a:t>
                </a:r>
              </a:p>
            </p:txBody>
          </p:sp>
        </p:grpSp>
      </p:grpSp>
      <p:grpSp>
        <p:nvGrpSpPr>
          <p:cNvPr id="704754" name="Group 242"/>
          <p:cNvGrpSpPr>
            <a:grpSpLocks/>
          </p:cNvGrpSpPr>
          <p:nvPr/>
        </p:nvGrpSpPr>
        <p:grpSpPr bwMode="auto">
          <a:xfrm>
            <a:off x="1150938" y="1720850"/>
            <a:ext cx="444500" cy="244475"/>
            <a:chOff x="161" y="1354"/>
            <a:chExt cx="280" cy="154"/>
          </a:xfrm>
        </p:grpSpPr>
        <p:sp>
          <p:nvSpPr>
            <p:cNvPr id="90135" name="Rectangle 241"/>
            <p:cNvSpPr>
              <a:spLocks noChangeArrowheads="1"/>
            </p:cNvSpPr>
            <p:nvPr/>
          </p:nvSpPr>
          <p:spPr bwMode="auto">
            <a:xfrm>
              <a:off x="192" y="1365"/>
              <a:ext cx="228" cy="141"/>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136" name="Text Box 240"/>
            <p:cNvSpPr txBox="1">
              <a:spLocks noChangeArrowheads="1"/>
            </p:cNvSpPr>
            <p:nvPr/>
          </p:nvSpPr>
          <p:spPr bwMode="auto">
            <a:xfrm>
              <a:off x="161" y="1354"/>
              <a:ext cx="280"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000000"/>
                  </a:solidFill>
                  <a:latin typeface="Arial" charset="0"/>
                  <a:cs typeface="+mn-cs"/>
                </a:rPr>
                <a:t>ARP</a:t>
              </a:r>
            </a:p>
          </p:txBody>
        </p:sp>
      </p:grpSp>
      <p:grpSp>
        <p:nvGrpSpPr>
          <p:cNvPr id="704782" name="Group 270"/>
          <p:cNvGrpSpPr>
            <a:grpSpLocks/>
          </p:cNvGrpSpPr>
          <p:nvPr/>
        </p:nvGrpSpPr>
        <p:grpSpPr bwMode="auto">
          <a:xfrm>
            <a:off x="1177925" y="3187700"/>
            <a:ext cx="1081088" cy="244475"/>
            <a:chOff x="76" y="2296"/>
            <a:chExt cx="681" cy="154"/>
          </a:xfrm>
        </p:grpSpPr>
        <p:sp>
          <p:nvSpPr>
            <p:cNvPr id="90130" name="Rectangle 271"/>
            <p:cNvSpPr>
              <a:spLocks noChangeArrowheads="1"/>
            </p:cNvSpPr>
            <p:nvPr/>
          </p:nvSpPr>
          <p:spPr bwMode="auto">
            <a:xfrm>
              <a:off x="76" y="2305"/>
              <a:ext cx="681" cy="138"/>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131" name="Rectangle 272"/>
            <p:cNvSpPr>
              <a:spLocks noChangeArrowheads="1"/>
            </p:cNvSpPr>
            <p:nvPr/>
          </p:nvSpPr>
          <p:spPr bwMode="auto">
            <a:xfrm>
              <a:off x="89" y="2321"/>
              <a:ext cx="94"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132" name="Rectangle 273"/>
            <p:cNvSpPr>
              <a:spLocks noChangeArrowheads="1"/>
            </p:cNvSpPr>
            <p:nvPr/>
          </p:nvSpPr>
          <p:spPr bwMode="auto">
            <a:xfrm>
              <a:off x="687" y="2320"/>
              <a:ext cx="60"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133" name="Rectangle 274"/>
            <p:cNvSpPr>
              <a:spLocks noChangeArrowheads="1"/>
            </p:cNvSpPr>
            <p:nvPr/>
          </p:nvSpPr>
          <p:spPr bwMode="auto">
            <a:xfrm>
              <a:off x="195" y="2319"/>
              <a:ext cx="480" cy="112"/>
            </a:xfrm>
            <a:prstGeom prst="rect">
              <a:avLst/>
            </a:prstGeom>
            <a:solidFill>
              <a:srgbClr val="FFFF00"/>
            </a:solidFill>
            <a:ln w="9525">
              <a:solidFill>
                <a:srgbClr val="FFFF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134" name="Text Box 275"/>
            <p:cNvSpPr txBox="1">
              <a:spLocks noChangeArrowheads="1"/>
            </p:cNvSpPr>
            <p:nvPr/>
          </p:nvSpPr>
          <p:spPr bwMode="auto">
            <a:xfrm>
              <a:off x="182" y="2296"/>
              <a:ext cx="475"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000000"/>
                  </a:solidFill>
                  <a:latin typeface="Arial" charset="0"/>
                  <a:cs typeface="+mn-cs"/>
                </a:rPr>
                <a:t>ARP reply</a:t>
              </a:r>
            </a:p>
          </p:txBody>
        </p:sp>
      </p:grpSp>
      <p:sp>
        <p:nvSpPr>
          <p:cNvPr id="126"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38</a:t>
            </a:fld>
            <a:endParaRPr lang="en-US" sz="1200" dirty="0">
              <a:latin typeface="Tahoma" charset="0"/>
            </a:endParaRPr>
          </a:p>
        </p:txBody>
      </p:sp>
      <p:sp>
        <p:nvSpPr>
          <p:cNvPr id="127"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27102282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704557"/>
                                        </p:tgtEl>
                                        <p:attrNameLst>
                                          <p:attrName>style.visibility</p:attrName>
                                        </p:attrNameLst>
                                      </p:cBhvr>
                                      <p:to>
                                        <p:strVal val="visible"/>
                                      </p:to>
                                    </p:set>
                                    <p:animEffect transition="in" filter="wipe(down)">
                                      <p:cBhvr>
                                        <p:cTn id="7" dur="500"/>
                                        <p:tgtEl>
                                          <p:spTgt spid="70455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704788"/>
                                        </p:tgtEl>
                                        <p:attrNameLst>
                                          <p:attrName>style.visibility</p:attrName>
                                        </p:attrNameLst>
                                      </p:cBhvr>
                                      <p:to>
                                        <p:strVal val="visible"/>
                                      </p:to>
                                    </p:set>
                                    <p:animEffect transition="in" filter="wipe(up)">
                                      <p:cBhvr>
                                        <p:cTn id="12" dur="500"/>
                                        <p:tgtEl>
                                          <p:spTgt spid="704788"/>
                                        </p:tgtEl>
                                      </p:cBhvr>
                                    </p:animEffect>
                                  </p:childTnLst>
                                </p:cTn>
                              </p:par>
                              <p:par>
                                <p:cTn id="13" presetID="9" presetClass="entr" presetSubtype="0" fill="hold" nodeType="withEffect">
                                  <p:stCondLst>
                                    <p:cond delay="0"/>
                                  </p:stCondLst>
                                  <p:childTnLst>
                                    <p:set>
                                      <p:cBhvr>
                                        <p:cTn id="14" dur="1" fill="hold">
                                          <p:stCondLst>
                                            <p:cond delay="0"/>
                                          </p:stCondLst>
                                        </p:cTn>
                                        <p:tgtEl>
                                          <p:spTgt spid="704754"/>
                                        </p:tgtEl>
                                        <p:attrNameLst>
                                          <p:attrName>style.visibility</p:attrName>
                                        </p:attrNameLst>
                                      </p:cBhvr>
                                      <p:to>
                                        <p:strVal val="visible"/>
                                      </p:to>
                                    </p:set>
                                    <p:animEffect transition="in" filter="dissolve">
                                      <p:cBhvr>
                                        <p:cTn id="15" dur="500"/>
                                        <p:tgtEl>
                                          <p:spTgt spid="704754"/>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704664"/>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704775"/>
                                        </p:tgtEl>
                                        <p:attrNameLst>
                                          <p:attrName>style.visibility</p:attrName>
                                        </p:attrNameLst>
                                      </p:cBhvr>
                                      <p:to>
                                        <p:strVal val="visible"/>
                                      </p:to>
                                    </p:set>
                                    <p:animEffect transition="in" filter="dissolve">
                                      <p:cBhvr>
                                        <p:cTn id="22" dur="500"/>
                                        <p:tgtEl>
                                          <p:spTgt spid="704775"/>
                                        </p:tgtEl>
                                      </p:cBhvr>
                                    </p:animEffect>
                                  </p:childTnLst>
                                </p:cTn>
                              </p:par>
                            </p:childTnLst>
                          </p:cTn>
                        </p:par>
                        <p:par>
                          <p:cTn id="23" fill="hold" nodeType="afterGroup">
                            <p:stCondLst>
                              <p:cond delay="500"/>
                            </p:stCondLst>
                            <p:childTnLst>
                              <p:par>
                                <p:cTn id="24" presetID="0" presetClass="path" presetSubtype="0" accel="50000" decel="50000" fill="hold" nodeType="afterEffect">
                                  <p:stCondLst>
                                    <p:cond delay="0"/>
                                  </p:stCondLst>
                                  <p:childTnLst>
                                    <p:animMotion origin="layout" path="M -2.77778E-6 2.22222E-6 L -0.00052 0.08056 L 0.4151 0.075 L 0.26701 0.2757 L 0.1151 0.27431 L 0.1151 0.18889 " pathEditMode="relative" ptsTypes="AAAAAA">
                                      <p:cBhvr>
                                        <p:cTn id="25" dur="2000" fill="hold"/>
                                        <p:tgtEl>
                                          <p:spTgt spid="704775"/>
                                        </p:tgtEl>
                                        <p:attrNameLst>
                                          <p:attrName>ppt_x</p:attrName>
                                          <p:attrName>ppt_y</p:attrName>
                                        </p:attrNameLst>
                                      </p:cBhvr>
                                    </p:animMotion>
                                  </p:childTnLst>
                                </p:cTn>
                              </p:par>
                            </p:childTnLst>
                          </p:cTn>
                        </p:par>
                        <p:par>
                          <p:cTn id="26" fill="hold" nodeType="afterGroup">
                            <p:stCondLst>
                              <p:cond delay="2500"/>
                            </p:stCondLst>
                            <p:childTnLst>
                              <p:par>
                                <p:cTn id="27" presetID="22" presetClass="entr" presetSubtype="4" fill="hold" nodeType="afterEffect">
                                  <p:stCondLst>
                                    <p:cond delay="0"/>
                                  </p:stCondLst>
                                  <p:childTnLst>
                                    <p:set>
                                      <p:cBhvr>
                                        <p:cTn id="28" dur="1" fill="hold">
                                          <p:stCondLst>
                                            <p:cond delay="0"/>
                                          </p:stCondLst>
                                        </p:cTn>
                                        <p:tgtEl>
                                          <p:spTgt spid="704767"/>
                                        </p:tgtEl>
                                        <p:attrNameLst>
                                          <p:attrName>style.visibility</p:attrName>
                                        </p:attrNameLst>
                                      </p:cBhvr>
                                      <p:to>
                                        <p:strVal val="visible"/>
                                      </p:to>
                                    </p:set>
                                    <p:animEffect transition="in" filter="wipe(down)">
                                      <p:cBhvr>
                                        <p:cTn id="29" dur="500"/>
                                        <p:tgtEl>
                                          <p:spTgt spid="704767"/>
                                        </p:tgtEl>
                                      </p:cBhvr>
                                    </p:animEffect>
                                  </p:childTnLst>
                                </p:cTn>
                              </p:par>
                            </p:childTnLst>
                          </p:cTn>
                        </p:par>
                        <p:par>
                          <p:cTn id="30" fill="hold" nodeType="afterGroup">
                            <p:stCondLst>
                              <p:cond delay="3000"/>
                            </p:stCondLst>
                            <p:childTnLst>
                              <p:par>
                                <p:cTn id="31" presetID="1" presetClass="entr" presetSubtype="0" fill="hold" grpId="0" nodeType="afterEffect">
                                  <p:stCondLst>
                                    <p:cond delay="0"/>
                                  </p:stCondLst>
                                  <p:childTnLst>
                                    <p:set>
                                      <p:cBhvr>
                                        <p:cTn id="32" dur="1" fill="hold">
                                          <p:stCondLst>
                                            <p:cond delay="0"/>
                                          </p:stCondLst>
                                        </p:cTn>
                                        <p:tgtEl>
                                          <p:spTgt spid="704665"/>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xit" presetSubtype="0" fill="hold" nodeType="clickEffect">
                                  <p:stCondLst>
                                    <p:cond delay="0"/>
                                  </p:stCondLst>
                                  <p:childTnLst>
                                    <p:animEffect transition="out" filter="dissolve">
                                      <p:cBhvr>
                                        <p:cTn id="36" dur="500"/>
                                        <p:tgtEl>
                                          <p:spTgt spid="704775"/>
                                        </p:tgtEl>
                                      </p:cBhvr>
                                    </p:animEffect>
                                    <p:set>
                                      <p:cBhvr>
                                        <p:cTn id="37" dur="1" fill="hold">
                                          <p:stCondLst>
                                            <p:cond delay="499"/>
                                          </p:stCondLst>
                                        </p:cTn>
                                        <p:tgtEl>
                                          <p:spTgt spid="704775"/>
                                        </p:tgtEl>
                                        <p:attrNameLst>
                                          <p:attrName>style.visibility</p:attrName>
                                        </p:attrNameLst>
                                      </p:cBhvr>
                                      <p:to>
                                        <p:strVal val="hidden"/>
                                      </p:to>
                                    </p:set>
                                  </p:childTnLst>
                                </p:cTn>
                              </p:par>
                              <p:par>
                                <p:cTn id="38" presetID="9" presetClass="entr" presetSubtype="0" fill="hold" nodeType="withEffect">
                                  <p:stCondLst>
                                    <p:cond delay="0"/>
                                  </p:stCondLst>
                                  <p:childTnLst>
                                    <p:set>
                                      <p:cBhvr>
                                        <p:cTn id="39" dur="1" fill="hold">
                                          <p:stCondLst>
                                            <p:cond delay="0"/>
                                          </p:stCondLst>
                                        </p:cTn>
                                        <p:tgtEl>
                                          <p:spTgt spid="704782"/>
                                        </p:tgtEl>
                                        <p:attrNameLst>
                                          <p:attrName>style.visibility</p:attrName>
                                        </p:attrNameLst>
                                      </p:cBhvr>
                                      <p:to>
                                        <p:strVal val="visible"/>
                                      </p:to>
                                    </p:set>
                                    <p:animEffect transition="in" filter="dissolve">
                                      <p:cBhvr>
                                        <p:cTn id="40" dur="500"/>
                                        <p:tgtEl>
                                          <p:spTgt spid="704782"/>
                                        </p:tgtEl>
                                      </p:cBhvr>
                                    </p:animEffect>
                                  </p:childTnLst>
                                </p:cTn>
                              </p:par>
                            </p:childTnLst>
                          </p:cTn>
                        </p:par>
                        <p:par>
                          <p:cTn id="41" fill="hold" nodeType="afterGroup">
                            <p:stCondLst>
                              <p:cond delay="500"/>
                            </p:stCondLst>
                            <p:childTnLst>
                              <p:par>
                                <p:cTn id="42" presetID="0" presetClass="path" presetSubtype="0" accel="50000" decel="50000" fill="hold" nodeType="afterEffect">
                                  <p:stCondLst>
                                    <p:cond delay="0"/>
                                  </p:stCondLst>
                                  <p:childTnLst>
                                    <p:animMotion origin="layout" path="M 2.77778E-6 1.11111E-6 L 0.00052 0.0794 L 0.1467 0.08009 L 0.29444 -0.12222 L -0.11597 -0.12014 L -0.11597 -0.16181 L -0.11754 -0.1882 " pathEditMode="relative" rAng="0" ptsTypes="AAAAAAA">
                                      <p:cBhvr>
                                        <p:cTn id="43" dur="2000" fill="hold"/>
                                        <p:tgtEl>
                                          <p:spTgt spid="704782"/>
                                        </p:tgtEl>
                                        <p:attrNameLst>
                                          <p:attrName>ppt_x</p:attrName>
                                          <p:attrName>ppt_y</p:attrName>
                                        </p:attrNameLst>
                                      </p:cBhvr>
                                      <p:rCtr x="8837" y="-5417"/>
                                    </p:animMotion>
                                  </p:childTnLst>
                                </p:cTn>
                              </p:par>
                            </p:childTnLst>
                          </p:cTn>
                        </p:par>
                      </p:childTnLst>
                    </p:cTn>
                  </p:par>
                  <p:par>
                    <p:cTn id="44" fill="hold" nodeType="clickPar">
                      <p:stCondLst>
                        <p:cond delay="indefinite"/>
                      </p:stCondLst>
                      <p:childTnLst>
                        <p:par>
                          <p:cTn id="45" fill="hold" nodeType="withGroup">
                            <p:stCondLst>
                              <p:cond delay="0"/>
                            </p:stCondLst>
                            <p:childTnLst>
                              <p:par>
                                <p:cTn id="46" presetID="9" presetClass="exit" presetSubtype="0" fill="hold" nodeType="clickEffect">
                                  <p:stCondLst>
                                    <p:cond delay="0"/>
                                  </p:stCondLst>
                                  <p:childTnLst>
                                    <p:animEffect transition="out" filter="dissolve">
                                      <p:cBhvr>
                                        <p:cTn id="47" dur="500"/>
                                        <p:tgtEl>
                                          <p:spTgt spid="704782"/>
                                        </p:tgtEl>
                                      </p:cBhvr>
                                    </p:animEffect>
                                    <p:set>
                                      <p:cBhvr>
                                        <p:cTn id="48" dur="1" fill="hold">
                                          <p:stCondLst>
                                            <p:cond delay="499"/>
                                          </p:stCondLst>
                                        </p:cTn>
                                        <p:tgtEl>
                                          <p:spTgt spid="704782"/>
                                        </p:tgtEl>
                                        <p:attrNameLst>
                                          <p:attrName>style.visibility</p:attrName>
                                        </p:attrNameLst>
                                      </p:cBhvr>
                                      <p:to>
                                        <p:strVal val="hidden"/>
                                      </p:to>
                                    </p:set>
                                  </p:childTnLst>
                                </p:cTn>
                              </p:par>
                              <p:par>
                                <p:cTn id="49" presetID="9" presetClass="exit" presetSubtype="0" fill="hold" nodeType="withEffect">
                                  <p:stCondLst>
                                    <p:cond delay="0"/>
                                  </p:stCondLst>
                                  <p:childTnLst>
                                    <p:animEffect transition="out" filter="dissolve">
                                      <p:cBhvr>
                                        <p:cTn id="50" dur="500"/>
                                        <p:tgtEl>
                                          <p:spTgt spid="704767"/>
                                        </p:tgtEl>
                                      </p:cBhvr>
                                    </p:animEffect>
                                    <p:set>
                                      <p:cBhvr>
                                        <p:cTn id="51" dur="1" fill="hold">
                                          <p:stCondLst>
                                            <p:cond delay="499"/>
                                          </p:stCondLst>
                                        </p:cTn>
                                        <p:tgtEl>
                                          <p:spTgt spid="704767"/>
                                        </p:tgtEl>
                                        <p:attrNameLst>
                                          <p:attrName>style.visibility</p:attrName>
                                        </p:attrNameLst>
                                      </p:cBhvr>
                                      <p:to>
                                        <p:strVal val="hidden"/>
                                      </p:to>
                                    </p:set>
                                  </p:childTnLst>
                                </p:cTn>
                              </p:par>
                              <p:par>
                                <p:cTn id="52" presetID="9" presetClass="exit" presetSubtype="0" fill="hold" nodeType="withEffect">
                                  <p:stCondLst>
                                    <p:cond delay="0"/>
                                  </p:stCondLst>
                                  <p:childTnLst>
                                    <p:animEffect transition="out" filter="dissolve">
                                      <p:cBhvr>
                                        <p:cTn id="53" dur="500"/>
                                        <p:tgtEl>
                                          <p:spTgt spid="704754"/>
                                        </p:tgtEl>
                                      </p:cBhvr>
                                    </p:animEffect>
                                    <p:set>
                                      <p:cBhvr>
                                        <p:cTn id="54" dur="1" fill="hold">
                                          <p:stCondLst>
                                            <p:cond delay="499"/>
                                          </p:stCondLst>
                                        </p:cTn>
                                        <p:tgtEl>
                                          <p:spTgt spid="704754"/>
                                        </p:tgtEl>
                                        <p:attrNameLst>
                                          <p:attrName>style.visibility</p:attrName>
                                        </p:attrNameLst>
                                      </p:cBhvr>
                                      <p:to>
                                        <p:strVal val="hidden"/>
                                      </p:to>
                                    </p:set>
                                  </p:childTnLst>
                                </p:cTn>
                              </p:par>
                            </p:childTnLst>
                          </p:cTn>
                        </p:par>
                        <p:par>
                          <p:cTn id="55" fill="hold" nodeType="afterGroup">
                            <p:stCondLst>
                              <p:cond delay="500"/>
                            </p:stCondLst>
                            <p:childTnLst>
                              <p:par>
                                <p:cTn id="56" presetID="1" presetClass="entr" presetSubtype="0" fill="hold" grpId="0" nodeType="afterEffect">
                                  <p:stCondLst>
                                    <p:cond delay="0"/>
                                  </p:stCondLst>
                                  <p:childTnLst>
                                    <p:set>
                                      <p:cBhvr>
                                        <p:cTn id="57" dur="1" fill="hold">
                                          <p:stCondLst>
                                            <p:cond delay="0"/>
                                          </p:stCondLst>
                                        </p:cTn>
                                        <p:tgtEl>
                                          <p:spTgt spid="7046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4664" grpId="0"/>
      <p:bldP spid="704665" grpId="0"/>
      <p:bldP spid="70466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4017" name="Group 230"/>
          <p:cNvGrpSpPr>
            <a:grpSpLocks/>
          </p:cNvGrpSpPr>
          <p:nvPr/>
        </p:nvGrpSpPr>
        <p:grpSpPr bwMode="auto">
          <a:xfrm>
            <a:off x="773113" y="1273175"/>
            <a:ext cx="3554412" cy="3067050"/>
            <a:chOff x="773113" y="1273175"/>
            <a:chExt cx="3554412" cy="3066395"/>
          </a:xfrm>
        </p:grpSpPr>
        <p:sp>
          <p:nvSpPr>
            <p:cNvPr id="214233" name="Freeform 3"/>
            <p:cNvSpPr>
              <a:spLocks/>
            </p:cNvSpPr>
            <p:nvPr/>
          </p:nvSpPr>
          <p:spPr bwMode="auto">
            <a:xfrm>
              <a:off x="773113" y="1273175"/>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sp>
          <p:nvSpPr>
            <p:cNvPr id="214234" name="Line 36"/>
            <p:cNvSpPr>
              <a:spLocks noChangeShapeType="1"/>
            </p:cNvSpPr>
            <p:nvPr/>
          </p:nvSpPr>
          <p:spPr bwMode="auto">
            <a:xfrm flipV="1">
              <a:off x="3775075" y="2344738"/>
              <a:ext cx="155575" cy="142875"/>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4235" name="Line 43"/>
            <p:cNvSpPr>
              <a:spLocks noChangeShapeType="1"/>
            </p:cNvSpPr>
            <p:nvPr/>
          </p:nvSpPr>
          <p:spPr bwMode="auto">
            <a:xfrm flipV="1">
              <a:off x="2665413" y="2517775"/>
              <a:ext cx="695325" cy="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4236" name="Line 44"/>
            <p:cNvSpPr>
              <a:spLocks noChangeShapeType="1"/>
            </p:cNvSpPr>
            <p:nvPr/>
          </p:nvSpPr>
          <p:spPr bwMode="auto">
            <a:xfrm flipV="1">
              <a:off x="3924300" y="2201863"/>
              <a:ext cx="138113" cy="142875"/>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4237" name="Line 48"/>
            <p:cNvSpPr>
              <a:spLocks noChangeShapeType="1"/>
            </p:cNvSpPr>
            <p:nvPr/>
          </p:nvSpPr>
          <p:spPr bwMode="auto">
            <a:xfrm flipV="1">
              <a:off x="3279775" y="2736850"/>
              <a:ext cx="512763" cy="612775"/>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91359" name="Text Box 240"/>
            <p:cNvSpPr txBox="1">
              <a:spLocks noChangeArrowheads="1"/>
            </p:cNvSpPr>
            <p:nvPr/>
          </p:nvSpPr>
          <p:spPr bwMode="auto">
            <a:xfrm>
              <a:off x="2562225" y="3815807"/>
              <a:ext cx="1211263" cy="5237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dirty="0">
                  <a:solidFill>
                    <a:srgbClr val="000000"/>
                  </a:solidFill>
                  <a:latin typeface="Arial" charset="0"/>
                  <a:cs typeface="Arial" charset="0"/>
                </a:rPr>
                <a:t>router</a:t>
              </a:r>
            </a:p>
            <a:p>
              <a:pPr>
                <a:defRPr/>
              </a:pPr>
              <a:r>
                <a:rPr lang="en-US" sz="1400" dirty="0">
                  <a:solidFill>
                    <a:srgbClr val="000000"/>
                  </a:solidFill>
                  <a:latin typeface="Arial" charset="0"/>
                  <a:cs typeface="Arial" charset="0"/>
                </a:rPr>
                <a:t>(runs DHCP)</a:t>
              </a:r>
            </a:p>
          </p:txBody>
        </p:sp>
        <p:grpSp>
          <p:nvGrpSpPr>
            <p:cNvPr id="214239" name="Group 356"/>
            <p:cNvGrpSpPr>
              <a:grpSpLocks/>
            </p:cNvGrpSpPr>
            <p:nvPr/>
          </p:nvGrpSpPr>
          <p:grpSpPr bwMode="auto">
            <a:xfrm>
              <a:off x="1653422" y="1982680"/>
              <a:ext cx="843032" cy="814871"/>
              <a:chOff x="313" y="1497"/>
              <a:chExt cx="1152" cy="1014"/>
            </a:xfrm>
          </p:grpSpPr>
          <p:pic>
            <p:nvPicPr>
              <p:cNvPr id="214291" name="Picture 354" descr="laptop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4292" name="Picture 355" descr="antenna_styliz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9136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6925" y="2423867"/>
              <a:ext cx="879475" cy="349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40" name="Rectangle 43"/>
            <p:cNvSpPr>
              <a:spLocks noChangeArrowheads="1"/>
            </p:cNvSpPr>
            <p:nvPr/>
          </p:nvSpPr>
          <p:spPr bwMode="auto">
            <a:xfrm rot="16200000" flipH="1">
              <a:off x="3589349" y="3549138"/>
              <a:ext cx="104753" cy="24447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cs typeface="+mn-cs"/>
              </a:endParaRPr>
            </a:p>
          </p:txBody>
        </p:sp>
        <p:sp>
          <p:nvSpPr>
            <p:cNvPr id="241" name="Rectangle 43"/>
            <p:cNvSpPr>
              <a:spLocks noChangeArrowheads="1"/>
            </p:cNvSpPr>
            <p:nvPr/>
          </p:nvSpPr>
          <p:spPr bwMode="auto">
            <a:xfrm rot="2460490">
              <a:off x="3206750" y="3274585"/>
              <a:ext cx="82550" cy="24759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cs typeface="+mn-cs"/>
              </a:endParaRPr>
            </a:p>
          </p:txBody>
        </p:sp>
        <p:sp>
          <p:nvSpPr>
            <p:cNvPr id="242" name="Rectangle 43"/>
            <p:cNvSpPr>
              <a:spLocks noChangeArrowheads="1"/>
            </p:cNvSpPr>
            <p:nvPr/>
          </p:nvSpPr>
          <p:spPr bwMode="auto">
            <a:xfrm rot="16200000">
              <a:off x="2499531" y="2388124"/>
              <a:ext cx="111101" cy="2968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cs typeface="+mn-cs"/>
              </a:endParaRPr>
            </a:p>
          </p:txBody>
        </p:sp>
        <p:grpSp>
          <p:nvGrpSpPr>
            <p:cNvPr id="214244" name="Group 248"/>
            <p:cNvGrpSpPr>
              <a:grpSpLocks/>
            </p:cNvGrpSpPr>
            <p:nvPr/>
          </p:nvGrpSpPr>
          <p:grpSpPr bwMode="auto">
            <a:xfrm>
              <a:off x="2597285" y="3210128"/>
              <a:ext cx="332569" cy="581078"/>
              <a:chOff x="4140" y="429"/>
              <a:chExt cx="1425" cy="2396"/>
            </a:xfrm>
          </p:grpSpPr>
          <p:sp>
            <p:nvSpPr>
              <p:cNvPr id="214259" name="Freeform 148"/>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91381" name="Rectangle 149"/>
              <p:cNvSpPr>
                <a:spLocks noChangeArrowheads="1"/>
              </p:cNvSpPr>
              <p:nvPr/>
            </p:nvSpPr>
            <p:spPr bwMode="auto">
              <a:xfrm>
                <a:off x="4207" y="426"/>
                <a:ext cx="1048" cy="2291"/>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4261" name="Freeform 150"/>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14262" name="Freeform 151"/>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91384" name="Rectangle 152"/>
              <p:cNvSpPr>
                <a:spLocks noChangeArrowheads="1"/>
              </p:cNvSpPr>
              <p:nvPr/>
            </p:nvSpPr>
            <p:spPr bwMode="auto">
              <a:xfrm>
                <a:off x="4214" y="688"/>
                <a:ext cx="592" cy="52"/>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4264" name="Group 153"/>
              <p:cNvGrpSpPr>
                <a:grpSpLocks/>
              </p:cNvGrpSpPr>
              <p:nvPr/>
            </p:nvGrpSpPr>
            <p:grpSpPr bwMode="auto">
              <a:xfrm>
                <a:off x="4749" y="668"/>
                <a:ext cx="581" cy="145"/>
                <a:chOff x="614" y="2568"/>
                <a:chExt cx="725" cy="139"/>
              </a:xfrm>
            </p:grpSpPr>
            <p:sp>
              <p:nvSpPr>
                <p:cNvPr id="91410" name="AutoShape 154"/>
                <p:cNvSpPr>
                  <a:spLocks noChangeArrowheads="1"/>
                </p:cNvSpPr>
                <p:nvPr/>
              </p:nvSpPr>
              <p:spPr bwMode="auto">
                <a:xfrm>
                  <a:off x="617" y="2569"/>
                  <a:ext cx="721" cy="138"/>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1411" name="AutoShape 155"/>
                <p:cNvSpPr>
                  <a:spLocks noChangeArrowheads="1"/>
                </p:cNvSpPr>
                <p:nvPr/>
              </p:nvSpPr>
              <p:spPr bwMode="auto">
                <a:xfrm>
                  <a:off x="634" y="2587"/>
                  <a:ext cx="688"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1386" name="Rectangle 156"/>
              <p:cNvSpPr>
                <a:spLocks noChangeArrowheads="1"/>
              </p:cNvSpPr>
              <p:nvPr/>
            </p:nvSpPr>
            <p:spPr bwMode="auto">
              <a:xfrm>
                <a:off x="4221" y="1015"/>
                <a:ext cx="599" cy="52"/>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4266" name="Group 157"/>
              <p:cNvGrpSpPr>
                <a:grpSpLocks/>
              </p:cNvGrpSpPr>
              <p:nvPr/>
            </p:nvGrpSpPr>
            <p:grpSpPr bwMode="auto">
              <a:xfrm>
                <a:off x="4747" y="994"/>
                <a:ext cx="581" cy="134"/>
                <a:chOff x="614" y="2568"/>
                <a:chExt cx="725" cy="139"/>
              </a:xfrm>
            </p:grpSpPr>
            <p:sp>
              <p:nvSpPr>
                <p:cNvPr id="91408" name="AutoShape 158"/>
                <p:cNvSpPr>
                  <a:spLocks noChangeArrowheads="1"/>
                </p:cNvSpPr>
                <p:nvPr/>
              </p:nvSpPr>
              <p:spPr bwMode="auto">
                <a:xfrm>
                  <a:off x="611" y="2570"/>
                  <a:ext cx="730" cy="136"/>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1409" name="AutoShape 159"/>
                <p:cNvSpPr>
                  <a:spLocks noChangeArrowheads="1"/>
                </p:cNvSpPr>
                <p:nvPr/>
              </p:nvSpPr>
              <p:spPr bwMode="auto">
                <a:xfrm>
                  <a:off x="628" y="2583"/>
                  <a:ext cx="69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1388" name="Rectangle 160"/>
              <p:cNvSpPr>
                <a:spLocks noChangeArrowheads="1"/>
              </p:cNvSpPr>
              <p:nvPr/>
            </p:nvSpPr>
            <p:spPr bwMode="auto">
              <a:xfrm>
                <a:off x="4214" y="1356"/>
                <a:ext cx="599" cy="46"/>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1389" name="Rectangle 161"/>
              <p:cNvSpPr>
                <a:spLocks noChangeArrowheads="1"/>
              </p:cNvSpPr>
              <p:nvPr/>
            </p:nvSpPr>
            <p:spPr bwMode="auto">
              <a:xfrm>
                <a:off x="4228" y="1657"/>
                <a:ext cx="599" cy="46"/>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4269" name="Group 162"/>
              <p:cNvGrpSpPr>
                <a:grpSpLocks/>
              </p:cNvGrpSpPr>
              <p:nvPr/>
            </p:nvGrpSpPr>
            <p:grpSpPr bwMode="auto">
              <a:xfrm>
                <a:off x="4735" y="1627"/>
                <a:ext cx="582" cy="151"/>
                <a:chOff x="614" y="2568"/>
                <a:chExt cx="725" cy="139"/>
              </a:xfrm>
            </p:grpSpPr>
            <p:sp>
              <p:nvSpPr>
                <p:cNvPr id="91406" name="AutoShape 163"/>
                <p:cNvSpPr>
                  <a:spLocks noChangeArrowheads="1"/>
                </p:cNvSpPr>
                <p:nvPr/>
              </p:nvSpPr>
              <p:spPr bwMode="auto">
                <a:xfrm>
                  <a:off x="618" y="2571"/>
                  <a:ext cx="720"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1407" name="AutoShape 164"/>
                <p:cNvSpPr>
                  <a:spLocks noChangeArrowheads="1"/>
                </p:cNvSpPr>
                <p:nvPr/>
              </p:nvSpPr>
              <p:spPr bwMode="auto">
                <a:xfrm>
                  <a:off x="635" y="2589"/>
                  <a:ext cx="686"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214270" name="Freeform 165"/>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214271" name="Group 166"/>
              <p:cNvGrpSpPr>
                <a:grpSpLocks/>
              </p:cNvGrpSpPr>
              <p:nvPr/>
            </p:nvGrpSpPr>
            <p:grpSpPr bwMode="auto">
              <a:xfrm>
                <a:off x="4739" y="1327"/>
                <a:ext cx="582" cy="139"/>
                <a:chOff x="614" y="2568"/>
                <a:chExt cx="725" cy="139"/>
              </a:xfrm>
            </p:grpSpPr>
            <p:sp>
              <p:nvSpPr>
                <p:cNvPr id="91404" name="AutoShape 167"/>
                <p:cNvSpPr>
                  <a:spLocks noChangeArrowheads="1"/>
                </p:cNvSpPr>
                <p:nvPr/>
              </p:nvSpPr>
              <p:spPr bwMode="auto">
                <a:xfrm>
                  <a:off x="613" y="2571"/>
                  <a:ext cx="729" cy="137"/>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1405" name="AutoShape 168"/>
                <p:cNvSpPr>
                  <a:spLocks noChangeArrowheads="1"/>
                </p:cNvSpPr>
                <p:nvPr/>
              </p:nvSpPr>
              <p:spPr bwMode="auto">
                <a:xfrm>
                  <a:off x="630"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1393" name="Rectangle 169"/>
              <p:cNvSpPr>
                <a:spLocks noChangeArrowheads="1"/>
              </p:cNvSpPr>
              <p:nvPr/>
            </p:nvSpPr>
            <p:spPr bwMode="auto">
              <a:xfrm>
                <a:off x="5255" y="426"/>
                <a:ext cx="68" cy="229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4273" name="Freeform 170"/>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14274" name="Freeform 171"/>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91396" name="Oval 172"/>
              <p:cNvSpPr>
                <a:spLocks noChangeArrowheads="1"/>
              </p:cNvSpPr>
              <p:nvPr/>
            </p:nvSpPr>
            <p:spPr bwMode="auto">
              <a:xfrm>
                <a:off x="5520" y="2612"/>
                <a:ext cx="48" cy="98"/>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4276" name="Freeform 173"/>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91398" name="AutoShape 174"/>
              <p:cNvSpPr>
                <a:spLocks noChangeArrowheads="1"/>
              </p:cNvSpPr>
              <p:nvPr/>
            </p:nvSpPr>
            <p:spPr bwMode="auto">
              <a:xfrm>
                <a:off x="4139" y="2678"/>
                <a:ext cx="1204" cy="170"/>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1399" name="AutoShape 175"/>
              <p:cNvSpPr>
                <a:spLocks noChangeArrowheads="1"/>
              </p:cNvSpPr>
              <p:nvPr/>
            </p:nvSpPr>
            <p:spPr bwMode="auto">
              <a:xfrm>
                <a:off x="4207" y="2717"/>
                <a:ext cx="1068" cy="8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1400" name="Oval 176"/>
              <p:cNvSpPr>
                <a:spLocks noChangeArrowheads="1"/>
              </p:cNvSpPr>
              <p:nvPr/>
            </p:nvSpPr>
            <p:spPr bwMode="auto">
              <a:xfrm>
                <a:off x="4309" y="2383"/>
                <a:ext cx="156" cy="14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1401" name="Oval 177"/>
              <p:cNvSpPr>
                <a:spLocks noChangeArrowheads="1"/>
              </p:cNvSpPr>
              <p:nvPr/>
            </p:nvSpPr>
            <p:spPr bwMode="auto">
              <a:xfrm>
                <a:off x="4486" y="2383"/>
                <a:ext cx="163" cy="144"/>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dirty="0">
                  <a:solidFill>
                    <a:srgbClr val="FF0000"/>
                  </a:solidFill>
                  <a:cs typeface="+mn-cs"/>
                </a:endParaRPr>
              </a:p>
            </p:txBody>
          </p:sp>
          <p:sp>
            <p:nvSpPr>
              <p:cNvPr id="91402" name="Oval 178"/>
              <p:cNvSpPr>
                <a:spLocks noChangeArrowheads="1"/>
              </p:cNvSpPr>
              <p:nvPr/>
            </p:nvSpPr>
            <p:spPr bwMode="auto">
              <a:xfrm>
                <a:off x="4663" y="2383"/>
                <a:ext cx="156" cy="14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1403" name="Rectangle 179"/>
              <p:cNvSpPr>
                <a:spLocks noChangeArrowheads="1"/>
              </p:cNvSpPr>
              <p:nvPr/>
            </p:nvSpPr>
            <p:spPr bwMode="auto">
              <a:xfrm>
                <a:off x="5065" y="1834"/>
                <a:ext cx="82" cy="772"/>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4245" name="Group 48"/>
            <p:cNvGrpSpPr>
              <a:grpSpLocks/>
            </p:cNvGrpSpPr>
            <p:nvPr/>
          </p:nvGrpSpPr>
          <p:grpSpPr bwMode="auto">
            <a:xfrm>
              <a:off x="2795471" y="3465563"/>
              <a:ext cx="735669" cy="376863"/>
              <a:chOff x="3600" y="219"/>
              <a:chExt cx="360" cy="175"/>
            </a:xfrm>
          </p:grpSpPr>
          <p:sp>
            <p:nvSpPr>
              <p:cNvPr id="91367" name="Oval 4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1368" name="Line 50"/>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69" name="Line 51"/>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70" name="Rectangle 52"/>
              <p:cNvSpPr>
                <a:spLocks noChangeArrowheads="1"/>
              </p:cNvSpPr>
              <p:nvPr/>
            </p:nvSpPr>
            <p:spPr bwMode="auto">
              <a:xfrm>
                <a:off x="3603" y="289"/>
                <a:ext cx="353" cy="5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i="0" dirty="0">
                  <a:solidFill>
                    <a:srgbClr val="000000"/>
                  </a:solidFill>
                  <a:latin typeface="Times New Roman" charset="0"/>
                  <a:cs typeface="+mn-cs"/>
                </a:endParaRPr>
              </a:p>
            </p:txBody>
          </p:sp>
          <p:sp>
            <p:nvSpPr>
              <p:cNvPr id="91371" name="Oval 5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4251" name="Group 54"/>
              <p:cNvGrpSpPr>
                <a:grpSpLocks/>
              </p:cNvGrpSpPr>
              <p:nvPr/>
            </p:nvGrpSpPr>
            <p:grpSpPr bwMode="auto">
              <a:xfrm>
                <a:off x="3686" y="244"/>
                <a:ext cx="177" cy="66"/>
                <a:chOff x="2848" y="848"/>
                <a:chExt cx="140" cy="98"/>
              </a:xfrm>
            </p:grpSpPr>
            <p:sp>
              <p:nvSpPr>
                <p:cNvPr id="91377" name="Line 5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78" name="Line 5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79" name="Line 5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nvGrpSpPr>
              <p:cNvPr id="214252" name="Group 58"/>
              <p:cNvGrpSpPr>
                <a:grpSpLocks/>
              </p:cNvGrpSpPr>
              <p:nvPr/>
            </p:nvGrpSpPr>
            <p:grpSpPr bwMode="auto">
              <a:xfrm flipV="1">
                <a:off x="3686" y="243"/>
                <a:ext cx="177" cy="66"/>
                <a:chOff x="2848" y="848"/>
                <a:chExt cx="140" cy="98"/>
              </a:xfrm>
            </p:grpSpPr>
            <p:sp>
              <p:nvSpPr>
                <p:cNvPr id="91374" name="Line 5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75" name="Line 6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76" name="Line 61"/>
                <p:cNvSpPr>
                  <a:spLocks noChangeShapeType="1"/>
                </p:cNvSpPr>
                <p:nvPr/>
              </p:nvSpPr>
              <p:spPr bwMode="auto">
                <a:xfrm>
                  <a:off x="2894" y="854"/>
                  <a:ext cx="52" cy="9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grpSp>
      <p:sp>
        <p:nvSpPr>
          <p:cNvPr id="214020" name="Freeform 236"/>
          <p:cNvSpPr>
            <a:spLocks/>
          </p:cNvSpPr>
          <p:nvPr/>
        </p:nvSpPr>
        <p:spPr bwMode="auto">
          <a:xfrm>
            <a:off x="4751388" y="706438"/>
            <a:ext cx="3759200" cy="2473325"/>
          </a:xfrm>
          <a:custGeom>
            <a:avLst/>
            <a:gdLst>
              <a:gd name="T0" fmla="*/ 2147483647 w 2368"/>
              <a:gd name="T1" fmla="*/ 2147483647 h 1558"/>
              <a:gd name="T2" fmla="*/ 2147483647 w 2368"/>
              <a:gd name="T3" fmla="*/ 2147483647 h 1558"/>
              <a:gd name="T4" fmla="*/ 2147483647 w 2368"/>
              <a:gd name="T5" fmla="*/ 2147483647 h 1558"/>
              <a:gd name="T6" fmla="*/ 2147483647 w 2368"/>
              <a:gd name="T7" fmla="*/ 2147483647 h 1558"/>
              <a:gd name="T8" fmla="*/ 2147483647 w 2368"/>
              <a:gd name="T9" fmla="*/ 2147483647 h 1558"/>
              <a:gd name="T10" fmla="*/ 2147483647 w 2368"/>
              <a:gd name="T11" fmla="*/ 2147483647 h 1558"/>
              <a:gd name="T12" fmla="*/ 2147483647 w 2368"/>
              <a:gd name="T13" fmla="*/ 2147483647 h 1558"/>
              <a:gd name="T14" fmla="*/ 2147483647 w 2368"/>
              <a:gd name="T15" fmla="*/ 2147483647 h 1558"/>
              <a:gd name="T16" fmla="*/ 2147483647 w 2368"/>
              <a:gd name="T17" fmla="*/ 2147483647 h 1558"/>
              <a:gd name="T18" fmla="*/ 2147483647 w 2368"/>
              <a:gd name="T19" fmla="*/ 2147483647 h 1558"/>
              <a:gd name="T20" fmla="*/ 2147483647 w 2368"/>
              <a:gd name="T21" fmla="*/ 2147483647 h 1558"/>
              <a:gd name="T22" fmla="*/ 2147483647 w 2368"/>
              <a:gd name="T23" fmla="*/ 2147483647 h 1558"/>
              <a:gd name="T24" fmla="*/ 2147483647 w 2368"/>
              <a:gd name="T25" fmla="*/ 2147483647 h 1558"/>
              <a:gd name="T26" fmla="*/ 2147483647 w 2368"/>
              <a:gd name="T27" fmla="*/ 2147483647 h 1558"/>
              <a:gd name="T28" fmla="*/ 2147483647 w 2368"/>
              <a:gd name="T29" fmla="*/ 2147483647 h 1558"/>
              <a:gd name="T30" fmla="*/ 2147483647 w 2368"/>
              <a:gd name="T31" fmla="*/ 2147483647 h 1558"/>
              <a:gd name="T32" fmla="*/ 2147483647 w 2368"/>
              <a:gd name="T33" fmla="*/ 2147483647 h 1558"/>
              <a:gd name="T34" fmla="*/ 2147483647 w 2368"/>
              <a:gd name="T35" fmla="*/ 2147483647 h 1558"/>
              <a:gd name="T36" fmla="*/ 2147483647 w 2368"/>
              <a:gd name="T37" fmla="*/ 2147483647 h 1558"/>
              <a:gd name="T38" fmla="*/ 2147483647 w 2368"/>
              <a:gd name="T39" fmla="*/ 2147483647 h 1558"/>
              <a:gd name="T40" fmla="*/ 2147483647 w 2368"/>
              <a:gd name="T41" fmla="*/ 2147483647 h 1558"/>
              <a:gd name="T42" fmla="*/ 2147483647 w 2368"/>
              <a:gd name="T43" fmla="*/ 2147483647 h 1558"/>
              <a:gd name="T44" fmla="*/ 2147483647 w 2368"/>
              <a:gd name="T45" fmla="*/ 2147483647 h 155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368" h="1558">
                <a:moveTo>
                  <a:pt x="84" y="632"/>
                </a:moveTo>
                <a:cubicBezTo>
                  <a:pt x="51" y="704"/>
                  <a:pt x="28" y="747"/>
                  <a:pt x="16" y="809"/>
                </a:cubicBezTo>
                <a:cubicBezTo>
                  <a:pt x="4" y="871"/>
                  <a:pt x="0" y="949"/>
                  <a:pt x="9" y="1005"/>
                </a:cubicBezTo>
                <a:cubicBezTo>
                  <a:pt x="18" y="1061"/>
                  <a:pt x="44" y="1087"/>
                  <a:pt x="70" y="1147"/>
                </a:cubicBezTo>
                <a:cubicBezTo>
                  <a:pt x="96" y="1207"/>
                  <a:pt x="130" y="1314"/>
                  <a:pt x="165" y="1364"/>
                </a:cubicBezTo>
                <a:cubicBezTo>
                  <a:pt x="200" y="1414"/>
                  <a:pt x="223" y="1428"/>
                  <a:pt x="280" y="1446"/>
                </a:cubicBezTo>
                <a:cubicBezTo>
                  <a:pt x="337" y="1464"/>
                  <a:pt x="397" y="1472"/>
                  <a:pt x="510" y="1473"/>
                </a:cubicBezTo>
                <a:cubicBezTo>
                  <a:pt x="623" y="1474"/>
                  <a:pt x="854" y="1457"/>
                  <a:pt x="958" y="1452"/>
                </a:cubicBezTo>
                <a:cubicBezTo>
                  <a:pt x="1062" y="1447"/>
                  <a:pt x="1065" y="1440"/>
                  <a:pt x="1134" y="1446"/>
                </a:cubicBezTo>
                <a:cubicBezTo>
                  <a:pt x="1203" y="1452"/>
                  <a:pt x="1293" y="1468"/>
                  <a:pt x="1371" y="1486"/>
                </a:cubicBezTo>
                <a:cubicBezTo>
                  <a:pt x="1449" y="1504"/>
                  <a:pt x="1495" y="1550"/>
                  <a:pt x="1601" y="1554"/>
                </a:cubicBezTo>
                <a:cubicBezTo>
                  <a:pt x="1707" y="1558"/>
                  <a:pt x="1893" y="1556"/>
                  <a:pt x="2008" y="1513"/>
                </a:cubicBezTo>
                <a:cubicBezTo>
                  <a:pt x="2123" y="1470"/>
                  <a:pt x="2236" y="1409"/>
                  <a:pt x="2293" y="1297"/>
                </a:cubicBezTo>
                <a:cubicBezTo>
                  <a:pt x="2350" y="1185"/>
                  <a:pt x="2339" y="950"/>
                  <a:pt x="2347" y="843"/>
                </a:cubicBezTo>
                <a:cubicBezTo>
                  <a:pt x="2355" y="736"/>
                  <a:pt x="2368" y="717"/>
                  <a:pt x="2340" y="653"/>
                </a:cubicBezTo>
                <a:cubicBezTo>
                  <a:pt x="2312" y="589"/>
                  <a:pt x="2247" y="537"/>
                  <a:pt x="2177" y="456"/>
                </a:cubicBezTo>
                <a:cubicBezTo>
                  <a:pt x="2107" y="375"/>
                  <a:pt x="2016" y="235"/>
                  <a:pt x="1920" y="165"/>
                </a:cubicBezTo>
                <a:cubicBezTo>
                  <a:pt x="1824" y="95"/>
                  <a:pt x="1716" y="61"/>
                  <a:pt x="1601" y="36"/>
                </a:cubicBezTo>
                <a:cubicBezTo>
                  <a:pt x="1486" y="11"/>
                  <a:pt x="1343" y="0"/>
                  <a:pt x="1229" y="16"/>
                </a:cubicBezTo>
                <a:cubicBezTo>
                  <a:pt x="1115" y="32"/>
                  <a:pt x="1042" y="90"/>
                  <a:pt x="917" y="131"/>
                </a:cubicBezTo>
                <a:cubicBezTo>
                  <a:pt x="792" y="172"/>
                  <a:pt x="595" y="219"/>
                  <a:pt x="477" y="260"/>
                </a:cubicBezTo>
                <a:cubicBezTo>
                  <a:pt x="359" y="301"/>
                  <a:pt x="280" y="311"/>
                  <a:pt x="212" y="375"/>
                </a:cubicBezTo>
                <a:cubicBezTo>
                  <a:pt x="144" y="439"/>
                  <a:pt x="117" y="560"/>
                  <a:pt x="84" y="632"/>
                </a:cubicBezTo>
                <a:close/>
              </a:path>
            </a:pathLst>
          </a:custGeom>
          <a:solidFill>
            <a:srgbClr val="00CCFF"/>
          </a:soli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nvGrpSpPr>
          <p:cNvPr id="214021" name="Group 44"/>
          <p:cNvGrpSpPr>
            <a:grpSpLocks/>
          </p:cNvGrpSpPr>
          <p:nvPr/>
        </p:nvGrpSpPr>
        <p:grpSpPr bwMode="auto">
          <a:xfrm>
            <a:off x="1195388" y="1081088"/>
            <a:ext cx="976312" cy="1460500"/>
            <a:chOff x="651" y="681"/>
            <a:chExt cx="615" cy="920"/>
          </a:xfrm>
        </p:grpSpPr>
        <p:sp>
          <p:nvSpPr>
            <p:cNvPr id="214225" name="Freeform 45"/>
            <p:cNvSpPr>
              <a:spLocks/>
            </p:cNvSpPr>
            <p:nvPr/>
          </p:nvSpPr>
          <p:spPr bwMode="auto">
            <a:xfrm>
              <a:off x="662" y="698"/>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nvGrpSpPr>
            <p:cNvPr id="214226" name="Group 46"/>
            <p:cNvGrpSpPr>
              <a:grpSpLocks/>
            </p:cNvGrpSpPr>
            <p:nvPr/>
          </p:nvGrpSpPr>
          <p:grpSpPr bwMode="auto">
            <a:xfrm>
              <a:off x="651" y="681"/>
              <a:ext cx="500" cy="828"/>
              <a:chOff x="569" y="2954"/>
              <a:chExt cx="500" cy="828"/>
            </a:xfrm>
          </p:grpSpPr>
          <p:sp>
            <p:nvSpPr>
              <p:cNvPr id="91348" name="Rectangle 47"/>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49" name="Text Box 48"/>
              <p:cNvSpPr txBox="1">
                <a:spLocks noChangeArrowheads="1"/>
              </p:cNvSpPr>
              <p:nvPr/>
            </p:nvSpPr>
            <p:spPr bwMode="auto">
              <a:xfrm>
                <a:off x="639" y="2954"/>
                <a:ext cx="385" cy="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dirty="0">
                    <a:latin typeface="Arial" charset="0"/>
                    <a:cs typeface="+mn-cs"/>
                  </a:rPr>
                  <a:t>DNS</a:t>
                </a:r>
              </a:p>
              <a:p>
                <a:pPr algn="ctr">
                  <a:defRPr/>
                </a:pPr>
                <a:r>
                  <a:rPr lang="en-US" sz="1600" i="0" dirty="0">
                    <a:latin typeface="Arial" charset="0"/>
                    <a:cs typeface="+mn-cs"/>
                  </a:rPr>
                  <a:t>UDP</a:t>
                </a:r>
              </a:p>
              <a:p>
                <a:pPr algn="ctr">
                  <a:defRPr/>
                </a:pPr>
                <a:r>
                  <a:rPr lang="en-US" sz="1600" i="0" dirty="0">
                    <a:latin typeface="Arial" charset="0"/>
                    <a:cs typeface="+mn-cs"/>
                  </a:rPr>
                  <a:t>IP</a:t>
                </a:r>
              </a:p>
              <a:p>
                <a:pPr algn="ctr">
                  <a:defRPr/>
                </a:pPr>
                <a:r>
                  <a:rPr lang="en-US" sz="1600" i="0" dirty="0">
                    <a:latin typeface="Arial" charset="0"/>
                    <a:cs typeface="+mn-cs"/>
                  </a:rPr>
                  <a:t>Eth</a:t>
                </a:r>
              </a:p>
              <a:p>
                <a:pPr algn="ctr">
                  <a:defRPr/>
                </a:pPr>
                <a:r>
                  <a:rPr lang="en-US" sz="1600" i="0" dirty="0">
                    <a:latin typeface="Arial" charset="0"/>
                    <a:cs typeface="+mn-cs"/>
                  </a:rPr>
                  <a:t>Phy</a:t>
                </a:r>
              </a:p>
            </p:txBody>
          </p:sp>
          <p:sp>
            <p:nvSpPr>
              <p:cNvPr id="91350" name="Line 49"/>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1351" name="Line 50"/>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1352" name="Line 51"/>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1353" name="Line 52"/>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grpSp>
        <p:nvGrpSpPr>
          <p:cNvPr id="705589" name="Group 53"/>
          <p:cNvGrpSpPr>
            <a:grpSpLocks/>
          </p:cNvGrpSpPr>
          <p:nvPr/>
        </p:nvGrpSpPr>
        <p:grpSpPr bwMode="auto">
          <a:xfrm>
            <a:off x="520700" y="1162050"/>
            <a:ext cx="460375" cy="244475"/>
            <a:chOff x="844" y="3337"/>
            <a:chExt cx="290" cy="154"/>
          </a:xfrm>
        </p:grpSpPr>
        <p:sp>
          <p:nvSpPr>
            <p:cNvPr id="91344" name="Rectangle 54"/>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45" name="Text Box 55"/>
            <p:cNvSpPr txBox="1">
              <a:spLocks noChangeArrowheads="1"/>
            </p:cNvSpPr>
            <p:nvPr/>
          </p:nvSpPr>
          <p:spPr bwMode="auto">
            <a:xfrm>
              <a:off x="844" y="3337"/>
              <a:ext cx="285"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chemeClr val="bg1"/>
                  </a:solidFill>
                  <a:latin typeface="Arial" charset="0"/>
                  <a:cs typeface="+mn-cs"/>
                </a:rPr>
                <a:t>DNS</a:t>
              </a:r>
            </a:p>
          </p:txBody>
        </p:sp>
      </p:grpSp>
      <p:grpSp>
        <p:nvGrpSpPr>
          <p:cNvPr id="214023" name="Group 58"/>
          <p:cNvGrpSpPr>
            <a:grpSpLocks/>
          </p:cNvGrpSpPr>
          <p:nvPr/>
        </p:nvGrpSpPr>
        <p:grpSpPr bwMode="auto">
          <a:xfrm>
            <a:off x="460375" y="1387475"/>
            <a:ext cx="561975" cy="244475"/>
            <a:chOff x="740" y="3209"/>
            <a:chExt cx="354" cy="154"/>
          </a:xfrm>
        </p:grpSpPr>
        <p:grpSp>
          <p:nvGrpSpPr>
            <p:cNvPr id="214218" name="Group 59"/>
            <p:cNvGrpSpPr>
              <a:grpSpLocks/>
            </p:cNvGrpSpPr>
            <p:nvPr/>
          </p:nvGrpSpPr>
          <p:grpSpPr bwMode="auto">
            <a:xfrm>
              <a:off x="794" y="3209"/>
              <a:ext cx="290" cy="154"/>
              <a:chOff x="844" y="3337"/>
              <a:chExt cx="290" cy="154"/>
            </a:xfrm>
          </p:grpSpPr>
          <p:sp>
            <p:nvSpPr>
              <p:cNvPr id="91342" name="Rectangle 60"/>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43" name="Text Box 61"/>
              <p:cNvSpPr txBox="1">
                <a:spLocks noChangeArrowheads="1"/>
              </p:cNvSpPr>
              <p:nvPr/>
            </p:nvSpPr>
            <p:spPr bwMode="auto">
              <a:xfrm>
                <a:off x="844" y="3337"/>
                <a:ext cx="285"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chemeClr val="bg1"/>
                    </a:solidFill>
                    <a:latin typeface="Arial" charset="0"/>
                    <a:cs typeface="+mn-cs"/>
                  </a:rPr>
                  <a:t>DNS</a:t>
                </a:r>
              </a:p>
            </p:txBody>
          </p:sp>
        </p:grpSp>
        <p:sp>
          <p:nvSpPr>
            <p:cNvPr id="91340" name="Rectangle 62"/>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41" name="Rectangle 63"/>
            <p:cNvSpPr>
              <a:spLocks noChangeArrowheads="1"/>
            </p:cNvSpPr>
            <p:nvPr/>
          </p:nvSpPr>
          <p:spPr bwMode="auto">
            <a:xfrm>
              <a:off x="740" y="3238"/>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nvGrpSpPr>
          <p:cNvPr id="214024" name="Group 64"/>
          <p:cNvGrpSpPr>
            <a:grpSpLocks/>
          </p:cNvGrpSpPr>
          <p:nvPr/>
        </p:nvGrpSpPr>
        <p:grpSpPr bwMode="auto">
          <a:xfrm>
            <a:off x="460375" y="1622425"/>
            <a:ext cx="561975" cy="244475"/>
            <a:chOff x="836" y="3305"/>
            <a:chExt cx="354" cy="154"/>
          </a:xfrm>
        </p:grpSpPr>
        <p:grpSp>
          <p:nvGrpSpPr>
            <p:cNvPr id="214212" name="Group 65"/>
            <p:cNvGrpSpPr>
              <a:grpSpLocks/>
            </p:cNvGrpSpPr>
            <p:nvPr/>
          </p:nvGrpSpPr>
          <p:grpSpPr bwMode="auto">
            <a:xfrm>
              <a:off x="890" y="3305"/>
              <a:ext cx="290" cy="154"/>
              <a:chOff x="844" y="3337"/>
              <a:chExt cx="290" cy="154"/>
            </a:xfrm>
          </p:grpSpPr>
          <p:sp>
            <p:nvSpPr>
              <p:cNvPr id="91337" name="Rectangle 66"/>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38" name="Text Box 67"/>
              <p:cNvSpPr txBox="1">
                <a:spLocks noChangeArrowheads="1"/>
              </p:cNvSpPr>
              <p:nvPr/>
            </p:nvSpPr>
            <p:spPr bwMode="auto">
              <a:xfrm>
                <a:off x="844" y="3337"/>
                <a:ext cx="285"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chemeClr val="bg1"/>
                    </a:solidFill>
                    <a:latin typeface="Arial" charset="0"/>
                    <a:cs typeface="+mn-cs"/>
                  </a:rPr>
                  <a:t>DNS</a:t>
                </a:r>
              </a:p>
            </p:txBody>
          </p:sp>
        </p:grpSp>
        <p:grpSp>
          <p:nvGrpSpPr>
            <p:cNvPr id="214213" name="Group 68"/>
            <p:cNvGrpSpPr>
              <a:grpSpLocks/>
            </p:cNvGrpSpPr>
            <p:nvPr/>
          </p:nvGrpSpPr>
          <p:grpSpPr bwMode="auto">
            <a:xfrm>
              <a:off x="836" y="3334"/>
              <a:ext cx="354" cy="94"/>
              <a:chOff x="836" y="3334"/>
              <a:chExt cx="354" cy="94"/>
            </a:xfrm>
          </p:grpSpPr>
          <p:sp>
            <p:nvSpPr>
              <p:cNvPr id="91335" name="Rectangle 69"/>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36" name="Rectangle 70"/>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grpSp>
        <p:nvGrpSpPr>
          <p:cNvPr id="214025" name="Group 71"/>
          <p:cNvGrpSpPr>
            <a:grpSpLocks/>
          </p:cNvGrpSpPr>
          <p:nvPr/>
        </p:nvGrpSpPr>
        <p:grpSpPr bwMode="auto">
          <a:xfrm>
            <a:off x="280988" y="1654175"/>
            <a:ext cx="762000" cy="177800"/>
            <a:chOff x="627" y="3377"/>
            <a:chExt cx="480" cy="112"/>
          </a:xfrm>
        </p:grpSpPr>
        <p:sp>
          <p:nvSpPr>
            <p:cNvPr id="91331" name="Rectangle 72"/>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32" name="Rectangle 73"/>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nvGrpSpPr>
          <p:cNvPr id="214026" name="Group 74"/>
          <p:cNvGrpSpPr>
            <a:grpSpLocks/>
          </p:cNvGrpSpPr>
          <p:nvPr/>
        </p:nvGrpSpPr>
        <p:grpSpPr bwMode="auto">
          <a:xfrm>
            <a:off x="85725" y="1885950"/>
            <a:ext cx="1081088" cy="244475"/>
            <a:chOff x="504" y="3523"/>
            <a:chExt cx="681" cy="154"/>
          </a:xfrm>
        </p:grpSpPr>
        <p:grpSp>
          <p:nvGrpSpPr>
            <p:cNvPr id="214197" name="Group 75"/>
            <p:cNvGrpSpPr>
              <a:grpSpLocks/>
            </p:cNvGrpSpPr>
            <p:nvPr/>
          </p:nvGrpSpPr>
          <p:grpSpPr bwMode="auto">
            <a:xfrm>
              <a:off x="623" y="3523"/>
              <a:ext cx="480" cy="154"/>
              <a:chOff x="723" y="3453"/>
              <a:chExt cx="480" cy="154"/>
            </a:xfrm>
          </p:grpSpPr>
          <p:grpSp>
            <p:nvGrpSpPr>
              <p:cNvPr id="214201" name="Group 76"/>
              <p:cNvGrpSpPr>
                <a:grpSpLocks/>
              </p:cNvGrpSpPr>
              <p:nvPr/>
            </p:nvGrpSpPr>
            <p:grpSpPr bwMode="auto">
              <a:xfrm>
                <a:off x="836" y="3453"/>
                <a:ext cx="354" cy="154"/>
                <a:chOff x="836" y="3305"/>
                <a:chExt cx="354" cy="154"/>
              </a:xfrm>
            </p:grpSpPr>
            <p:grpSp>
              <p:nvGrpSpPr>
                <p:cNvPr id="214204" name="Group 77"/>
                <p:cNvGrpSpPr>
                  <a:grpSpLocks/>
                </p:cNvGrpSpPr>
                <p:nvPr/>
              </p:nvGrpSpPr>
              <p:grpSpPr bwMode="auto">
                <a:xfrm>
                  <a:off x="890" y="3305"/>
                  <a:ext cx="290" cy="154"/>
                  <a:chOff x="844" y="3337"/>
                  <a:chExt cx="290" cy="154"/>
                </a:xfrm>
              </p:grpSpPr>
              <p:sp>
                <p:nvSpPr>
                  <p:cNvPr id="91329" name="Rectangle 78"/>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30" name="Text Box 79"/>
                  <p:cNvSpPr txBox="1">
                    <a:spLocks noChangeArrowheads="1"/>
                  </p:cNvSpPr>
                  <p:nvPr/>
                </p:nvSpPr>
                <p:spPr bwMode="auto">
                  <a:xfrm>
                    <a:off x="844" y="3337"/>
                    <a:ext cx="285"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chemeClr val="bg1"/>
                        </a:solidFill>
                        <a:latin typeface="Arial" charset="0"/>
                        <a:cs typeface="+mn-cs"/>
                      </a:rPr>
                      <a:t>DNS</a:t>
                    </a:r>
                  </a:p>
                </p:txBody>
              </p:sp>
            </p:grpSp>
            <p:grpSp>
              <p:nvGrpSpPr>
                <p:cNvPr id="214205" name="Group 80"/>
                <p:cNvGrpSpPr>
                  <a:grpSpLocks/>
                </p:cNvGrpSpPr>
                <p:nvPr/>
              </p:nvGrpSpPr>
              <p:grpSpPr bwMode="auto">
                <a:xfrm>
                  <a:off x="836" y="3334"/>
                  <a:ext cx="354" cy="94"/>
                  <a:chOff x="836" y="3334"/>
                  <a:chExt cx="354" cy="94"/>
                </a:xfrm>
              </p:grpSpPr>
              <p:sp>
                <p:nvSpPr>
                  <p:cNvPr id="91327" name="Rectangle 81"/>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28" name="Rectangle 82"/>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sp>
            <p:nvSpPr>
              <p:cNvPr id="91323" name="Rectangle 83"/>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24" name="Rectangle 84"/>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sp>
          <p:nvSpPr>
            <p:cNvPr id="91319" name="Rectangle 85"/>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20" name="Rectangle 86"/>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21" name="Rectangle 87"/>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sp>
        <p:nvSpPr>
          <p:cNvPr id="91148" name="AutoShape 88"/>
          <p:cNvSpPr>
            <a:spLocks noChangeArrowheads="1"/>
          </p:cNvSpPr>
          <p:nvPr/>
        </p:nvSpPr>
        <p:spPr bwMode="auto">
          <a:xfrm>
            <a:off x="628650" y="1162050"/>
            <a:ext cx="381000" cy="1166813"/>
          </a:xfrm>
          <a:prstGeom prst="downArrow">
            <a:avLst>
              <a:gd name="adj1" fmla="val 54167"/>
              <a:gd name="adj2" fmla="val 49170"/>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nvGrpSpPr>
          <p:cNvPr id="705625" name="Group 89"/>
          <p:cNvGrpSpPr>
            <a:grpSpLocks/>
          </p:cNvGrpSpPr>
          <p:nvPr/>
        </p:nvGrpSpPr>
        <p:grpSpPr bwMode="auto">
          <a:xfrm>
            <a:off x="650875" y="2389188"/>
            <a:ext cx="1081088" cy="244475"/>
            <a:chOff x="504" y="3523"/>
            <a:chExt cx="681" cy="154"/>
          </a:xfrm>
        </p:grpSpPr>
        <p:grpSp>
          <p:nvGrpSpPr>
            <p:cNvPr id="214184" name="Group 90"/>
            <p:cNvGrpSpPr>
              <a:grpSpLocks/>
            </p:cNvGrpSpPr>
            <p:nvPr/>
          </p:nvGrpSpPr>
          <p:grpSpPr bwMode="auto">
            <a:xfrm>
              <a:off x="623" y="3523"/>
              <a:ext cx="480" cy="154"/>
              <a:chOff x="723" y="3453"/>
              <a:chExt cx="480" cy="154"/>
            </a:xfrm>
          </p:grpSpPr>
          <p:grpSp>
            <p:nvGrpSpPr>
              <p:cNvPr id="214188" name="Group 91"/>
              <p:cNvGrpSpPr>
                <a:grpSpLocks/>
              </p:cNvGrpSpPr>
              <p:nvPr/>
            </p:nvGrpSpPr>
            <p:grpSpPr bwMode="auto">
              <a:xfrm>
                <a:off x="836" y="3453"/>
                <a:ext cx="354" cy="154"/>
                <a:chOff x="836" y="3305"/>
                <a:chExt cx="354" cy="154"/>
              </a:xfrm>
            </p:grpSpPr>
            <p:grpSp>
              <p:nvGrpSpPr>
                <p:cNvPr id="214191" name="Group 92"/>
                <p:cNvGrpSpPr>
                  <a:grpSpLocks/>
                </p:cNvGrpSpPr>
                <p:nvPr/>
              </p:nvGrpSpPr>
              <p:grpSpPr bwMode="auto">
                <a:xfrm>
                  <a:off x="890" y="3305"/>
                  <a:ext cx="290" cy="154"/>
                  <a:chOff x="844" y="3337"/>
                  <a:chExt cx="290" cy="154"/>
                </a:xfrm>
              </p:grpSpPr>
              <p:sp>
                <p:nvSpPr>
                  <p:cNvPr id="91316" name="Rectangle 9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17" name="Text Box 94"/>
                  <p:cNvSpPr txBox="1">
                    <a:spLocks noChangeArrowheads="1"/>
                  </p:cNvSpPr>
                  <p:nvPr/>
                </p:nvSpPr>
                <p:spPr bwMode="auto">
                  <a:xfrm>
                    <a:off x="844" y="3337"/>
                    <a:ext cx="285"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chemeClr val="bg1"/>
                        </a:solidFill>
                        <a:latin typeface="Arial" charset="0"/>
                        <a:cs typeface="+mn-cs"/>
                      </a:rPr>
                      <a:t>DNS</a:t>
                    </a:r>
                  </a:p>
                </p:txBody>
              </p:sp>
            </p:grpSp>
            <p:grpSp>
              <p:nvGrpSpPr>
                <p:cNvPr id="214192" name="Group 95"/>
                <p:cNvGrpSpPr>
                  <a:grpSpLocks/>
                </p:cNvGrpSpPr>
                <p:nvPr/>
              </p:nvGrpSpPr>
              <p:grpSpPr bwMode="auto">
                <a:xfrm>
                  <a:off x="836" y="3334"/>
                  <a:ext cx="354" cy="94"/>
                  <a:chOff x="836" y="3334"/>
                  <a:chExt cx="354" cy="94"/>
                </a:xfrm>
              </p:grpSpPr>
              <p:sp>
                <p:nvSpPr>
                  <p:cNvPr id="91314" name="Rectangle 96"/>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15" name="Rectangle 97"/>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sp>
            <p:nvSpPr>
              <p:cNvPr id="91310" name="Rectangle 98"/>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11" name="Rectangle 99"/>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sp>
          <p:nvSpPr>
            <p:cNvPr id="91306" name="Rectangle 100"/>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07" name="Rectangle 101"/>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08" name="Rectangle 102"/>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sp>
        <p:nvSpPr>
          <p:cNvPr id="705639" name="Rectangle 103"/>
          <p:cNvSpPr>
            <a:spLocks noChangeArrowheads="1"/>
          </p:cNvSpPr>
          <p:nvPr/>
        </p:nvSpPr>
        <p:spPr bwMode="auto">
          <a:xfrm>
            <a:off x="549275" y="4376738"/>
            <a:ext cx="3892550" cy="13065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lnSpc>
                <a:spcPct val="90000"/>
              </a:lnSpc>
              <a:spcBef>
                <a:spcPct val="20000"/>
              </a:spcBef>
              <a:buClr>
                <a:srgbClr val="000099"/>
              </a:buClr>
              <a:buSzPct val="100000"/>
              <a:buFont typeface="Wingdings" charset="2"/>
              <a:buChar char="§"/>
              <a:defRPr/>
            </a:pPr>
            <a:r>
              <a:rPr lang="en-US" sz="2200" i="0" dirty="0">
                <a:latin typeface="+mn-lt"/>
                <a:ea typeface="+mn-ea"/>
                <a:cs typeface="+mn-cs"/>
              </a:rPr>
              <a:t>IP datagram containing DNS query forwarded via LAN switch from client to 1</a:t>
            </a:r>
            <a:r>
              <a:rPr lang="en-US" sz="2200" i="0" baseline="30000" dirty="0">
                <a:latin typeface="+mn-lt"/>
                <a:ea typeface="+mn-ea"/>
                <a:cs typeface="+mn-cs"/>
              </a:rPr>
              <a:t>st</a:t>
            </a:r>
            <a:r>
              <a:rPr lang="en-US" sz="2200" i="0" dirty="0">
                <a:latin typeface="+mn-lt"/>
                <a:ea typeface="+mn-ea"/>
                <a:cs typeface="+mn-cs"/>
              </a:rPr>
              <a:t> hop router</a:t>
            </a:r>
          </a:p>
        </p:txBody>
      </p:sp>
      <p:sp>
        <p:nvSpPr>
          <p:cNvPr id="705640" name="Rectangle 104"/>
          <p:cNvSpPr>
            <a:spLocks noChangeArrowheads="1"/>
          </p:cNvSpPr>
          <p:nvPr/>
        </p:nvSpPr>
        <p:spPr bwMode="auto">
          <a:xfrm>
            <a:off x="4657725" y="3488859"/>
            <a:ext cx="4386262" cy="15636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lnSpc>
                <a:spcPct val="90000"/>
              </a:lnSpc>
              <a:spcBef>
                <a:spcPct val="20000"/>
              </a:spcBef>
              <a:buClr>
                <a:srgbClr val="000090"/>
              </a:buClr>
              <a:buSzPct val="100000"/>
              <a:buFont typeface="Wingdings" charset="2"/>
              <a:buChar char="§"/>
              <a:defRPr/>
            </a:pPr>
            <a:r>
              <a:rPr lang="en-US" sz="2200" i="0" dirty="0">
                <a:latin typeface="+mn-lt"/>
                <a:ea typeface="+mn-ea"/>
                <a:cs typeface="+mn-cs"/>
              </a:rPr>
              <a:t>IP datagram forwarded from campus network into Comcast network, routed (tables created by </a:t>
            </a:r>
            <a:r>
              <a:rPr lang="en-US" sz="2200" dirty="0">
                <a:solidFill>
                  <a:srgbClr val="C00000"/>
                </a:solidFill>
                <a:latin typeface="+mn-lt"/>
                <a:ea typeface="+mn-ea"/>
                <a:cs typeface="+mn-cs"/>
              </a:rPr>
              <a:t>RIP, OSPF, IS-IS</a:t>
            </a:r>
            <a:r>
              <a:rPr lang="en-US" sz="2200" i="0" dirty="0">
                <a:solidFill>
                  <a:srgbClr val="C00000"/>
                </a:solidFill>
                <a:latin typeface="+mn-lt"/>
                <a:ea typeface="+mn-ea"/>
                <a:cs typeface="+mn-cs"/>
              </a:rPr>
              <a:t> </a:t>
            </a:r>
            <a:r>
              <a:rPr lang="en-US" sz="2200" i="0" dirty="0">
                <a:latin typeface="+mn-lt"/>
                <a:ea typeface="+mn-ea"/>
                <a:cs typeface="+mn-cs"/>
              </a:rPr>
              <a:t>and/or </a:t>
            </a:r>
            <a:r>
              <a:rPr lang="en-US" sz="2200" dirty="0">
                <a:solidFill>
                  <a:srgbClr val="C00000"/>
                </a:solidFill>
                <a:latin typeface="+mn-lt"/>
                <a:ea typeface="+mn-ea"/>
                <a:cs typeface="+mn-cs"/>
              </a:rPr>
              <a:t>BGP</a:t>
            </a:r>
            <a:r>
              <a:rPr lang="en-US" sz="2200" i="0" dirty="0">
                <a:latin typeface="+mn-lt"/>
                <a:ea typeface="+mn-ea"/>
                <a:cs typeface="+mn-cs"/>
              </a:rPr>
              <a:t> routing protocols) to DNS server</a:t>
            </a:r>
          </a:p>
        </p:txBody>
      </p:sp>
      <p:sp>
        <p:nvSpPr>
          <p:cNvPr id="705641" name="Rectangle 105"/>
          <p:cNvSpPr>
            <a:spLocks noChangeArrowheads="1"/>
          </p:cNvSpPr>
          <p:nvPr/>
        </p:nvSpPr>
        <p:spPr bwMode="auto">
          <a:xfrm>
            <a:off x="4657725" y="5297488"/>
            <a:ext cx="3802063" cy="1292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00" indent="-342900">
              <a:lnSpc>
                <a:spcPct val="90000"/>
              </a:lnSpc>
              <a:spcBef>
                <a:spcPct val="20000"/>
              </a:spcBef>
              <a:buClr>
                <a:srgbClr val="000090"/>
              </a:buClr>
              <a:buSzPct val="100000"/>
              <a:buFont typeface="Wingdings" charset="2"/>
              <a:buChar char="§"/>
            </a:pPr>
            <a:r>
              <a:rPr lang="en-US" sz="2200" i="0" dirty="0">
                <a:latin typeface="Gill Sans MT" charset="0"/>
              </a:rPr>
              <a:t>demux</a:t>
            </a:r>
            <a:r>
              <a:rPr lang="en-US" altLang="ja-JP" sz="2200" i="0" dirty="0">
                <a:latin typeface="Gill Sans MT" charset="0"/>
              </a:rPr>
              <a:t>ed to DNS server</a:t>
            </a:r>
          </a:p>
          <a:p>
            <a:pPr marL="342900" indent="-342900">
              <a:lnSpc>
                <a:spcPct val="90000"/>
              </a:lnSpc>
              <a:spcBef>
                <a:spcPct val="20000"/>
              </a:spcBef>
              <a:buClr>
                <a:srgbClr val="000090"/>
              </a:buClr>
              <a:buSzPct val="100000"/>
              <a:buFont typeface="Wingdings" charset="2"/>
              <a:buChar char="§"/>
            </a:pPr>
            <a:r>
              <a:rPr lang="en-US" sz="2200" i="0" dirty="0">
                <a:latin typeface="Gill Sans MT" charset="0"/>
              </a:rPr>
              <a:t>DNS server replies to client with IP address of </a:t>
            </a:r>
            <a:r>
              <a:rPr lang="en-US" sz="2200" i="0" dirty="0" err="1">
                <a:latin typeface="Gill Sans MT" charset="0"/>
              </a:rPr>
              <a:t>www.</a:t>
            </a:r>
            <a:r>
              <a:rPr lang="en-US" altLang="zh-CN" sz="2200" i="0" dirty="0" err="1">
                <a:latin typeface="Gill Sans MT" charset="0"/>
              </a:rPr>
              <a:t>tencent</a:t>
            </a:r>
            <a:r>
              <a:rPr lang="en-US" sz="2200" i="0" dirty="0" err="1">
                <a:latin typeface="Gill Sans MT" charset="0"/>
              </a:rPr>
              <a:t>.com</a:t>
            </a:r>
            <a:r>
              <a:rPr lang="en-US" sz="2200" i="0" dirty="0">
                <a:latin typeface="Gill Sans MT" charset="0"/>
              </a:rPr>
              <a:t> </a:t>
            </a:r>
          </a:p>
        </p:txBody>
      </p:sp>
      <p:grpSp>
        <p:nvGrpSpPr>
          <p:cNvPr id="214032" name="Group 4"/>
          <p:cNvGrpSpPr>
            <a:grpSpLocks/>
          </p:cNvGrpSpPr>
          <p:nvPr/>
        </p:nvGrpSpPr>
        <p:grpSpPr bwMode="auto">
          <a:xfrm>
            <a:off x="5173663" y="2041525"/>
            <a:ext cx="757237" cy="379413"/>
            <a:chOff x="2466" y="2026"/>
            <a:chExt cx="477" cy="282"/>
          </a:xfrm>
        </p:grpSpPr>
        <p:sp>
          <p:nvSpPr>
            <p:cNvPr id="214170" name="Oval 5"/>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latin typeface="Arial" charset="0"/>
              </a:endParaRPr>
            </a:p>
          </p:txBody>
        </p:sp>
        <p:sp>
          <p:nvSpPr>
            <p:cNvPr id="214171" name="Line 6"/>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4172" name="Rectangle 7"/>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i="0" dirty="0">
                <a:latin typeface="Times New Roman" charset="0"/>
              </a:endParaRPr>
            </a:p>
          </p:txBody>
        </p:sp>
        <p:sp>
          <p:nvSpPr>
            <p:cNvPr id="214173" name="Oval 8"/>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latin typeface="Arial" charset="0"/>
              </a:endParaRPr>
            </a:p>
          </p:txBody>
        </p:sp>
        <p:grpSp>
          <p:nvGrpSpPr>
            <p:cNvPr id="214174" name="Group 9"/>
            <p:cNvGrpSpPr>
              <a:grpSpLocks/>
            </p:cNvGrpSpPr>
            <p:nvPr/>
          </p:nvGrpSpPr>
          <p:grpSpPr bwMode="auto">
            <a:xfrm>
              <a:off x="2581" y="2061"/>
              <a:ext cx="236" cy="94"/>
              <a:chOff x="2848" y="848"/>
              <a:chExt cx="140" cy="98"/>
            </a:xfrm>
          </p:grpSpPr>
          <p:sp>
            <p:nvSpPr>
              <p:cNvPr id="214181" name="Line 10"/>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4182" name="Line 11"/>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4183" name="Line 12"/>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grpSp>
          <p:nvGrpSpPr>
            <p:cNvPr id="214175" name="Group 13"/>
            <p:cNvGrpSpPr>
              <a:grpSpLocks/>
            </p:cNvGrpSpPr>
            <p:nvPr/>
          </p:nvGrpSpPr>
          <p:grpSpPr bwMode="auto">
            <a:xfrm flipV="1">
              <a:off x="2581" y="2060"/>
              <a:ext cx="236" cy="94"/>
              <a:chOff x="2848" y="848"/>
              <a:chExt cx="140" cy="98"/>
            </a:xfrm>
          </p:grpSpPr>
          <p:sp>
            <p:nvSpPr>
              <p:cNvPr id="214178" name="Line 14"/>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4179" name="Line 15"/>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4180" name="Line 16"/>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sp>
          <p:nvSpPr>
            <p:cNvPr id="214176" name="Line 17"/>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4177" name="Line 18"/>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grpSp>
        <p:nvGrpSpPr>
          <p:cNvPr id="214033" name="Group 19"/>
          <p:cNvGrpSpPr>
            <a:grpSpLocks/>
          </p:cNvGrpSpPr>
          <p:nvPr/>
        </p:nvGrpSpPr>
        <p:grpSpPr bwMode="auto">
          <a:xfrm>
            <a:off x="6538913" y="1787525"/>
            <a:ext cx="757237" cy="379413"/>
            <a:chOff x="2466" y="2026"/>
            <a:chExt cx="477" cy="282"/>
          </a:xfrm>
        </p:grpSpPr>
        <p:sp>
          <p:nvSpPr>
            <p:cNvPr id="214156" name="Oval 20"/>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latin typeface="Arial" charset="0"/>
              </a:endParaRPr>
            </a:p>
          </p:txBody>
        </p:sp>
        <p:sp>
          <p:nvSpPr>
            <p:cNvPr id="214157" name="Line 21"/>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4158" name="Rectangle 22"/>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i="0" dirty="0">
                <a:latin typeface="Times New Roman" charset="0"/>
              </a:endParaRPr>
            </a:p>
          </p:txBody>
        </p:sp>
        <p:sp>
          <p:nvSpPr>
            <p:cNvPr id="214159" name="Oval 23"/>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latin typeface="Arial" charset="0"/>
              </a:endParaRPr>
            </a:p>
          </p:txBody>
        </p:sp>
        <p:grpSp>
          <p:nvGrpSpPr>
            <p:cNvPr id="214160" name="Group 24"/>
            <p:cNvGrpSpPr>
              <a:grpSpLocks/>
            </p:cNvGrpSpPr>
            <p:nvPr/>
          </p:nvGrpSpPr>
          <p:grpSpPr bwMode="auto">
            <a:xfrm>
              <a:off x="2581" y="2061"/>
              <a:ext cx="236" cy="94"/>
              <a:chOff x="2848" y="848"/>
              <a:chExt cx="140" cy="98"/>
            </a:xfrm>
          </p:grpSpPr>
          <p:sp>
            <p:nvSpPr>
              <p:cNvPr id="214167" name="Line 25"/>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4168" name="Line 26"/>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4169" name="Line 27"/>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grpSp>
          <p:nvGrpSpPr>
            <p:cNvPr id="214161" name="Group 28"/>
            <p:cNvGrpSpPr>
              <a:grpSpLocks/>
            </p:cNvGrpSpPr>
            <p:nvPr/>
          </p:nvGrpSpPr>
          <p:grpSpPr bwMode="auto">
            <a:xfrm flipV="1">
              <a:off x="2581" y="2060"/>
              <a:ext cx="236" cy="94"/>
              <a:chOff x="2848" y="848"/>
              <a:chExt cx="140" cy="98"/>
            </a:xfrm>
          </p:grpSpPr>
          <p:sp>
            <p:nvSpPr>
              <p:cNvPr id="214164" name="Line 29"/>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4165" name="Line 30"/>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4166" name="Line 31"/>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sp>
          <p:nvSpPr>
            <p:cNvPr id="214162" name="Line 32"/>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4163" name="Line 33"/>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sp>
        <p:nvSpPr>
          <p:cNvPr id="214034" name="Text Box 34"/>
          <p:cNvSpPr txBox="1">
            <a:spLocks noChangeArrowheads="1"/>
          </p:cNvSpPr>
          <p:nvPr/>
        </p:nvSpPr>
        <p:spPr bwMode="auto">
          <a:xfrm>
            <a:off x="5335588" y="2511425"/>
            <a:ext cx="1811337" cy="58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600" i="0" dirty="0">
                <a:solidFill>
                  <a:srgbClr val="000000"/>
                </a:solidFill>
                <a:latin typeface="Arial" charset="0"/>
              </a:rPr>
              <a:t>Comcast network </a:t>
            </a:r>
          </a:p>
          <a:p>
            <a:pPr eaLnBrk="1" hangingPunct="1"/>
            <a:r>
              <a:rPr lang="en-US" sz="1600" i="0" dirty="0">
                <a:solidFill>
                  <a:srgbClr val="000000"/>
                </a:solidFill>
                <a:latin typeface="Arial" charset="0"/>
              </a:rPr>
              <a:t>68.80.0.0/13</a:t>
            </a:r>
          </a:p>
        </p:txBody>
      </p:sp>
      <p:grpSp>
        <p:nvGrpSpPr>
          <p:cNvPr id="214035" name="Group 69"/>
          <p:cNvGrpSpPr>
            <a:grpSpLocks/>
          </p:cNvGrpSpPr>
          <p:nvPr/>
        </p:nvGrpSpPr>
        <p:grpSpPr bwMode="auto">
          <a:xfrm>
            <a:off x="7196138" y="2703513"/>
            <a:ext cx="757237" cy="379412"/>
            <a:chOff x="2466" y="2026"/>
            <a:chExt cx="477" cy="282"/>
          </a:xfrm>
        </p:grpSpPr>
        <p:sp>
          <p:nvSpPr>
            <p:cNvPr id="214142" name="Oval 70"/>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latin typeface="Arial" charset="0"/>
              </a:endParaRPr>
            </a:p>
          </p:txBody>
        </p:sp>
        <p:sp>
          <p:nvSpPr>
            <p:cNvPr id="214143" name="Line 71"/>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4144" name="Rectangle 72"/>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i="0" dirty="0">
                <a:latin typeface="Times New Roman" charset="0"/>
              </a:endParaRPr>
            </a:p>
          </p:txBody>
        </p:sp>
        <p:sp>
          <p:nvSpPr>
            <p:cNvPr id="214145" name="Oval 73"/>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latin typeface="Arial" charset="0"/>
              </a:endParaRPr>
            </a:p>
          </p:txBody>
        </p:sp>
        <p:grpSp>
          <p:nvGrpSpPr>
            <p:cNvPr id="214146" name="Group 74"/>
            <p:cNvGrpSpPr>
              <a:grpSpLocks/>
            </p:cNvGrpSpPr>
            <p:nvPr/>
          </p:nvGrpSpPr>
          <p:grpSpPr bwMode="auto">
            <a:xfrm>
              <a:off x="2581" y="2061"/>
              <a:ext cx="236" cy="94"/>
              <a:chOff x="2848" y="848"/>
              <a:chExt cx="140" cy="98"/>
            </a:xfrm>
          </p:grpSpPr>
          <p:sp>
            <p:nvSpPr>
              <p:cNvPr id="214153" name="Line 75"/>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4154" name="Line 76"/>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4155" name="Line 77"/>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grpSp>
          <p:nvGrpSpPr>
            <p:cNvPr id="214147" name="Group 78"/>
            <p:cNvGrpSpPr>
              <a:grpSpLocks/>
            </p:cNvGrpSpPr>
            <p:nvPr/>
          </p:nvGrpSpPr>
          <p:grpSpPr bwMode="auto">
            <a:xfrm flipV="1">
              <a:off x="2581" y="2060"/>
              <a:ext cx="236" cy="94"/>
              <a:chOff x="2848" y="848"/>
              <a:chExt cx="140" cy="98"/>
            </a:xfrm>
          </p:grpSpPr>
          <p:sp>
            <p:nvSpPr>
              <p:cNvPr id="214150" name="Line 79"/>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4151" name="Line 80"/>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4152" name="Line 81"/>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sp>
          <p:nvSpPr>
            <p:cNvPr id="214148" name="Line 82"/>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4149" name="Line 83"/>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sp>
        <p:nvSpPr>
          <p:cNvPr id="214036" name="Line 93"/>
          <p:cNvSpPr>
            <a:spLocks noChangeShapeType="1"/>
          </p:cNvSpPr>
          <p:nvPr/>
        </p:nvSpPr>
        <p:spPr bwMode="auto">
          <a:xfrm flipH="1">
            <a:off x="6915150" y="1528763"/>
            <a:ext cx="260350" cy="258762"/>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4037" name="Text Box 139"/>
          <p:cNvSpPr txBox="1">
            <a:spLocks noChangeArrowheads="1"/>
          </p:cNvSpPr>
          <p:nvPr/>
        </p:nvSpPr>
        <p:spPr bwMode="auto">
          <a:xfrm>
            <a:off x="7367588" y="746125"/>
            <a:ext cx="1233487" cy="58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600" i="0" dirty="0">
                <a:solidFill>
                  <a:srgbClr val="000000"/>
                </a:solidFill>
                <a:latin typeface="Arial" charset="0"/>
              </a:rPr>
              <a:t>DNS server</a:t>
            </a:r>
          </a:p>
          <a:p>
            <a:pPr eaLnBrk="1" hangingPunct="1"/>
            <a:endParaRPr lang="en-US" sz="1600" i="0" dirty="0">
              <a:solidFill>
                <a:srgbClr val="000000"/>
              </a:solidFill>
              <a:latin typeface="Arial" charset="0"/>
            </a:endParaRPr>
          </a:p>
        </p:txBody>
      </p:sp>
      <p:grpSp>
        <p:nvGrpSpPr>
          <p:cNvPr id="214038" name="Group 166"/>
          <p:cNvGrpSpPr>
            <a:grpSpLocks/>
          </p:cNvGrpSpPr>
          <p:nvPr/>
        </p:nvGrpSpPr>
        <p:grpSpPr bwMode="auto">
          <a:xfrm>
            <a:off x="3795713" y="2409825"/>
            <a:ext cx="1576387" cy="1287463"/>
            <a:chOff x="3228" y="1776"/>
            <a:chExt cx="252" cy="96"/>
          </a:xfrm>
        </p:grpSpPr>
        <p:sp>
          <p:nvSpPr>
            <p:cNvPr id="214140" name="Line 164"/>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4141" name="Line 165"/>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grpSp>
      <p:grpSp>
        <p:nvGrpSpPr>
          <p:cNvPr id="214039" name="Group 167"/>
          <p:cNvGrpSpPr>
            <a:grpSpLocks/>
          </p:cNvGrpSpPr>
          <p:nvPr/>
        </p:nvGrpSpPr>
        <p:grpSpPr bwMode="auto">
          <a:xfrm flipH="1">
            <a:off x="5600700" y="2424113"/>
            <a:ext cx="400050" cy="152400"/>
            <a:chOff x="3228" y="1776"/>
            <a:chExt cx="252" cy="96"/>
          </a:xfrm>
        </p:grpSpPr>
        <p:sp>
          <p:nvSpPr>
            <p:cNvPr id="214138" name="Line 168"/>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4139" name="Line 169"/>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grpSp>
      <p:grpSp>
        <p:nvGrpSpPr>
          <p:cNvPr id="214040" name="Group 170"/>
          <p:cNvGrpSpPr>
            <a:grpSpLocks/>
          </p:cNvGrpSpPr>
          <p:nvPr/>
        </p:nvGrpSpPr>
        <p:grpSpPr bwMode="auto">
          <a:xfrm flipH="1" flipV="1">
            <a:off x="5753100" y="1900238"/>
            <a:ext cx="400050" cy="152400"/>
            <a:chOff x="3228" y="1776"/>
            <a:chExt cx="252" cy="96"/>
          </a:xfrm>
        </p:grpSpPr>
        <p:sp>
          <p:nvSpPr>
            <p:cNvPr id="214136" name="Line 171"/>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4137" name="Line 172"/>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grpSp>
      <p:grpSp>
        <p:nvGrpSpPr>
          <p:cNvPr id="214041" name="Group 173"/>
          <p:cNvGrpSpPr>
            <a:grpSpLocks/>
          </p:cNvGrpSpPr>
          <p:nvPr/>
        </p:nvGrpSpPr>
        <p:grpSpPr bwMode="auto">
          <a:xfrm flipH="1" flipV="1">
            <a:off x="7853363" y="2590800"/>
            <a:ext cx="400050" cy="152400"/>
            <a:chOff x="3228" y="1776"/>
            <a:chExt cx="252" cy="96"/>
          </a:xfrm>
        </p:grpSpPr>
        <p:sp>
          <p:nvSpPr>
            <p:cNvPr id="214134" name="Line 174"/>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4135" name="Line 175"/>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grpSp>
      <p:grpSp>
        <p:nvGrpSpPr>
          <p:cNvPr id="214042" name="Group 176"/>
          <p:cNvGrpSpPr>
            <a:grpSpLocks/>
          </p:cNvGrpSpPr>
          <p:nvPr/>
        </p:nvGrpSpPr>
        <p:grpSpPr bwMode="auto">
          <a:xfrm flipV="1">
            <a:off x="7029450" y="2609850"/>
            <a:ext cx="295275" cy="114300"/>
            <a:chOff x="3228" y="1776"/>
            <a:chExt cx="252" cy="96"/>
          </a:xfrm>
        </p:grpSpPr>
        <p:sp>
          <p:nvSpPr>
            <p:cNvPr id="214132" name="Line 177"/>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4133" name="Line 178"/>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grpSp>
      <p:grpSp>
        <p:nvGrpSpPr>
          <p:cNvPr id="214043" name="Group 179"/>
          <p:cNvGrpSpPr>
            <a:grpSpLocks/>
          </p:cNvGrpSpPr>
          <p:nvPr/>
        </p:nvGrpSpPr>
        <p:grpSpPr bwMode="auto">
          <a:xfrm rot="409689" flipH="1" flipV="1">
            <a:off x="7300913" y="1952625"/>
            <a:ext cx="452437" cy="57150"/>
            <a:chOff x="3228" y="1776"/>
            <a:chExt cx="252" cy="96"/>
          </a:xfrm>
        </p:grpSpPr>
        <p:sp>
          <p:nvSpPr>
            <p:cNvPr id="214130" name="Line 180"/>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4131" name="Line 181"/>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grpSp>
      <p:grpSp>
        <p:nvGrpSpPr>
          <p:cNvPr id="214044" name="Group 182"/>
          <p:cNvGrpSpPr>
            <a:grpSpLocks/>
          </p:cNvGrpSpPr>
          <p:nvPr/>
        </p:nvGrpSpPr>
        <p:grpSpPr bwMode="auto">
          <a:xfrm>
            <a:off x="6443663" y="2157413"/>
            <a:ext cx="295275" cy="114300"/>
            <a:chOff x="3228" y="1776"/>
            <a:chExt cx="252" cy="96"/>
          </a:xfrm>
        </p:grpSpPr>
        <p:sp>
          <p:nvSpPr>
            <p:cNvPr id="214128" name="Line 183"/>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4129" name="Line 184"/>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grpSp>
      <p:grpSp>
        <p:nvGrpSpPr>
          <p:cNvPr id="214045" name="Group 185"/>
          <p:cNvGrpSpPr>
            <a:grpSpLocks/>
          </p:cNvGrpSpPr>
          <p:nvPr/>
        </p:nvGrpSpPr>
        <p:grpSpPr bwMode="auto">
          <a:xfrm flipH="1">
            <a:off x="7081838" y="2157413"/>
            <a:ext cx="295275" cy="114300"/>
            <a:chOff x="3228" y="1776"/>
            <a:chExt cx="252" cy="96"/>
          </a:xfrm>
        </p:grpSpPr>
        <p:sp>
          <p:nvSpPr>
            <p:cNvPr id="214126" name="Line 186"/>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4127" name="Line 187"/>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grpSp>
      <p:grpSp>
        <p:nvGrpSpPr>
          <p:cNvPr id="705723" name="Group 187"/>
          <p:cNvGrpSpPr>
            <a:grpSpLocks/>
          </p:cNvGrpSpPr>
          <p:nvPr/>
        </p:nvGrpSpPr>
        <p:grpSpPr bwMode="auto">
          <a:xfrm>
            <a:off x="5980113" y="438150"/>
            <a:ext cx="1316037" cy="1314450"/>
            <a:chOff x="931" y="1941"/>
            <a:chExt cx="829" cy="828"/>
          </a:xfrm>
        </p:grpSpPr>
        <p:sp>
          <p:nvSpPr>
            <p:cNvPr id="214118" name="Freeform 188"/>
            <p:cNvSpPr>
              <a:spLocks/>
            </p:cNvSpPr>
            <p:nvPr/>
          </p:nvSpPr>
          <p:spPr bwMode="auto">
            <a:xfrm>
              <a:off x="1424" y="1965"/>
              <a:ext cx="336" cy="801"/>
            </a:xfrm>
            <a:custGeom>
              <a:avLst/>
              <a:gdLst>
                <a:gd name="T0" fmla="*/ 1 w 551"/>
                <a:gd name="T1" fmla="*/ 0 h 801"/>
                <a:gd name="T2" fmla="*/ 46 w 551"/>
                <a:gd name="T3" fmla="*/ 402 h 801"/>
                <a:gd name="T4" fmla="*/ 1 w 551"/>
                <a:gd name="T5" fmla="*/ 801 h 801"/>
                <a:gd name="T6" fmla="*/ 1 w 551"/>
                <a:gd name="T7" fmla="*/ 535 h 801"/>
                <a:gd name="T8" fmla="*/ 0 w 551"/>
                <a:gd name="T9" fmla="*/ 371 h 801"/>
                <a:gd name="T10" fmla="*/ 1 w 551"/>
                <a:gd name="T11" fmla="*/ 0 h 8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1" h="801">
                  <a:moveTo>
                    <a:pt x="14" y="0"/>
                  </a:moveTo>
                  <a:lnTo>
                    <a:pt x="551" y="402"/>
                  </a:lnTo>
                  <a:lnTo>
                    <a:pt x="6" y="801"/>
                  </a:lnTo>
                  <a:lnTo>
                    <a:pt x="13" y="535"/>
                  </a:lnTo>
                  <a:lnTo>
                    <a:pt x="0" y="371"/>
                  </a:lnTo>
                  <a:lnTo>
                    <a:pt x="14" y="0"/>
                  </a:lnTo>
                  <a:close/>
                </a:path>
              </a:pathLst>
            </a:custGeom>
            <a:gradFill rotWithShape="1">
              <a:gsLst>
                <a:gs pos="0">
                  <a:schemeClr val="bg1"/>
                </a:gs>
                <a:gs pos="100000">
                  <a:srgbClr val="FF0000"/>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nvGrpSpPr>
            <p:cNvPr id="214119" name="Group 189"/>
            <p:cNvGrpSpPr>
              <a:grpSpLocks/>
            </p:cNvGrpSpPr>
            <p:nvPr/>
          </p:nvGrpSpPr>
          <p:grpSpPr bwMode="auto">
            <a:xfrm>
              <a:off x="931" y="1941"/>
              <a:ext cx="500" cy="828"/>
              <a:chOff x="569" y="2954"/>
              <a:chExt cx="500" cy="828"/>
            </a:xfrm>
          </p:grpSpPr>
          <p:sp>
            <p:nvSpPr>
              <p:cNvPr id="91241" name="Rectangle 190"/>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242" name="Text Box 191"/>
              <p:cNvSpPr txBox="1">
                <a:spLocks noChangeArrowheads="1"/>
              </p:cNvSpPr>
              <p:nvPr/>
            </p:nvSpPr>
            <p:spPr bwMode="auto">
              <a:xfrm>
                <a:off x="639" y="2954"/>
                <a:ext cx="385" cy="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dirty="0">
                    <a:latin typeface="Arial" charset="0"/>
                    <a:cs typeface="+mn-cs"/>
                  </a:rPr>
                  <a:t>DNS</a:t>
                </a:r>
              </a:p>
              <a:p>
                <a:pPr algn="ctr">
                  <a:defRPr/>
                </a:pPr>
                <a:r>
                  <a:rPr lang="en-US" sz="1600" i="0" dirty="0">
                    <a:latin typeface="Arial" charset="0"/>
                    <a:cs typeface="+mn-cs"/>
                  </a:rPr>
                  <a:t>UDP</a:t>
                </a:r>
              </a:p>
              <a:p>
                <a:pPr algn="ctr">
                  <a:defRPr/>
                </a:pPr>
                <a:r>
                  <a:rPr lang="en-US" sz="1600" i="0" dirty="0">
                    <a:latin typeface="Arial" charset="0"/>
                    <a:cs typeface="+mn-cs"/>
                  </a:rPr>
                  <a:t>IP</a:t>
                </a:r>
              </a:p>
              <a:p>
                <a:pPr algn="ctr">
                  <a:defRPr/>
                </a:pPr>
                <a:r>
                  <a:rPr lang="en-US" sz="1600" i="0" dirty="0">
                    <a:latin typeface="Arial" charset="0"/>
                    <a:cs typeface="+mn-cs"/>
                  </a:rPr>
                  <a:t>Eth</a:t>
                </a:r>
              </a:p>
              <a:p>
                <a:pPr algn="ctr">
                  <a:defRPr/>
                </a:pPr>
                <a:r>
                  <a:rPr lang="en-US" sz="1600" i="0" dirty="0">
                    <a:latin typeface="Arial" charset="0"/>
                    <a:cs typeface="+mn-cs"/>
                  </a:rPr>
                  <a:t>Phy</a:t>
                </a:r>
              </a:p>
            </p:txBody>
          </p:sp>
          <p:sp>
            <p:nvSpPr>
              <p:cNvPr id="91243" name="Line 192"/>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1244" name="Line 193"/>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1245" name="Line 194"/>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1246" name="Line 195"/>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grpSp>
        <p:nvGrpSpPr>
          <p:cNvPr id="705732" name="Group 196"/>
          <p:cNvGrpSpPr>
            <a:grpSpLocks/>
          </p:cNvGrpSpPr>
          <p:nvPr/>
        </p:nvGrpSpPr>
        <p:grpSpPr bwMode="auto">
          <a:xfrm>
            <a:off x="4881563" y="558800"/>
            <a:ext cx="1081087" cy="1217613"/>
            <a:chOff x="1404" y="3105"/>
            <a:chExt cx="681" cy="767"/>
          </a:xfrm>
        </p:grpSpPr>
        <p:grpSp>
          <p:nvGrpSpPr>
            <p:cNvPr id="214083" name="Group 197"/>
            <p:cNvGrpSpPr>
              <a:grpSpLocks/>
            </p:cNvGrpSpPr>
            <p:nvPr/>
          </p:nvGrpSpPr>
          <p:grpSpPr bwMode="auto">
            <a:xfrm>
              <a:off x="1404" y="3355"/>
              <a:ext cx="681" cy="468"/>
              <a:chOff x="42" y="886"/>
              <a:chExt cx="681" cy="468"/>
            </a:xfrm>
          </p:grpSpPr>
          <p:grpSp>
            <p:nvGrpSpPr>
              <p:cNvPr id="214088" name="Group 198"/>
              <p:cNvGrpSpPr>
                <a:grpSpLocks/>
              </p:cNvGrpSpPr>
              <p:nvPr/>
            </p:nvGrpSpPr>
            <p:grpSpPr bwMode="auto">
              <a:xfrm>
                <a:off x="278" y="886"/>
                <a:ext cx="354" cy="154"/>
                <a:chOff x="740" y="3209"/>
                <a:chExt cx="354" cy="154"/>
              </a:xfrm>
            </p:grpSpPr>
            <p:grpSp>
              <p:nvGrpSpPr>
                <p:cNvPr id="214113" name="Group 199"/>
                <p:cNvGrpSpPr>
                  <a:grpSpLocks/>
                </p:cNvGrpSpPr>
                <p:nvPr/>
              </p:nvGrpSpPr>
              <p:grpSpPr bwMode="auto">
                <a:xfrm>
                  <a:off x="794" y="3209"/>
                  <a:ext cx="290" cy="154"/>
                  <a:chOff x="844" y="3337"/>
                  <a:chExt cx="290" cy="154"/>
                </a:xfrm>
              </p:grpSpPr>
              <p:sp>
                <p:nvSpPr>
                  <p:cNvPr id="91237" name="Rectangle 200"/>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238" name="Text Box 201"/>
                  <p:cNvSpPr txBox="1">
                    <a:spLocks noChangeArrowheads="1"/>
                  </p:cNvSpPr>
                  <p:nvPr/>
                </p:nvSpPr>
                <p:spPr bwMode="auto">
                  <a:xfrm>
                    <a:off x="844" y="3337"/>
                    <a:ext cx="285"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chemeClr val="bg1"/>
                        </a:solidFill>
                        <a:latin typeface="Arial" charset="0"/>
                        <a:cs typeface="+mn-cs"/>
                      </a:rPr>
                      <a:t>DNS</a:t>
                    </a:r>
                  </a:p>
                </p:txBody>
              </p:sp>
            </p:grpSp>
            <p:sp>
              <p:nvSpPr>
                <p:cNvPr id="91235" name="Rectangle 202"/>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236" name="Rectangle 203"/>
                <p:cNvSpPr>
                  <a:spLocks noChangeArrowheads="1"/>
                </p:cNvSpPr>
                <p:nvPr/>
              </p:nvSpPr>
              <p:spPr bwMode="auto">
                <a:xfrm>
                  <a:off x="740" y="3238"/>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nvGrpSpPr>
              <p:cNvPr id="214089" name="Group 204"/>
              <p:cNvGrpSpPr>
                <a:grpSpLocks/>
              </p:cNvGrpSpPr>
              <p:nvPr/>
            </p:nvGrpSpPr>
            <p:grpSpPr bwMode="auto">
              <a:xfrm>
                <a:off x="278" y="1034"/>
                <a:ext cx="354" cy="154"/>
                <a:chOff x="836" y="3305"/>
                <a:chExt cx="354" cy="154"/>
              </a:xfrm>
            </p:grpSpPr>
            <p:grpSp>
              <p:nvGrpSpPr>
                <p:cNvPr id="214107" name="Group 205"/>
                <p:cNvGrpSpPr>
                  <a:grpSpLocks/>
                </p:cNvGrpSpPr>
                <p:nvPr/>
              </p:nvGrpSpPr>
              <p:grpSpPr bwMode="auto">
                <a:xfrm>
                  <a:off x="890" y="3305"/>
                  <a:ext cx="290" cy="154"/>
                  <a:chOff x="844" y="3337"/>
                  <a:chExt cx="290" cy="154"/>
                </a:xfrm>
              </p:grpSpPr>
              <p:sp>
                <p:nvSpPr>
                  <p:cNvPr id="91232" name="Rectangle 206"/>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233" name="Text Box 207"/>
                  <p:cNvSpPr txBox="1">
                    <a:spLocks noChangeArrowheads="1"/>
                  </p:cNvSpPr>
                  <p:nvPr/>
                </p:nvSpPr>
                <p:spPr bwMode="auto">
                  <a:xfrm>
                    <a:off x="844" y="3337"/>
                    <a:ext cx="285"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chemeClr val="bg1"/>
                        </a:solidFill>
                        <a:latin typeface="Arial" charset="0"/>
                        <a:cs typeface="+mn-cs"/>
                      </a:rPr>
                      <a:t>DNS</a:t>
                    </a:r>
                  </a:p>
                </p:txBody>
              </p:sp>
            </p:grpSp>
            <p:grpSp>
              <p:nvGrpSpPr>
                <p:cNvPr id="214108" name="Group 208"/>
                <p:cNvGrpSpPr>
                  <a:grpSpLocks/>
                </p:cNvGrpSpPr>
                <p:nvPr/>
              </p:nvGrpSpPr>
              <p:grpSpPr bwMode="auto">
                <a:xfrm>
                  <a:off x="836" y="3334"/>
                  <a:ext cx="354" cy="94"/>
                  <a:chOff x="836" y="3334"/>
                  <a:chExt cx="354" cy="94"/>
                </a:xfrm>
              </p:grpSpPr>
              <p:sp>
                <p:nvSpPr>
                  <p:cNvPr id="91230" name="Rectangle 209"/>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231" name="Rectangle 210"/>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grpSp>
            <p:nvGrpSpPr>
              <p:cNvPr id="214090" name="Group 211"/>
              <p:cNvGrpSpPr>
                <a:grpSpLocks/>
              </p:cNvGrpSpPr>
              <p:nvPr/>
            </p:nvGrpSpPr>
            <p:grpSpPr bwMode="auto">
              <a:xfrm>
                <a:off x="165" y="1054"/>
                <a:ext cx="480" cy="112"/>
                <a:chOff x="627" y="3377"/>
                <a:chExt cx="480" cy="112"/>
              </a:xfrm>
            </p:grpSpPr>
            <p:sp>
              <p:nvSpPr>
                <p:cNvPr id="91226" name="Rectangle 212"/>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227" name="Rectangle 213"/>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nvGrpSpPr>
              <p:cNvPr id="214091" name="Group 214"/>
              <p:cNvGrpSpPr>
                <a:grpSpLocks/>
              </p:cNvGrpSpPr>
              <p:nvPr/>
            </p:nvGrpSpPr>
            <p:grpSpPr bwMode="auto">
              <a:xfrm>
                <a:off x="42" y="1200"/>
                <a:ext cx="681" cy="154"/>
                <a:chOff x="504" y="3523"/>
                <a:chExt cx="681" cy="154"/>
              </a:xfrm>
            </p:grpSpPr>
            <p:grpSp>
              <p:nvGrpSpPr>
                <p:cNvPr id="214092" name="Group 215"/>
                <p:cNvGrpSpPr>
                  <a:grpSpLocks/>
                </p:cNvGrpSpPr>
                <p:nvPr/>
              </p:nvGrpSpPr>
              <p:grpSpPr bwMode="auto">
                <a:xfrm>
                  <a:off x="623" y="3523"/>
                  <a:ext cx="480" cy="154"/>
                  <a:chOff x="723" y="3453"/>
                  <a:chExt cx="480" cy="154"/>
                </a:xfrm>
              </p:grpSpPr>
              <p:grpSp>
                <p:nvGrpSpPr>
                  <p:cNvPr id="214096" name="Group 216"/>
                  <p:cNvGrpSpPr>
                    <a:grpSpLocks/>
                  </p:cNvGrpSpPr>
                  <p:nvPr/>
                </p:nvGrpSpPr>
                <p:grpSpPr bwMode="auto">
                  <a:xfrm>
                    <a:off x="836" y="3453"/>
                    <a:ext cx="354" cy="154"/>
                    <a:chOff x="836" y="3305"/>
                    <a:chExt cx="354" cy="154"/>
                  </a:xfrm>
                </p:grpSpPr>
                <p:grpSp>
                  <p:nvGrpSpPr>
                    <p:cNvPr id="214099" name="Group 217"/>
                    <p:cNvGrpSpPr>
                      <a:grpSpLocks/>
                    </p:cNvGrpSpPr>
                    <p:nvPr/>
                  </p:nvGrpSpPr>
                  <p:grpSpPr bwMode="auto">
                    <a:xfrm>
                      <a:off x="890" y="3305"/>
                      <a:ext cx="290" cy="154"/>
                      <a:chOff x="844" y="3337"/>
                      <a:chExt cx="290" cy="154"/>
                    </a:xfrm>
                  </p:grpSpPr>
                  <p:sp>
                    <p:nvSpPr>
                      <p:cNvPr id="91224" name="Rectangle 218"/>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225" name="Text Box 219"/>
                      <p:cNvSpPr txBox="1">
                        <a:spLocks noChangeArrowheads="1"/>
                      </p:cNvSpPr>
                      <p:nvPr/>
                    </p:nvSpPr>
                    <p:spPr bwMode="auto">
                      <a:xfrm>
                        <a:off x="844" y="3337"/>
                        <a:ext cx="285"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chemeClr val="bg1"/>
                            </a:solidFill>
                            <a:latin typeface="Arial" charset="0"/>
                            <a:cs typeface="+mn-cs"/>
                          </a:rPr>
                          <a:t>DNS</a:t>
                        </a:r>
                      </a:p>
                    </p:txBody>
                  </p:sp>
                </p:grpSp>
                <p:grpSp>
                  <p:nvGrpSpPr>
                    <p:cNvPr id="214100" name="Group 220"/>
                    <p:cNvGrpSpPr>
                      <a:grpSpLocks/>
                    </p:cNvGrpSpPr>
                    <p:nvPr/>
                  </p:nvGrpSpPr>
                  <p:grpSpPr bwMode="auto">
                    <a:xfrm>
                      <a:off x="836" y="3334"/>
                      <a:ext cx="354" cy="94"/>
                      <a:chOff x="836" y="3334"/>
                      <a:chExt cx="354" cy="94"/>
                    </a:xfrm>
                  </p:grpSpPr>
                  <p:sp>
                    <p:nvSpPr>
                      <p:cNvPr id="91222" name="Rectangle 221"/>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223" name="Rectangle 222"/>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sp>
                <p:nvSpPr>
                  <p:cNvPr id="91218" name="Rectangle 223"/>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219" name="Rectangle 224"/>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sp>
              <p:nvSpPr>
                <p:cNvPr id="91214" name="Rectangle 225"/>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215" name="Rectangle 226"/>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216" name="Rectangle 227"/>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sp>
          <p:nvSpPr>
            <p:cNvPr id="91205" name="AutoShape 228"/>
            <p:cNvSpPr>
              <a:spLocks noChangeArrowheads="1"/>
            </p:cNvSpPr>
            <p:nvPr/>
          </p:nvSpPr>
          <p:spPr bwMode="auto">
            <a:xfrm rot="10800000">
              <a:off x="1727" y="3105"/>
              <a:ext cx="240" cy="767"/>
            </a:xfrm>
            <a:prstGeom prst="downArrow">
              <a:avLst>
                <a:gd name="adj1" fmla="val 54167"/>
                <a:gd name="adj2" fmla="val 51311"/>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nvGrpSpPr>
            <p:cNvPr id="214085" name="Group 229"/>
            <p:cNvGrpSpPr>
              <a:grpSpLocks/>
            </p:cNvGrpSpPr>
            <p:nvPr/>
          </p:nvGrpSpPr>
          <p:grpSpPr bwMode="auto">
            <a:xfrm>
              <a:off x="1695" y="3227"/>
              <a:ext cx="290" cy="154"/>
              <a:chOff x="844" y="3337"/>
              <a:chExt cx="290" cy="154"/>
            </a:xfrm>
          </p:grpSpPr>
          <p:sp>
            <p:nvSpPr>
              <p:cNvPr id="91207" name="Rectangle 230"/>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208" name="Text Box 231"/>
              <p:cNvSpPr txBox="1">
                <a:spLocks noChangeArrowheads="1"/>
              </p:cNvSpPr>
              <p:nvPr/>
            </p:nvSpPr>
            <p:spPr bwMode="auto">
              <a:xfrm>
                <a:off x="844" y="3337"/>
                <a:ext cx="285"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chemeClr val="bg1"/>
                    </a:solidFill>
                    <a:latin typeface="Arial" charset="0"/>
                    <a:cs typeface="+mn-cs"/>
                  </a:rPr>
                  <a:t>DNS</a:t>
                </a:r>
              </a:p>
            </p:txBody>
          </p:sp>
        </p:grpSp>
      </p:grpSp>
      <p:grpSp>
        <p:nvGrpSpPr>
          <p:cNvPr id="214048" name="Group 248"/>
          <p:cNvGrpSpPr>
            <a:grpSpLocks/>
          </p:cNvGrpSpPr>
          <p:nvPr/>
        </p:nvGrpSpPr>
        <p:grpSpPr bwMode="auto">
          <a:xfrm>
            <a:off x="7150100" y="963613"/>
            <a:ext cx="373063" cy="687387"/>
            <a:chOff x="4140" y="429"/>
            <a:chExt cx="1425" cy="2396"/>
          </a:xfrm>
        </p:grpSpPr>
        <p:sp>
          <p:nvSpPr>
            <p:cNvPr id="214051" name="Freeform 148"/>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91173" name="Rectangle 149"/>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214053" name="Freeform 150"/>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14054" name="Freeform 151"/>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91176" name="Rectangle 152"/>
            <p:cNvSpPr>
              <a:spLocks noChangeArrowheads="1"/>
            </p:cNvSpPr>
            <p:nvPr/>
          </p:nvSpPr>
          <p:spPr bwMode="auto">
            <a:xfrm>
              <a:off x="4213" y="695"/>
              <a:ext cx="594" cy="44"/>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nvGrpSpPr>
            <p:cNvPr id="214056" name="Group 153"/>
            <p:cNvGrpSpPr>
              <a:grpSpLocks/>
            </p:cNvGrpSpPr>
            <p:nvPr/>
          </p:nvGrpSpPr>
          <p:grpSpPr bwMode="auto">
            <a:xfrm>
              <a:off x="4749" y="668"/>
              <a:ext cx="581" cy="145"/>
              <a:chOff x="614" y="2568"/>
              <a:chExt cx="725" cy="139"/>
            </a:xfrm>
          </p:grpSpPr>
          <p:sp>
            <p:nvSpPr>
              <p:cNvPr id="91202" name="AutoShape 154"/>
              <p:cNvSpPr>
                <a:spLocks noChangeArrowheads="1"/>
              </p:cNvSpPr>
              <p:nvPr/>
            </p:nvSpPr>
            <p:spPr bwMode="auto">
              <a:xfrm>
                <a:off x="611" y="2567"/>
                <a:ext cx="726" cy="138"/>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203" name="AutoShape 155"/>
              <p:cNvSpPr>
                <a:spLocks noChangeArrowheads="1"/>
              </p:cNvSpPr>
              <p:nvPr/>
            </p:nvSpPr>
            <p:spPr bwMode="auto">
              <a:xfrm>
                <a:off x="626" y="2583"/>
                <a:ext cx="696"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sp>
          <p:nvSpPr>
            <p:cNvPr id="91178" name="Rectangle 156"/>
            <p:cNvSpPr>
              <a:spLocks noChangeArrowheads="1"/>
            </p:cNvSpPr>
            <p:nvPr/>
          </p:nvSpPr>
          <p:spPr bwMode="auto">
            <a:xfrm>
              <a:off x="4225" y="1021"/>
              <a:ext cx="594" cy="44"/>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nvGrpSpPr>
            <p:cNvPr id="214058" name="Group 157"/>
            <p:cNvGrpSpPr>
              <a:grpSpLocks/>
            </p:cNvGrpSpPr>
            <p:nvPr/>
          </p:nvGrpSpPr>
          <p:grpSpPr bwMode="auto">
            <a:xfrm>
              <a:off x="4747" y="994"/>
              <a:ext cx="581" cy="134"/>
              <a:chOff x="614" y="2568"/>
              <a:chExt cx="725" cy="139"/>
            </a:xfrm>
          </p:grpSpPr>
          <p:sp>
            <p:nvSpPr>
              <p:cNvPr id="91200" name="AutoShape 158"/>
              <p:cNvSpPr>
                <a:spLocks noChangeArrowheads="1"/>
              </p:cNvSpPr>
              <p:nvPr/>
            </p:nvSpPr>
            <p:spPr bwMode="auto">
              <a:xfrm>
                <a:off x="613" y="2567"/>
                <a:ext cx="726" cy="138"/>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201" name="AutoShape 159"/>
              <p:cNvSpPr>
                <a:spLocks noChangeArrowheads="1"/>
              </p:cNvSpPr>
              <p:nvPr/>
            </p:nvSpPr>
            <p:spPr bwMode="auto">
              <a:xfrm>
                <a:off x="628" y="2585"/>
                <a:ext cx="696"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sp>
          <p:nvSpPr>
            <p:cNvPr id="91180" name="Rectangle 160"/>
            <p:cNvSpPr>
              <a:spLocks noChangeArrowheads="1"/>
            </p:cNvSpPr>
            <p:nvPr/>
          </p:nvSpPr>
          <p:spPr bwMode="auto">
            <a:xfrm>
              <a:off x="4219" y="1359"/>
              <a:ext cx="594" cy="44"/>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181" name="Rectangle 161"/>
            <p:cNvSpPr>
              <a:spLocks noChangeArrowheads="1"/>
            </p:cNvSpPr>
            <p:nvPr/>
          </p:nvSpPr>
          <p:spPr bwMode="auto">
            <a:xfrm>
              <a:off x="4231" y="1657"/>
              <a:ext cx="594" cy="44"/>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nvGrpSpPr>
            <p:cNvPr id="214061" name="Group 162"/>
            <p:cNvGrpSpPr>
              <a:grpSpLocks/>
            </p:cNvGrpSpPr>
            <p:nvPr/>
          </p:nvGrpSpPr>
          <p:grpSpPr bwMode="auto">
            <a:xfrm>
              <a:off x="4735" y="1627"/>
              <a:ext cx="582" cy="151"/>
              <a:chOff x="614" y="2568"/>
              <a:chExt cx="725" cy="139"/>
            </a:xfrm>
          </p:grpSpPr>
          <p:sp>
            <p:nvSpPr>
              <p:cNvPr id="91198" name="AutoShape 163"/>
              <p:cNvSpPr>
                <a:spLocks noChangeArrowheads="1"/>
              </p:cNvSpPr>
              <p:nvPr/>
            </p:nvSpPr>
            <p:spPr bwMode="auto">
              <a:xfrm>
                <a:off x="613" y="2586"/>
                <a:ext cx="725" cy="122"/>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199" name="AutoShape 164"/>
              <p:cNvSpPr>
                <a:spLocks noChangeArrowheads="1"/>
              </p:cNvSpPr>
              <p:nvPr/>
            </p:nvSpPr>
            <p:spPr bwMode="auto">
              <a:xfrm>
                <a:off x="628" y="2586"/>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sp>
          <p:nvSpPr>
            <p:cNvPr id="214062" name="Freeform 165"/>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214063" name="Group 166"/>
            <p:cNvGrpSpPr>
              <a:grpSpLocks/>
            </p:cNvGrpSpPr>
            <p:nvPr/>
          </p:nvGrpSpPr>
          <p:grpSpPr bwMode="auto">
            <a:xfrm>
              <a:off x="4739" y="1327"/>
              <a:ext cx="582" cy="139"/>
              <a:chOff x="614" y="2568"/>
              <a:chExt cx="725" cy="139"/>
            </a:xfrm>
          </p:grpSpPr>
          <p:sp>
            <p:nvSpPr>
              <p:cNvPr id="91196" name="AutoShape 167"/>
              <p:cNvSpPr>
                <a:spLocks noChangeArrowheads="1"/>
              </p:cNvSpPr>
              <p:nvPr/>
            </p:nvSpPr>
            <p:spPr bwMode="auto">
              <a:xfrm>
                <a:off x="616" y="2566"/>
                <a:ext cx="725" cy="133"/>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197" name="AutoShape 168"/>
              <p:cNvSpPr>
                <a:spLocks noChangeArrowheads="1"/>
              </p:cNvSpPr>
              <p:nvPr/>
            </p:nvSpPr>
            <p:spPr bwMode="auto">
              <a:xfrm>
                <a:off x="631" y="2583"/>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sp>
          <p:nvSpPr>
            <p:cNvPr id="91185" name="Rectangle 169"/>
            <p:cNvSpPr>
              <a:spLocks noChangeArrowheads="1"/>
            </p:cNvSpPr>
            <p:nvPr/>
          </p:nvSpPr>
          <p:spPr bwMode="auto">
            <a:xfrm>
              <a:off x="5250" y="429"/>
              <a:ext cx="67"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214065" name="Freeform 170"/>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14066" name="Freeform 171"/>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91188" name="Oval 172"/>
            <p:cNvSpPr>
              <a:spLocks noChangeArrowheads="1"/>
            </p:cNvSpPr>
            <p:nvPr/>
          </p:nvSpPr>
          <p:spPr bwMode="auto">
            <a:xfrm>
              <a:off x="5516" y="2609"/>
              <a:ext cx="49" cy="100"/>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214068" name="Freeform 173"/>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91190" name="AutoShape 174"/>
            <p:cNvSpPr>
              <a:spLocks noChangeArrowheads="1"/>
            </p:cNvSpPr>
            <p:nvPr/>
          </p:nvSpPr>
          <p:spPr bwMode="auto">
            <a:xfrm>
              <a:off x="4140" y="2676"/>
              <a:ext cx="1201" cy="149"/>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191" name="AutoShape 175"/>
            <p:cNvSpPr>
              <a:spLocks noChangeArrowheads="1"/>
            </p:cNvSpPr>
            <p:nvPr/>
          </p:nvSpPr>
          <p:spPr bwMode="auto">
            <a:xfrm>
              <a:off x="4207" y="2709"/>
              <a:ext cx="1067"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192" name="Oval 176"/>
            <p:cNvSpPr>
              <a:spLocks noChangeArrowheads="1"/>
            </p:cNvSpPr>
            <p:nvPr/>
          </p:nvSpPr>
          <p:spPr bwMode="auto">
            <a:xfrm>
              <a:off x="4310" y="2382"/>
              <a:ext cx="158" cy="14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193" name="Oval 177"/>
            <p:cNvSpPr>
              <a:spLocks noChangeArrowheads="1"/>
            </p:cNvSpPr>
            <p:nvPr/>
          </p:nvSpPr>
          <p:spPr bwMode="auto">
            <a:xfrm>
              <a:off x="4486" y="2382"/>
              <a:ext cx="158" cy="144"/>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dirty="0">
                <a:solidFill>
                  <a:srgbClr val="FF0000"/>
                </a:solidFill>
                <a:cs typeface="+mn-cs"/>
              </a:endParaRPr>
            </a:p>
          </p:txBody>
        </p:sp>
        <p:sp>
          <p:nvSpPr>
            <p:cNvPr id="91194" name="Oval 178"/>
            <p:cNvSpPr>
              <a:spLocks noChangeArrowheads="1"/>
            </p:cNvSpPr>
            <p:nvPr/>
          </p:nvSpPr>
          <p:spPr bwMode="auto">
            <a:xfrm>
              <a:off x="4661" y="2382"/>
              <a:ext cx="158"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195" name="Rectangle 179"/>
            <p:cNvSpPr>
              <a:spLocks noChangeArrowheads="1"/>
            </p:cNvSpPr>
            <p:nvPr/>
          </p:nvSpPr>
          <p:spPr bwMode="auto">
            <a:xfrm>
              <a:off x="5062" y="1835"/>
              <a:ext cx="85" cy="764"/>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sp>
        <p:nvSpPr>
          <p:cNvPr id="91170" name="Rectangle 3"/>
          <p:cNvSpPr>
            <a:spLocks noGrp="1" noChangeArrowheads="1"/>
          </p:cNvSpPr>
          <p:nvPr>
            <p:ph type="title"/>
          </p:nvPr>
        </p:nvSpPr>
        <p:spPr>
          <a:xfrm>
            <a:off x="246063" y="-39688"/>
            <a:ext cx="8034337" cy="1003301"/>
          </a:xfrm>
        </p:spPr>
        <p:txBody>
          <a:bodyPr/>
          <a:lstStyle/>
          <a:p>
            <a:pPr>
              <a:defRPr/>
            </a:pPr>
            <a:r>
              <a:rPr lang="en-US" sz="3200" dirty="0">
                <a:latin typeface="+mn-lt"/>
                <a:cs typeface="+mj-cs"/>
              </a:rPr>
              <a:t>A </a:t>
            </a:r>
            <a:r>
              <a:rPr lang="en-US" altLang="zh-CN" sz="3200" dirty="0">
                <a:latin typeface="+mn-lt"/>
                <a:cs typeface="+mj-cs"/>
              </a:rPr>
              <a:t>D</a:t>
            </a:r>
            <a:r>
              <a:rPr lang="en-US" sz="3200" dirty="0">
                <a:latin typeface="+mn-lt"/>
                <a:cs typeface="+mj-cs"/>
              </a:rPr>
              <a:t>ay in the </a:t>
            </a:r>
            <a:r>
              <a:rPr lang="en-US" altLang="zh-CN" sz="3200" dirty="0">
                <a:latin typeface="+mn-lt"/>
                <a:cs typeface="+mj-cs"/>
              </a:rPr>
              <a:t>L</a:t>
            </a:r>
            <a:r>
              <a:rPr lang="en-US" sz="3200" dirty="0">
                <a:latin typeface="+mn-lt"/>
                <a:cs typeface="+mj-cs"/>
              </a:rPr>
              <a:t>ife… </a:t>
            </a:r>
            <a:r>
              <a:rPr lang="en-US" altLang="zh-CN" sz="3200" dirty="0">
                <a:latin typeface="+mn-lt"/>
                <a:cs typeface="+mj-cs"/>
              </a:rPr>
              <a:t>U</a:t>
            </a:r>
            <a:r>
              <a:rPr lang="en-US" sz="3200" dirty="0">
                <a:latin typeface="+mn-lt"/>
                <a:cs typeface="+mj-cs"/>
              </a:rPr>
              <a:t>sing DNS</a:t>
            </a:r>
          </a:p>
        </p:txBody>
      </p:sp>
      <p:sp>
        <p:nvSpPr>
          <p:cNvPr id="278"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buClr>
                <a:srgbClr val="000090"/>
              </a:buClr>
            </a:pPr>
            <a:r>
              <a:rPr lang="en-US" sz="1200" dirty="0">
                <a:latin typeface="Tahoma" charset="0"/>
              </a:rPr>
              <a:t>6-</a:t>
            </a:r>
            <a:fld id="{8E8C6E93-DF5B-BC4B-80F9-500DED1EEDCC}" type="slidenum">
              <a:rPr lang="en-US" sz="1200">
                <a:latin typeface="Tahoma" charset="0"/>
              </a:rPr>
              <a:pPr>
                <a:buClr>
                  <a:srgbClr val="000090"/>
                </a:buClr>
              </a:pPr>
              <a:t>39</a:t>
            </a:fld>
            <a:endParaRPr lang="en-US" sz="1200" dirty="0">
              <a:latin typeface="Tahoma" charset="0"/>
            </a:endParaRPr>
          </a:p>
        </p:txBody>
      </p:sp>
      <p:sp>
        <p:nvSpPr>
          <p:cNvPr id="279"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buClr>
                <a:srgbClr val="000090"/>
              </a:buClr>
            </a:pP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34036393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705589"/>
                                        </p:tgtEl>
                                        <p:attrNameLst>
                                          <p:attrName>style.visibility</p:attrName>
                                        </p:attrNameLst>
                                      </p:cBhvr>
                                      <p:to>
                                        <p:strVal val="hidden"/>
                                      </p:to>
                                    </p:set>
                                  </p:childTnLst>
                                </p:cTn>
                              </p:par>
                            </p:childTnLst>
                          </p:cTn>
                        </p:par>
                        <p:par>
                          <p:cTn id="7" fill="hold" nodeType="afterGroup">
                            <p:stCondLst>
                              <p:cond delay="0"/>
                            </p:stCondLst>
                            <p:childTnLst>
                              <p:par>
                                <p:cTn id="8" presetID="1" presetClass="entr" presetSubtype="0" fill="hold" nodeType="afterEffect">
                                  <p:stCondLst>
                                    <p:cond delay="0"/>
                                  </p:stCondLst>
                                  <p:childTnLst>
                                    <p:set>
                                      <p:cBhvr>
                                        <p:cTn id="9" dur="1" fill="hold">
                                          <p:stCondLst>
                                            <p:cond delay="0"/>
                                          </p:stCondLst>
                                        </p:cTn>
                                        <p:tgtEl>
                                          <p:spTgt spid="705625"/>
                                        </p:tgtEl>
                                        <p:attrNameLst>
                                          <p:attrName>style.visibility</p:attrName>
                                        </p:attrNameLst>
                                      </p:cBhvr>
                                      <p:to>
                                        <p:strVal val="visible"/>
                                      </p:to>
                                    </p:set>
                                  </p:childTnLst>
                                </p:cTn>
                              </p:par>
                            </p:childTnLst>
                          </p:cTn>
                        </p:par>
                        <p:par>
                          <p:cTn id="10" fill="hold" nodeType="afterGroup">
                            <p:stCondLst>
                              <p:cond delay="0"/>
                            </p:stCondLst>
                            <p:childTnLst>
                              <p:par>
                                <p:cTn id="11" presetID="0" presetClass="path" presetSubtype="0" accel="50000" decel="50000" fill="hold" nodeType="afterEffect">
                                  <p:stCondLst>
                                    <p:cond delay="0"/>
                                  </p:stCondLst>
                                  <p:childTnLst>
                                    <p:animMotion origin="layout" path="M 1.66667E-6 -0.00995 L 0.32587 -0.01018 L 0.22726 0.14666 " pathEditMode="relative" rAng="0" ptsTypes="AAA">
                                      <p:cBhvr>
                                        <p:cTn id="12" dur="2000" fill="hold"/>
                                        <p:tgtEl>
                                          <p:spTgt spid="705625"/>
                                        </p:tgtEl>
                                        <p:attrNameLst>
                                          <p:attrName>ppt_x</p:attrName>
                                          <p:attrName>ppt_y</p:attrName>
                                        </p:attrNameLst>
                                      </p:cBhvr>
                                      <p:rCtr x="16285" y="7819"/>
                                    </p:animMotion>
                                  </p:childTnLst>
                                </p:cTn>
                              </p:par>
                              <p:par>
                                <p:cTn id="13" presetID="1" presetClass="entr" presetSubtype="0" fill="hold" grpId="0" nodeType="withEffect">
                                  <p:stCondLst>
                                    <p:cond delay="0"/>
                                  </p:stCondLst>
                                  <p:childTnLst>
                                    <p:set>
                                      <p:cBhvr>
                                        <p:cTn id="14" dur="1" fill="hold">
                                          <p:stCondLst>
                                            <p:cond delay="0"/>
                                          </p:stCondLst>
                                        </p:cTn>
                                        <p:tgtEl>
                                          <p:spTgt spid="70563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path" presetSubtype="0" accel="50000" decel="50000" fill="hold" nodeType="clickEffect">
                                  <p:stCondLst>
                                    <p:cond delay="0"/>
                                  </p:stCondLst>
                                  <p:childTnLst>
                                    <p:animMotion origin="layout" path="M 0.22726 0.14666 L 0.29844 0.14527 L 0.46528 -0.03516 L 0.46406 -0.16678 " pathEditMode="relative" rAng="0" ptsTypes="AAAA">
                                      <p:cBhvr>
                                        <p:cTn id="18" dur="2000" fill="hold"/>
                                        <p:tgtEl>
                                          <p:spTgt spid="705625"/>
                                        </p:tgtEl>
                                        <p:attrNameLst>
                                          <p:attrName>ppt_x</p:attrName>
                                          <p:attrName>ppt_y</p:attrName>
                                        </p:attrNameLst>
                                      </p:cBhvr>
                                      <p:rCtr x="11892" y="-15684"/>
                                    </p:animMotion>
                                  </p:childTnLst>
                                </p:cTn>
                              </p:par>
                              <p:par>
                                <p:cTn id="19" presetID="1" presetClass="entr" presetSubtype="0" fill="hold" grpId="0" nodeType="withEffect">
                                  <p:stCondLst>
                                    <p:cond delay="0"/>
                                  </p:stCondLst>
                                  <p:childTnLst>
                                    <p:set>
                                      <p:cBhvr>
                                        <p:cTn id="20" dur="1" fill="hold">
                                          <p:stCondLst>
                                            <p:cond delay="0"/>
                                          </p:stCondLst>
                                        </p:cTn>
                                        <p:tgtEl>
                                          <p:spTgt spid="705640"/>
                                        </p:tgtEl>
                                        <p:attrNameLst>
                                          <p:attrName>style.visibility</p:attrName>
                                        </p:attrNameLst>
                                      </p:cBhvr>
                                      <p:to>
                                        <p:strVal val="visible"/>
                                      </p:to>
                                    </p:set>
                                  </p:childTnLst>
                                </p:cTn>
                              </p:par>
                            </p:childTnLst>
                          </p:cTn>
                        </p:par>
                        <p:par>
                          <p:cTn id="21" fill="hold" nodeType="afterGroup">
                            <p:stCondLst>
                              <p:cond delay="2000"/>
                            </p:stCondLst>
                            <p:childTnLst>
                              <p:par>
                                <p:cTn id="22" presetID="22" presetClass="entr" presetSubtype="2" fill="hold" nodeType="afterEffect">
                                  <p:stCondLst>
                                    <p:cond delay="0"/>
                                  </p:stCondLst>
                                  <p:childTnLst>
                                    <p:set>
                                      <p:cBhvr>
                                        <p:cTn id="23" dur="1" fill="hold">
                                          <p:stCondLst>
                                            <p:cond delay="0"/>
                                          </p:stCondLst>
                                        </p:cTn>
                                        <p:tgtEl>
                                          <p:spTgt spid="705723"/>
                                        </p:tgtEl>
                                        <p:attrNameLst>
                                          <p:attrName>style.visibility</p:attrName>
                                        </p:attrNameLst>
                                      </p:cBhvr>
                                      <p:to>
                                        <p:strVal val="visible"/>
                                      </p:to>
                                    </p:set>
                                    <p:animEffect transition="in" filter="wipe(right)">
                                      <p:cBhvr>
                                        <p:cTn id="24" dur="500"/>
                                        <p:tgtEl>
                                          <p:spTgt spid="705723"/>
                                        </p:tgtEl>
                                      </p:cBhvr>
                                    </p:animEffect>
                                  </p:childTnLst>
                                </p:cTn>
                              </p:par>
                              <p:par>
                                <p:cTn id="25" presetID="1" presetClass="exit" presetSubtype="0" fill="hold" nodeType="withEffect">
                                  <p:stCondLst>
                                    <p:cond delay="0"/>
                                  </p:stCondLst>
                                  <p:childTnLst>
                                    <p:set>
                                      <p:cBhvr>
                                        <p:cTn id="26" dur="1" fill="hold">
                                          <p:stCondLst>
                                            <p:cond delay="0"/>
                                          </p:stCondLst>
                                        </p:cTn>
                                        <p:tgtEl>
                                          <p:spTgt spid="705625"/>
                                        </p:tgtEl>
                                        <p:attrNameLst>
                                          <p:attrName>style.visibility</p:attrName>
                                        </p:attrNameLst>
                                      </p:cBhvr>
                                      <p:to>
                                        <p:strVal val="hidden"/>
                                      </p:to>
                                    </p:set>
                                  </p:childTnLst>
                                </p:cTn>
                              </p:par>
                            </p:childTnLst>
                          </p:cTn>
                        </p:par>
                        <p:par>
                          <p:cTn id="27" fill="hold" nodeType="afterGroup">
                            <p:stCondLst>
                              <p:cond delay="2500"/>
                            </p:stCondLst>
                            <p:childTnLst>
                              <p:par>
                                <p:cTn id="28" presetID="22" presetClass="entr" presetSubtype="4" fill="hold" nodeType="afterEffect">
                                  <p:stCondLst>
                                    <p:cond delay="0"/>
                                  </p:stCondLst>
                                  <p:childTnLst>
                                    <p:set>
                                      <p:cBhvr>
                                        <p:cTn id="29" dur="1" fill="hold">
                                          <p:stCondLst>
                                            <p:cond delay="0"/>
                                          </p:stCondLst>
                                        </p:cTn>
                                        <p:tgtEl>
                                          <p:spTgt spid="705732"/>
                                        </p:tgtEl>
                                        <p:attrNameLst>
                                          <p:attrName>style.visibility</p:attrName>
                                        </p:attrNameLst>
                                      </p:cBhvr>
                                      <p:to>
                                        <p:strVal val="visible"/>
                                      </p:to>
                                    </p:set>
                                    <p:animEffect transition="in" filter="wipe(down)">
                                      <p:cBhvr>
                                        <p:cTn id="30" dur="1000"/>
                                        <p:tgtEl>
                                          <p:spTgt spid="705732"/>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7056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5639" grpId="0"/>
      <p:bldP spid="705640" grpId="0"/>
      <p:bldP spid="70564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030275EE-AFCE-D542-A967-6DCAD9B44829}" type="slidenum">
              <a:rPr lang="en-US" altLang="en-US" sz="1400">
                <a:solidFill>
                  <a:srgbClr val="000000"/>
                </a:solidFill>
                <a:latin typeface="Times New Roman" charset="0"/>
              </a:rPr>
              <a:pPr>
                <a:spcBef>
                  <a:spcPct val="0"/>
                </a:spcBef>
                <a:buClrTx/>
                <a:buSzTx/>
                <a:buFontTx/>
                <a:buNone/>
              </a:pPr>
              <a:t>4</a:t>
            </a:fld>
            <a:endParaRPr lang="en-US" altLang="en-US" sz="1400">
              <a:solidFill>
                <a:srgbClr val="000000"/>
              </a:solidFill>
              <a:latin typeface="Times New Roman" charset="0"/>
            </a:endParaRPr>
          </a:p>
        </p:txBody>
      </p:sp>
      <p:sp>
        <p:nvSpPr>
          <p:cNvPr id="177154" name="Rectangle 4"/>
          <p:cNvSpPr>
            <a:spLocks noChangeArrowheads="1"/>
          </p:cNvSpPr>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4000" u="sng">
                <a:solidFill>
                  <a:srgbClr val="3333CC"/>
                </a:solidFill>
              </a:rPr>
              <a:t>Link Layer Services</a:t>
            </a:r>
          </a:p>
        </p:txBody>
      </p:sp>
      <p:sp>
        <p:nvSpPr>
          <p:cNvPr id="22532" name="Rectangle 5"/>
          <p:cNvSpPr>
            <a:spLocks noChangeArrowheads="1"/>
          </p:cNvSpPr>
          <p:nvPr/>
        </p:nvSpPr>
        <p:spPr bwMode="auto">
          <a:xfrm>
            <a:off x="484188" y="1419225"/>
            <a:ext cx="8343900" cy="4934278"/>
          </a:xfrm>
          <a:prstGeom prst="rect">
            <a:avLst/>
          </a:prstGeom>
          <a:noFill/>
          <a:ln w="9525">
            <a:noFill/>
            <a:miter lim="800000"/>
            <a:headEnd/>
            <a:tailEnd/>
          </a:ln>
        </p:spPr>
        <p:txBody>
          <a:bodyPr/>
          <a:lstStyle/>
          <a:p>
            <a:pPr marL="342900" indent="-342900">
              <a:spcBef>
                <a:spcPct val="20000"/>
              </a:spcBef>
              <a:buClr>
                <a:srgbClr val="3333CC"/>
              </a:buClr>
              <a:buSzPct val="85000"/>
              <a:buFont typeface="Wingdings" charset="2"/>
              <a:buChar char="q"/>
              <a:defRPr/>
            </a:pPr>
            <a:r>
              <a:rPr lang="en-US" sz="2400" dirty="0">
                <a:latin typeface="Comic Sans MS" pitchFamily="66" charset="0"/>
                <a:ea typeface=""/>
              </a:rPr>
              <a:t>Framing</a:t>
            </a:r>
          </a:p>
          <a:p>
            <a:pPr marL="800100" lvl="1" indent="-342900">
              <a:spcBef>
                <a:spcPct val="20000"/>
              </a:spcBef>
              <a:buClr>
                <a:srgbClr val="3333CC"/>
              </a:buClr>
              <a:buSzPct val="85000"/>
              <a:buFont typeface="Courier New"/>
              <a:buChar char="o"/>
              <a:defRPr/>
            </a:pPr>
            <a:r>
              <a:rPr lang="en-US" sz="2400" dirty="0">
                <a:latin typeface="Comic Sans MS" pitchFamily="66" charset="0"/>
                <a:ea typeface=""/>
              </a:rPr>
              <a:t>encapsulate datagram into frame, adding header, trailer and error detection/correction</a:t>
            </a:r>
          </a:p>
          <a:p>
            <a:pPr marL="342900" indent="-342900">
              <a:spcBef>
                <a:spcPct val="20000"/>
              </a:spcBef>
              <a:buClr>
                <a:srgbClr val="3333CC"/>
              </a:buClr>
              <a:buSzPct val="85000"/>
              <a:buFont typeface="Wingdings" charset="2"/>
              <a:buChar char="q"/>
              <a:defRPr/>
            </a:pPr>
            <a:r>
              <a:rPr lang="en-US" sz="2400" dirty="0">
                <a:latin typeface="Comic Sans MS" pitchFamily="66" charset="0"/>
                <a:ea typeface=""/>
              </a:rPr>
              <a:t>Multiplexing/</a:t>
            </a:r>
            <a:r>
              <a:rPr lang="en-US" sz="2400" dirty="0" err="1">
                <a:latin typeface="Comic Sans MS" pitchFamily="66" charset="0"/>
                <a:ea typeface=""/>
              </a:rPr>
              <a:t>demultiplexing</a:t>
            </a:r>
            <a:endParaRPr lang="en-US" sz="2400" dirty="0">
              <a:latin typeface="Comic Sans MS" pitchFamily="66" charset="0"/>
              <a:ea typeface=""/>
            </a:endParaRPr>
          </a:p>
          <a:p>
            <a:pPr marL="800100" lvl="1" indent="-342900">
              <a:spcBef>
                <a:spcPct val="20000"/>
              </a:spcBef>
              <a:buClr>
                <a:srgbClr val="3333CC"/>
              </a:buClr>
              <a:buSzPct val="85000"/>
              <a:buFont typeface="Courier New"/>
              <a:buChar char="o"/>
              <a:defRPr/>
            </a:pPr>
            <a:r>
              <a:rPr lang="en-US" sz="2400" dirty="0">
                <a:latin typeface="Comic Sans MS" pitchFamily="66" charset="0"/>
                <a:ea typeface=""/>
              </a:rPr>
              <a:t>frame headers to identify </a:t>
            </a:r>
            <a:r>
              <a:rPr lang="en-US" sz="2400" dirty="0" err="1">
                <a:latin typeface="Comic Sans MS" pitchFamily="66" charset="0"/>
                <a:ea typeface=""/>
              </a:rPr>
              <a:t>src</a:t>
            </a:r>
            <a:r>
              <a:rPr lang="en-US" sz="2400" dirty="0">
                <a:latin typeface="Comic Sans MS" pitchFamily="66" charset="0"/>
                <a:ea typeface=""/>
              </a:rPr>
              <a:t>, </a:t>
            </a:r>
            <a:r>
              <a:rPr lang="en-US" sz="2400" dirty="0" err="1">
                <a:latin typeface="Comic Sans MS" pitchFamily="66" charset="0"/>
                <a:ea typeface=""/>
              </a:rPr>
              <a:t>dest</a:t>
            </a:r>
            <a:r>
              <a:rPr lang="en-US" sz="2400" dirty="0">
                <a:latin typeface="Comic Sans MS" pitchFamily="66" charset="0"/>
                <a:ea typeface=""/>
              </a:rPr>
              <a:t>  </a:t>
            </a:r>
          </a:p>
          <a:p>
            <a:pPr marL="342900" indent="-342900">
              <a:spcBef>
                <a:spcPct val="20000"/>
              </a:spcBef>
              <a:buClr>
                <a:srgbClr val="3333CC"/>
              </a:buClr>
              <a:buSzPct val="85000"/>
              <a:buFont typeface="Wingdings" charset="2"/>
              <a:buChar char="q"/>
              <a:defRPr/>
            </a:pPr>
            <a:r>
              <a:rPr lang="en-US" dirty="0">
                <a:latin typeface="Comic Sans MS" pitchFamily="66" charset="0"/>
                <a:ea typeface=""/>
              </a:rPr>
              <a:t>Reliable delivery between adjacent nodes</a:t>
            </a:r>
          </a:p>
          <a:p>
            <a:pPr lvl="1">
              <a:buClr>
                <a:srgbClr val="2D2DB9"/>
              </a:buClr>
              <a:buFont typeface="Courier New" pitchFamily="49" charset="0"/>
              <a:buChar char="o"/>
              <a:defRPr/>
            </a:pPr>
            <a:r>
              <a:rPr lang="en-US" sz="2000" dirty="0">
                <a:latin typeface="Comic Sans MS" pitchFamily="66" charset="0"/>
                <a:ea typeface=""/>
              </a:rPr>
              <a:t> we learned how to do this already !</a:t>
            </a:r>
          </a:p>
          <a:p>
            <a:pPr lvl="1">
              <a:buClr>
                <a:srgbClr val="2D2DB9"/>
              </a:buClr>
              <a:buFont typeface="Courier New" pitchFamily="49" charset="0"/>
              <a:buChar char="o"/>
              <a:defRPr/>
            </a:pPr>
            <a:r>
              <a:rPr lang="en-US" sz="2000" dirty="0">
                <a:latin typeface="Comic Sans MS" pitchFamily="66" charset="0"/>
                <a:ea typeface=""/>
              </a:rPr>
              <a:t> seldom used on low bit error link (fiber, some twisted pair)</a:t>
            </a:r>
          </a:p>
          <a:p>
            <a:pPr lvl="1">
              <a:buClr>
                <a:srgbClr val="2D2DB9"/>
              </a:buClr>
              <a:buFont typeface="Courier New" pitchFamily="49" charset="0"/>
              <a:buChar char="o"/>
              <a:defRPr/>
            </a:pPr>
            <a:r>
              <a:rPr lang="en-US" sz="2000" dirty="0">
                <a:latin typeface="Comic Sans MS" pitchFamily="66" charset="0"/>
                <a:ea typeface=""/>
              </a:rPr>
              <a:t> common for wireless links: high error rates</a:t>
            </a:r>
            <a:endParaRPr lang="en-US" sz="2400" dirty="0">
              <a:latin typeface="Comic Sans MS" pitchFamily="66" charset="0"/>
              <a:ea typeface=""/>
            </a:endParaRPr>
          </a:p>
          <a:p>
            <a:pPr marL="342900" indent="-342900">
              <a:spcBef>
                <a:spcPct val="20000"/>
              </a:spcBef>
              <a:buClr>
                <a:srgbClr val="3333CC"/>
              </a:buClr>
              <a:buSzPct val="85000"/>
              <a:buFont typeface="Wingdings" charset="2"/>
              <a:buChar char="q"/>
              <a:defRPr/>
            </a:pPr>
            <a:r>
              <a:rPr lang="en-US" sz="2400" dirty="0">
                <a:latin typeface="Comic Sans MS" pitchFamily="66" charset="0"/>
                <a:ea typeface=""/>
              </a:rPr>
              <a:t>Media access control</a:t>
            </a:r>
          </a:p>
          <a:p>
            <a:pPr marL="342900" indent="-342900">
              <a:spcBef>
                <a:spcPct val="20000"/>
              </a:spcBef>
              <a:buClr>
                <a:srgbClr val="3333CC"/>
              </a:buClr>
              <a:buSzPct val="85000"/>
              <a:buFont typeface="Wingdings" charset="2"/>
              <a:buChar char="q"/>
              <a:defRPr/>
            </a:pPr>
            <a:r>
              <a:rPr lang="en-US" sz="2400" dirty="0">
                <a:latin typeface="Comic Sans MS" pitchFamily="66" charset="0"/>
                <a:ea typeface=""/>
              </a:rPr>
              <a:t>Forwarding/switching with a link-layer (Layer 2) domain</a:t>
            </a:r>
          </a:p>
        </p:txBody>
      </p:sp>
    </p:spTree>
    <p:extLst>
      <p:ext uri="{BB962C8B-B14F-4D97-AF65-F5344CB8AC3E}">
        <p14:creationId xmlns:p14="http://schemas.microsoft.com/office/powerpoint/2010/main" val="2022923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3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53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53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53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53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53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53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532">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253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41" name="Group 231"/>
          <p:cNvGrpSpPr>
            <a:grpSpLocks/>
          </p:cNvGrpSpPr>
          <p:nvPr/>
        </p:nvGrpSpPr>
        <p:grpSpPr bwMode="auto">
          <a:xfrm>
            <a:off x="773113" y="1273175"/>
            <a:ext cx="3554412" cy="3067050"/>
            <a:chOff x="773113" y="1273175"/>
            <a:chExt cx="3554412" cy="3066395"/>
          </a:xfrm>
        </p:grpSpPr>
        <p:sp>
          <p:nvSpPr>
            <p:cNvPr id="215267" name="Freeform 3"/>
            <p:cNvSpPr>
              <a:spLocks/>
            </p:cNvSpPr>
            <p:nvPr/>
          </p:nvSpPr>
          <p:spPr bwMode="auto">
            <a:xfrm>
              <a:off x="773113" y="1273175"/>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sp>
          <p:nvSpPr>
            <p:cNvPr id="215268" name="Line 36"/>
            <p:cNvSpPr>
              <a:spLocks noChangeShapeType="1"/>
            </p:cNvSpPr>
            <p:nvPr/>
          </p:nvSpPr>
          <p:spPr bwMode="auto">
            <a:xfrm flipV="1">
              <a:off x="3775075" y="2344738"/>
              <a:ext cx="155575" cy="142875"/>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5269" name="Line 43"/>
            <p:cNvSpPr>
              <a:spLocks noChangeShapeType="1"/>
            </p:cNvSpPr>
            <p:nvPr/>
          </p:nvSpPr>
          <p:spPr bwMode="auto">
            <a:xfrm flipV="1">
              <a:off x="2665413" y="2517775"/>
              <a:ext cx="695325" cy="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5270" name="Line 44"/>
            <p:cNvSpPr>
              <a:spLocks noChangeShapeType="1"/>
            </p:cNvSpPr>
            <p:nvPr/>
          </p:nvSpPr>
          <p:spPr bwMode="auto">
            <a:xfrm flipV="1">
              <a:off x="3924300" y="2201863"/>
              <a:ext cx="138113" cy="142875"/>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5271" name="Line 48"/>
            <p:cNvSpPr>
              <a:spLocks noChangeShapeType="1"/>
            </p:cNvSpPr>
            <p:nvPr/>
          </p:nvSpPr>
          <p:spPr bwMode="auto">
            <a:xfrm flipV="1">
              <a:off x="3279775" y="2736850"/>
              <a:ext cx="512763" cy="612775"/>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92393" name="Text Box 240"/>
            <p:cNvSpPr txBox="1">
              <a:spLocks noChangeArrowheads="1"/>
            </p:cNvSpPr>
            <p:nvPr/>
          </p:nvSpPr>
          <p:spPr bwMode="auto">
            <a:xfrm>
              <a:off x="2562225" y="3815807"/>
              <a:ext cx="1211263" cy="5237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dirty="0">
                  <a:solidFill>
                    <a:srgbClr val="000000"/>
                  </a:solidFill>
                  <a:latin typeface="Arial" charset="0"/>
                  <a:cs typeface="Arial" charset="0"/>
                </a:rPr>
                <a:t>router</a:t>
              </a:r>
            </a:p>
            <a:p>
              <a:pPr>
                <a:defRPr/>
              </a:pPr>
              <a:r>
                <a:rPr lang="en-US" sz="1400" dirty="0">
                  <a:solidFill>
                    <a:srgbClr val="000000"/>
                  </a:solidFill>
                  <a:latin typeface="Arial" charset="0"/>
                  <a:cs typeface="Arial" charset="0"/>
                </a:rPr>
                <a:t>(runs DHCP)</a:t>
              </a:r>
            </a:p>
          </p:txBody>
        </p:sp>
        <p:grpSp>
          <p:nvGrpSpPr>
            <p:cNvPr id="215273" name="Group 356"/>
            <p:cNvGrpSpPr>
              <a:grpSpLocks/>
            </p:cNvGrpSpPr>
            <p:nvPr/>
          </p:nvGrpSpPr>
          <p:grpSpPr bwMode="auto">
            <a:xfrm>
              <a:off x="1653422" y="1982680"/>
              <a:ext cx="843032" cy="814871"/>
              <a:chOff x="313" y="1497"/>
              <a:chExt cx="1152" cy="1014"/>
            </a:xfrm>
          </p:grpSpPr>
          <p:pic>
            <p:nvPicPr>
              <p:cNvPr id="215325" name="Picture 354" descr="laptop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5326" name="Picture 355" descr="antenna_styliz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923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6925" y="2423867"/>
              <a:ext cx="879475" cy="349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41" name="Rectangle 43"/>
            <p:cNvSpPr>
              <a:spLocks noChangeArrowheads="1"/>
            </p:cNvSpPr>
            <p:nvPr/>
          </p:nvSpPr>
          <p:spPr bwMode="auto">
            <a:xfrm rot="16200000" flipH="1">
              <a:off x="3589349" y="3549138"/>
              <a:ext cx="104753" cy="24447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cs typeface="+mn-cs"/>
              </a:endParaRPr>
            </a:p>
          </p:txBody>
        </p:sp>
        <p:sp>
          <p:nvSpPr>
            <p:cNvPr id="242" name="Rectangle 43"/>
            <p:cNvSpPr>
              <a:spLocks noChangeArrowheads="1"/>
            </p:cNvSpPr>
            <p:nvPr/>
          </p:nvSpPr>
          <p:spPr bwMode="auto">
            <a:xfrm rot="2460490">
              <a:off x="3206750" y="3274585"/>
              <a:ext cx="82550" cy="24759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cs typeface="+mn-cs"/>
              </a:endParaRPr>
            </a:p>
          </p:txBody>
        </p:sp>
        <p:sp>
          <p:nvSpPr>
            <p:cNvPr id="243" name="Rectangle 43"/>
            <p:cNvSpPr>
              <a:spLocks noChangeArrowheads="1"/>
            </p:cNvSpPr>
            <p:nvPr/>
          </p:nvSpPr>
          <p:spPr bwMode="auto">
            <a:xfrm rot="16200000">
              <a:off x="2499531" y="2388124"/>
              <a:ext cx="111101" cy="2968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cs typeface="+mn-cs"/>
              </a:endParaRPr>
            </a:p>
          </p:txBody>
        </p:sp>
        <p:grpSp>
          <p:nvGrpSpPr>
            <p:cNvPr id="215278" name="Group 248"/>
            <p:cNvGrpSpPr>
              <a:grpSpLocks/>
            </p:cNvGrpSpPr>
            <p:nvPr/>
          </p:nvGrpSpPr>
          <p:grpSpPr bwMode="auto">
            <a:xfrm>
              <a:off x="2597285" y="3210128"/>
              <a:ext cx="332569" cy="581078"/>
              <a:chOff x="4140" y="429"/>
              <a:chExt cx="1425" cy="2396"/>
            </a:xfrm>
          </p:grpSpPr>
          <p:sp>
            <p:nvSpPr>
              <p:cNvPr id="215293" name="Freeform 148"/>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92415" name="Rectangle 149"/>
              <p:cNvSpPr>
                <a:spLocks noChangeArrowheads="1"/>
              </p:cNvSpPr>
              <p:nvPr/>
            </p:nvSpPr>
            <p:spPr bwMode="auto">
              <a:xfrm>
                <a:off x="4207" y="426"/>
                <a:ext cx="1048" cy="2291"/>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5295" name="Freeform 150"/>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15296" name="Freeform 151"/>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92418" name="Rectangle 152"/>
              <p:cNvSpPr>
                <a:spLocks noChangeArrowheads="1"/>
              </p:cNvSpPr>
              <p:nvPr/>
            </p:nvSpPr>
            <p:spPr bwMode="auto">
              <a:xfrm>
                <a:off x="4214" y="688"/>
                <a:ext cx="592" cy="52"/>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5298" name="Group 153"/>
              <p:cNvGrpSpPr>
                <a:grpSpLocks/>
              </p:cNvGrpSpPr>
              <p:nvPr/>
            </p:nvGrpSpPr>
            <p:grpSpPr bwMode="auto">
              <a:xfrm>
                <a:off x="4749" y="668"/>
                <a:ext cx="581" cy="145"/>
                <a:chOff x="614" y="2568"/>
                <a:chExt cx="725" cy="139"/>
              </a:xfrm>
            </p:grpSpPr>
            <p:sp>
              <p:nvSpPr>
                <p:cNvPr id="92444" name="AutoShape 154"/>
                <p:cNvSpPr>
                  <a:spLocks noChangeArrowheads="1"/>
                </p:cNvSpPr>
                <p:nvPr/>
              </p:nvSpPr>
              <p:spPr bwMode="auto">
                <a:xfrm>
                  <a:off x="617" y="2569"/>
                  <a:ext cx="721" cy="138"/>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445" name="AutoShape 155"/>
                <p:cNvSpPr>
                  <a:spLocks noChangeArrowheads="1"/>
                </p:cNvSpPr>
                <p:nvPr/>
              </p:nvSpPr>
              <p:spPr bwMode="auto">
                <a:xfrm>
                  <a:off x="634" y="2587"/>
                  <a:ext cx="688"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2420" name="Rectangle 156"/>
              <p:cNvSpPr>
                <a:spLocks noChangeArrowheads="1"/>
              </p:cNvSpPr>
              <p:nvPr/>
            </p:nvSpPr>
            <p:spPr bwMode="auto">
              <a:xfrm>
                <a:off x="4221" y="1015"/>
                <a:ext cx="599" cy="52"/>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5300" name="Group 157"/>
              <p:cNvGrpSpPr>
                <a:grpSpLocks/>
              </p:cNvGrpSpPr>
              <p:nvPr/>
            </p:nvGrpSpPr>
            <p:grpSpPr bwMode="auto">
              <a:xfrm>
                <a:off x="4747" y="994"/>
                <a:ext cx="581" cy="134"/>
                <a:chOff x="614" y="2568"/>
                <a:chExt cx="725" cy="139"/>
              </a:xfrm>
            </p:grpSpPr>
            <p:sp>
              <p:nvSpPr>
                <p:cNvPr id="92442" name="AutoShape 158"/>
                <p:cNvSpPr>
                  <a:spLocks noChangeArrowheads="1"/>
                </p:cNvSpPr>
                <p:nvPr/>
              </p:nvSpPr>
              <p:spPr bwMode="auto">
                <a:xfrm>
                  <a:off x="611" y="2570"/>
                  <a:ext cx="730" cy="136"/>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443" name="AutoShape 159"/>
                <p:cNvSpPr>
                  <a:spLocks noChangeArrowheads="1"/>
                </p:cNvSpPr>
                <p:nvPr/>
              </p:nvSpPr>
              <p:spPr bwMode="auto">
                <a:xfrm>
                  <a:off x="628" y="2583"/>
                  <a:ext cx="69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2422" name="Rectangle 160"/>
              <p:cNvSpPr>
                <a:spLocks noChangeArrowheads="1"/>
              </p:cNvSpPr>
              <p:nvPr/>
            </p:nvSpPr>
            <p:spPr bwMode="auto">
              <a:xfrm>
                <a:off x="4214" y="1356"/>
                <a:ext cx="599" cy="46"/>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423" name="Rectangle 161"/>
              <p:cNvSpPr>
                <a:spLocks noChangeArrowheads="1"/>
              </p:cNvSpPr>
              <p:nvPr/>
            </p:nvSpPr>
            <p:spPr bwMode="auto">
              <a:xfrm>
                <a:off x="4228" y="1657"/>
                <a:ext cx="599" cy="46"/>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5303" name="Group 162"/>
              <p:cNvGrpSpPr>
                <a:grpSpLocks/>
              </p:cNvGrpSpPr>
              <p:nvPr/>
            </p:nvGrpSpPr>
            <p:grpSpPr bwMode="auto">
              <a:xfrm>
                <a:off x="4735" y="1627"/>
                <a:ext cx="582" cy="151"/>
                <a:chOff x="614" y="2568"/>
                <a:chExt cx="725" cy="139"/>
              </a:xfrm>
            </p:grpSpPr>
            <p:sp>
              <p:nvSpPr>
                <p:cNvPr id="92440" name="AutoShape 163"/>
                <p:cNvSpPr>
                  <a:spLocks noChangeArrowheads="1"/>
                </p:cNvSpPr>
                <p:nvPr/>
              </p:nvSpPr>
              <p:spPr bwMode="auto">
                <a:xfrm>
                  <a:off x="618" y="2571"/>
                  <a:ext cx="720"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441" name="AutoShape 164"/>
                <p:cNvSpPr>
                  <a:spLocks noChangeArrowheads="1"/>
                </p:cNvSpPr>
                <p:nvPr/>
              </p:nvSpPr>
              <p:spPr bwMode="auto">
                <a:xfrm>
                  <a:off x="635" y="2589"/>
                  <a:ext cx="686"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215304" name="Freeform 165"/>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215305" name="Group 166"/>
              <p:cNvGrpSpPr>
                <a:grpSpLocks/>
              </p:cNvGrpSpPr>
              <p:nvPr/>
            </p:nvGrpSpPr>
            <p:grpSpPr bwMode="auto">
              <a:xfrm>
                <a:off x="4739" y="1327"/>
                <a:ext cx="582" cy="139"/>
                <a:chOff x="614" y="2568"/>
                <a:chExt cx="725" cy="139"/>
              </a:xfrm>
            </p:grpSpPr>
            <p:sp>
              <p:nvSpPr>
                <p:cNvPr id="92438" name="AutoShape 167"/>
                <p:cNvSpPr>
                  <a:spLocks noChangeArrowheads="1"/>
                </p:cNvSpPr>
                <p:nvPr/>
              </p:nvSpPr>
              <p:spPr bwMode="auto">
                <a:xfrm>
                  <a:off x="613" y="2571"/>
                  <a:ext cx="729" cy="137"/>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439" name="AutoShape 168"/>
                <p:cNvSpPr>
                  <a:spLocks noChangeArrowheads="1"/>
                </p:cNvSpPr>
                <p:nvPr/>
              </p:nvSpPr>
              <p:spPr bwMode="auto">
                <a:xfrm>
                  <a:off x="630"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2427" name="Rectangle 169"/>
              <p:cNvSpPr>
                <a:spLocks noChangeArrowheads="1"/>
              </p:cNvSpPr>
              <p:nvPr/>
            </p:nvSpPr>
            <p:spPr bwMode="auto">
              <a:xfrm>
                <a:off x="5255" y="426"/>
                <a:ext cx="68" cy="229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5307" name="Freeform 170"/>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15308" name="Freeform 171"/>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92430" name="Oval 172"/>
              <p:cNvSpPr>
                <a:spLocks noChangeArrowheads="1"/>
              </p:cNvSpPr>
              <p:nvPr/>
            </p:nvSpPr>
            <p:spPr bwMode="auto">
              <a:xfrm>
                <a:off x="5520" y="2612"/>
                <a:ext cx="48" cy="98"/>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5310" name="Freeform 173"/>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92432" name="AutoShape 174"/>
              <p:cNvSpPr>
                <a:spLocks noChangeArrowheads="1"/>
              </p:cNvSpPr>
              <p:nvPr/>
            </p:nvSpPr>
            <p:spPr bwMode="auto">
              <a:xfrm>
                <a:off x="4139" y="2678"/>
                <a:ext cx="1204" cy="170"/>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433" name="AutoShape 175"/>
              <p:cNvSpPr>
                <a:spLocks noChangeArrowheads="1"/>
              </p:cNvSpPr>
              <p:nvPr/>
            </p:nvSpPr>
            <p:spPr bwMode="auto">
              <a:xfrm>
                <a:off x="4207" y="2717"/>
                <a:ext cx="1068" cy="8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434" name="Oval 176"/>
              <p:cNvSpPr>
                <a:spLocks noChangeArrowheads="1"/>
              </p:cNvSpPr>
              <p:nvPr/>
            </p:nvSpPr>
            <p:spPr bwMode="auto">
              <a:xfrm>
                <a:off x="4309" y="2383"/>
                <a:ext cx="156" cy="14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435" name="Oval 177"/>
              <p:cNvSpPr>
                <a:spLocks noChangeArrowheads="1"/>
              </p:cNvSpPr>
              <p:nvPr/>
            </p:nvSpPr>
            <p:spPr bwMode="auto">
              <a:xfrm>
                <a:off x="4486" y="2383"/>
                <a:ext cx="163" cy="144"/>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dirty="0">
                  <a:solidFill>
                    <a:srgbClr val="FF0000"/>
                  </a:solidFill>
                  <a:cs typeface="+mn-cs"/>
                </a:endParaRPr>
              </a:p>
            </p:txBody>
          </p:sp>
          <p:sp>
            <p:nvSpPr>
              <p:cNvPr id="92436" name="Oval 178"/>
              <p:cNvSpPr>
                <a:spLocks noChangeArrowheads="1"/>
              </p:cNvSpPr>
              <p:nvPr/>
            </p:nvSpPr>
            <p:spPr bwMode="auto">
              <a:xfrm>
                <a:off x="4663" y="2383"/>
                <a:ext cx="156" cy="14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437" name="Rectangle 179"/>
              <p:cNvSpPr>
                <a:spLocks noChangeArrowheads="1"/>
              </p:cNvSpPr>
              <p:nvPr/>
            </p:nvSpPr>
            <p:spPr bwMode="auto">
              <a:xfrm>
                <a:off x="5065" y="1834"/>
                <a:ext cx="82" cy="772"/>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5279" name="Group 48"/>
            <p:cNvGrpSpPr>
              <a:grpSpLocks/>
            </p:cNvGrpSpPr>
            <p:nvPr/>
          </p:nvGrpSpPr>
          <p:grpSpPr bwMode="auto">
            <a:xfrm>
              <a:off x="2795471" y="3465563"/>
              <a:ext cx="735669" cy="376863"/>
              <a:chOff x="3600" y="219"/>
              <a:chExt cx="360" cy="175"/>
            </a:xfrm>
          </p:grpSpPr>
          <p:sp>
            <p:nvSpPr>
              <p:cNvPr id="92401" name="Oval 4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402" name="Line 50"/>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403" name="Line 51"/>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404" name="Rectangle 52"/>
              <p:cNvSpPr>
                <a:spLocks noChangeArrowheads="1"/>
              </p:cNvSpPr>
              <p:nvPr/>
            </p:nvSpPr>
            <p:spPr bwMode="auto">
              <a:xfrm>
                <a:off x="3603" y="289"/>
                <a:ext cx="353" cy="5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i="0" dirty="0">
                  <a:solidFill>
                    <a:srgbClr val="000000"/>
                  </a:solidFill>
                  <a:latin typeface="Times New Roman" charset="0"/>
                  <a:cs typeface="+mn-cs"/>
                </a:endParaRPr>
              </a:p>
            </p:txBody>
          </p:sp>
          <p:sp>
            <p:nvSpPr>
              <p:cNvPr id="92405" name="Oval 5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5285" name="Group 54"/>
              <p:cNvGrpSpPr>
                <a:grpSpLocks/>
              </p:cNvGrpSpPr>
              <p:nvPr/>
            </p:nvGrpSpPr>
            <p:grpSpPr bwMode="auto">
              <a:xfrm>
                <a:off x="3686" y="244"/>
                <a:ext cx="177" cy="66"/>
                <a:chOff x="2848" y="848"/>
                <a:chExt cx="140" cy="98"/>
              </a:xfrm>
            </p:grpSpPr>
            <p:sp>
              <p:nvSpPr>
                <p:cNvPr id="92411" name="Line 5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412" name="Line 5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413" name="Line 5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nvGrpSpPr>
              <p:cNvPr id="215286" name="Group 58"/>
              <p:cNvGrpSpPr>
                <a:grpSpLocks/>
              </p:cNvGrpSpPr>
              <p:nvPr/>
            </p:nvGrpSpPr>
            <p:grpSpPr bwMode="auto">
              <a:xfrm flipV="1">
                <a:off x="3686" y="243"/>
                <a:ext cx="177" cy="66"/>
                <a:chOff x="2848" y="848"/>
                <a:chExt cx="140" cy="98"/>
              </a:xfrm>
            </p:grpSpPr>
            <p:sp>
              <p:nvSpPr>
                <p:cNvPr id="92408" name="Line 5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409" name="Line 6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410" name="Line 61"/>
                <p:cNvSpPr>
                  <a:spLocks noChangeShapeType="1"/>
                </p:cNvSpPr>
                <p:nvPr/>
              </p:nvSpPr>
              <p:spPr bwMode="auto">
                <a:xfrm>
                  <a:off x="2894" y="854"/>
                  <a:ext cx="52" cy="9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grpSp>
      <p:sp>
        <p:nvSpPr>
          <p:cNvPr id="215044" name="Freeform 293"/>
          <p:cNvSpPr>
            <a:spLocks/>
          </p:cNvSpPr>
          <p:nvPr/>
        </p:nvSpPr>
        <p:spPr bwMode="auto">
          <a:xfrm>
            <a:off x="322263" y="4619625"/>
            <a:ext cx="3963987" cy="1716088"/>
          </a:xfrm>
          <a:custGeom>
            <a:avLst/>
            <a:gdLst>
              <a:gd name="T0" fmla="*/ 2147483647 w 2497"/>
              <a:gd name="T1" fmla="*/ 2147483647 h 1081"/>
              <a:gd name="T2" fmla="*/ 2147483647 w 2497"/>
              <a:gd name="T3" fmla="*/ 2147483647 h 1081"/>
              <a:gd name="T4" fmla="*/ 2147483647 w 2497"/>
              <a:gd name="T5" fmla="*/ 2147483647 h 1081"/>
              <a:gd name="T6" fmla="*/ 2147483647 w 2497"/>
              <a:gd name="T7" fmla="*/ 2147483647 h 1081"/>
              <a:gd name="T8" fmla="*/ 2147483647 w 2497"/>
              <a:gd name="T9" fmla="*/ 2147483647 h 1081"/>
              <a:gd name="T10" fmla="*/ 2147483647 w 2497"/>
              <a:gd name="T11" fmla="*/ 2147483647 h 1081"/>
              <a:gd name="T12" fmla="*/ 2147483647 w 2497"/>
              <a:gd name="T13" fmla="*/ 2147483647 h 1081"/>
              <a:gd name="T14" fmla="*/ 2147483647 w 2497"/>
              <a:gd name="T15" fmla="*/ 2147483647 h 1081"/>
              <a:gd name="T16" fmla="*/ 2147483647 w 2497"/>
              <a:gd name="T17" fmla="*/ 2147483647 h 1081"/>
              <a:gd name="T18" fmla="*/ 2147483647 w 2497"/>
              <a:gd name="T19" fmla="*/ 2147483647 h 1081"/>
              <a:gd name="T20" fmla="*/ 2147483647 w 2497"/>
              <a:gd name="T21" fmla="*/ 2147483647 h 1081"/>
              <a:gd name="T22" fmla="*/ 2147483647 w 2497"/>
              <a:gd name="T23" fmla="*/ 2147483647 h 1081"/>
              <a:gd name="T24" fmla="*/ 2147483647 w 2497"/>
              <a:gd name="T25" fmla="*/ 2147483647 h 1081"/>
              <a:gd name="T26" fmla="*/ 2147483647 w 2497"/>
              <a:gd name="T27" fmla="*/ 2147483647 h 1081"/>
              <a:gd name="T28" fmla="*/ 2147483647 w 2497"/>
              <a:gd name="T29" fmla="*/ 2147483647 h 1081"/>
              <a:gd name="T30" fmla="*/ 2147483647 w 2497"/>
              <a:gd name="T31" fmla="*/ 2147483647 h 108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497" h="1081">
                <a:moveTo>
                  <a:pt x="475" y="274"/>
                </a:moveTo>
                <a:cubicBezTo>
                  <a:pt x="381" y="316"/>
                  <a:pt x="280" y="389"/>
                  <a:pt x="204" y="437"/>
                </a:cubicBezTo>
                <a:cubicBezTo>
                  <a:pt x="128" y="485"/>
                  <a:pt x="42" y="503"/>
                  <a:pt x="21" y="559"/>
                </a:cubicBezTo>
                <a:cubicBezTo>
                  <a:pt x="0" y="615"/>
                  <a:pt x="56" y="734"/>
                  <a:pt x="75" y="776"/>
                </a:cubicBezTo>
                <a:cubicBezTo>
                  <a:pt x="94" y="818"/>
                  <a:pt x="116" y="789"/>
                  <a:pt x="136" y="810"/>
                </a:cubicBezTo>
                <a:cubicBezTo>
                  <a:pt x="156" y="831"/>
                  <a:pt x="167" y="876"/>
                  <a:pt x="197" y="905"/>
                </a:cubicBezTo>
                <a:cubicBezTo>
                  <a:pt x="227" y="934"/>
                  <a:pt x="231" y="970"/>
                  <a:pt x="319" y="986"/>
                </a:cubicBezTo>
                <a:cubicBezTo>
                  <a:pt x="407" y="1002"/>
                  <a:pt x="554" y="1003"/>
                  <a:pt x="726" y="1000"/>
                </a:cubicBezTo>
                <a:cubicBezTo>
                  <a:pt x="898" y="997"/>
                  <a:pt x="1146" y="961"/>
                  <a:pt x="1349" y="966"/>
                </a:cubicBezTo>
                <a:cubicBezTo>
                  <a:pt x="1552" y="971"/>
                  <a:pt x="1785" y="1028"/>
                  <a:pt x="1945" y="1033"/>
                </a:cubicBezTo>
                <a:cubicBezTo>
                  <a:pt x="2105" y="1038"/>
                  <a:pt x="2225" y="1081"/>
                  <a:pt x="2311" y="993"/>
                </a:cubicBezTo>
                <a:cubicBezTo>
                  <a:pt x="2397" y="905"/>
                  <a:pt x="2497" y="662"/>
                  <a:pt x="2460" y="506"/>
                </a:cubicBezTo>
                <a:cubicBezTo>
                  <a:pt x="2423" y="350"/>
                  <a:pt x="2280" y="116"/>
                  <a:pt x="2088" y="58"/>
                </a:cubicBezTo>
                <a:cubicBezTo>
                  <a:pt x="1896" y="0"/>
                  <a:pt x="1528" y="138"/>
                  <a:pt x="1308" y="159"/>
                </a:cubicBezTo>
                <a:cubicBezTo>
                  <a:pt x="1088" y="180"/>
                  <a:pt x="906" y="167"/>
                  <a:pt x="766" y="186"/>
                </a:cubicBezTo>
                <a:cubicBezTo>
                  <a:pt x="626" y="205"/>
                  <a:pt x="569" y="232"/>
                  <a:pt x="475" y="274"/>
                </a:cubicBezTo>
                <a:close/>
              </a:path>
            </a:pathLst>
          </a:custGeom>
          <a:gradFill rotWithShape="1">
            <a:gsLst>
              <a:gs pos="0">
                <a:srgbClr val="00CCFF"/>
              </a:gs>
              <a:gs pos="100000">
                <a:srgbClr val="FFFFFF"/>
              </a:gs>
            </a:gsLst>
            <a:lin ang="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215045" name="Freeform 292"/>
          <p:cNvSpPr>
            <a:spLocks/>
          </p:cNvSpPr>
          <p:nvPr/>
        </p:nvSpPr>
        <p:spPr bwMode="auto">
          <a:xfrm>
            <a:off x="4751388" y="871538"/>
            <a:ext cx="1919287" cy="2227262"/>
          </a:xfrm>
          <a:custGeom>
            <a:avLst/>
            <a:gdLst>
              <a:gd name="T0" fmla="*/ 2147483647 w 1209"/>
              <a:gd name="T1" fmla="*/ 2147483647 h 1403"/>
              <a:gd name="T2" fmla="*/ 2147483647 w 1209"/>
              <a:gd name="T3" fmla="*/ 2147483647 h 1403"/>
              <a:gd name="T4" fmla="*/ 2147483647 w 1209"/>
              <a:gd name="T5" fmla="*/ 2147483647 h 1403"/>
              <a:gd name="T6" fmla="*/ 2147483647 w 1209"/>
              <a:gd name="T7" fmla="*/ 2147483647 h 1403"/>
              <a:gd name="T8" fmla="*/ 2147483647 w 1209"/>
              <a:gd name="T9" fmla="*/ 2147483647 h 1403"/>
              <a:gd name="T10" fmla="*/ 2147483647 w 1209"/>
              <a:gd name="T11" fmla="*/ 2147483647 h 1403"/>
              <a:gd name="T12" fmla="*/ 2147483647 w 1209"/>
              <a:gd name="T13" fmla="*/ 2147483647 h 1403"/>
              <a:gd name="T14" fmla="*/ 2147483647 w 1209"/>
              <a:gd name="T15" fmla="*/ 2147483647 h 1403"/>
              <a:gd name="T16" fmla="*/ 2147483647 w 1209"/>
              <a:gd name="T17" fmla="*/ 2147483647 h 1403"/>
              <a:gd name="T18" fmla="*/ 2147483647 w 1209"/>
              <a:gd name="T19" fmla="*/ 2147483647 h 1403"/>
              <a:gd name="T20" fmla="*/ 2147483647 w 1209"/>
              <a:gd name="T21" fmla="*/ 2147483647 h 1403"/>
              <a:gd name="T22" fmla="*/ 2147483647 w 1209"/>
              <a:gd name="T23" fmla="*/ 2147483647 h 140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09" h="1403">
                <a:moveTo>
                  <a:pt x="84" y="528"/>
                </a:moveTo>
                <a:cubicBezTo>
                  <a:pt x="51" y="600"/>
                  <a:pt x="28" y="643"/>
                  <a:pt x="16" y="705"/>
                </a:cubicBezTo>
                <a:cubicBezTo>
                  <a:pt x="4" y="767"/>
                  <a:pt x="0" y="845"/>
                  <a:pt x="9" y="901"/>
                </a:cubicBezTo>
                <a:cubicBezTo>
                  <a:pt x="18" y="957"/>
                  <a:pt x="44" y="983"/>
                  <a:pt x="70" y="1043"/>
                </a:cubicBezTo>
                <a:cubicBezTo>
                  <a:pt x="96" y="1103"/>
                  <a:pt x="130" y="1210"/>
                  <a:pt x="165" y="1260"/>
                </a:cubicBezTo>
                <a:cubicBezTo>
                  <a:pt x="200" y="1310"/>
                  <a:pt x="223" y="1324"/>
                  <a:pt x="280" y="1342"/>
                </a:cubicBezTo>
                <a:cubicBezTo>
                  <a:pt x="337" y="1360"/>
                  <a:pt x="393" y="1368"/>
                  <a:pt x="510" y="1369"/>
                </a:cubicBezTo>
                <a:cubicBezTo>
                  <a:pt x="627" y="1370"/>
                  <a:pt x="775" y="1403"/>
                  <a:pt x="985" y="1348"/>
                </a:cubicBezTo>
                <a:cubicBezTo>
                  <a:pt x="1195" y="1293"/>
                  <a:pt x="1209" y="54"/>
                  <a:pt x="985" y="27"/>
                </a:cubicBezTo>
                <a:cubicBezTo>
                  <a:pt x="761" y="0"/>
                  <a:pt x="606" y="115"/>
                  <a:pt x="477" y="156"/>
                </a:cubicBezTo>
                <a:cubicBezTo>
                  <a:pt x="348" y="197"/>
                  <a:pt x="280" y="207"/>
                  <a:pt x="212" y="271"/>
                </a:cubicBezTo>
                <a:cubicBezTo>
                  <a:pt x="144" y="335"/>
                  <a:pt x="117" y="456"/>
                  <a:pt x="84" y="528"/>
                </a:cubicBezTo>
                <a:close/>
              </a:path>
            </a:pathLst>
          </a:custGeom>
          <a:gradFill rotWithShape="1">
            <a:gsLst>
              <a:gs pos="0">
                <a:srgbClr val="00CCFF"/>
              </a:gs>
              <a:gs pos="100000">
                <a:srgbClr val="FFFFFF"/>
              </a:gs>
            </a:gsLst>
            <a:lin ang="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92167" name="Rectangle 3"/>
          <p:cNvSpPr>
            <a:spLocks noGrp="1" noChangeArrowheads="1"/>
          </p:cNvSpPr>
          <p:nvPr>
            <p:ph type="title"/>
          </p:nvPr>
        </p:nvSpPr>
        <p:spPr>
          <a:xfrm>
            <a:off x="323850" y="0"/>
            <a:ext cx="8693150" cy="942975"/>
          </a:xfrm>
        </p:spPr>
        <p:txBody>
          <a:bodyPr/>
          <a:lstStyle/>
          <a:p>
            <a:pPr>
              <a:defRPr/>
            </a:pPr>
            <a:r>
              <a:rPr lang="en-US" sz="3200" dirty="0">
                <a:latin typeface="+mn-lt"/>
                <a:cs typeface="+mj-cs"/>
              </a:rPr>
              <a:t>A </a:t>
            </a:r>
            <a:r>
              <a:rPr lang="en-US" altLang="zh-CN" sz="3200" dirty="0">
                <a:latin typeface="+mn-lt"/>
                <a:cs typeface="+mj-cs"/>
              </a:rPr>
              <a:t>D</a:t>
            </a:r>
            <a:r>
              <a:rPr lang="en-US" sz="3200" dirty="0">
                <a:latin typeface="+mn-lt"/>
                <a:cs typeface="+mj-cs"/>
              </a:rPr>
              <a:t>ay in the </a:t>
            </a:r>
            <a:r>
              <a:rPr lang="en-US" altLang="zh-CN" sz="3200" dirty="0">
                <a:latin typeface="+mn-lt"/>
                <a:cs typeface="+mj-cs"/>
              </a:rPr>
              <a:t>L</a:t>
            </a:r>
            <a:r>
              <a:rPr lang="en-US" sz="3200" dirty="0">
                <a:latin typeface="+mn-lt"/>
                <a:cs typeface="+mj-cs"/>
              </a:rPr>
              <a:t>ife…TCP </a:t>
            </a:r>
            <a:r>
              <a:rPr lang="en-US" altLang="zh-CN" sz="3200" dirty="0">
                <a:latin typeface="+mn-lt"/>
                <a:cs typeface="+mj-cs"/>
              </a:rPr>
              <a:t>C</a:t>
            </a:r>
            <a:r>
              <a:rPr lang="en-US" sz="3200" dirty="0">
                <a:latin typeface="+mn-lt"/>
                <a:cs typeface="+mj-cs"/>
              </a:rPr>
              <a:t>onnection </a:t>
            </a:r>
            <a:r>
              <a:rPr lang="en-US" altLang="zh-CN" sz="3200" dirty="0">
                <a:latin typeface="+mn-lt"/>
                <a:cs typeface="+mj-cs"/>
              </a:rPr>
              <a:t>C</a:t>
            </a:r>
            <a:r>
              <a:rPr lang="en-US" sz="3200" dirty="0">
                <a:latin typeface="+mn-lt"/>
                <a:cs typeface="+mj-cs"/>
              </a:rPr>
              <a:t>arrying HTTP</a:t>
            </a:r>
          </a:p>
        </p:txBody>
      </p:sp>
      <p:grpSp>
        <p:nvGrpSpPr>
          <p:cNvPr id="706603" name="Group 43"/>
          <p:cNvGrpSpPr>
            <a:grpSpLocks/>
          </p:cNvGrpSpPr>
          <p:nvPr/>
        </p:nvGrpSpPr>
        <p:grpSpPr bwMode="auto">
          <a:xfrm>
            <a:off x="1195388" y="1081088"/>
            <a:ext cx="976312" cy="1460500"/>
            <a:chOff x="651" y="681"/>
            <a:chExt cx="615" cy="920"/>
          </a:xfrm>
        </p:grpSpPr>
        <p:sp>
          <p:nvSpPr>
            <p:cNvPr id="215259" name="Freeform 44"/>
            <p:cNvSpPr>
              <a:spLocks/>
            </p:cNvSpPr>
            <p:nvPr/>
          </p:nvSpPr>
          <p:spPr bwMode="auto">
            <a:xfrm>
              <a:off x="662" y="698"/>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nvGrpSpPr>
            <p:cNvPr id="215260" name="Group 45"/>
            <p:cNvGrpSpPr>
              <a:grpSpLocks/>
            </p:cNvGrpSpPr>
            <p:nvPr/>
          </p:nvGrpSpPr>
          <p:grpSpPr bwMode="auto">
            <a:xfrm>
              <a:off x="651" y="681"/>
              <a:ext cx="500" cy="828"/>
              <a:chOff x="569" y="2954"/>
              <a:chExt cx="500" cy="828"/>
            </a:xfrm>
          </p:grpSpPr>
          <p:sp>
            <p:nvSpPr>
              <p:cNvPr id="92382" name="Rectangle 46"/>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83" name="Text Box 47"/>
              <p:cNvSpPr txBox="1">
                <a:spLocks noChangeArrowheads="1"/>
              </p:cNvSpPr>
              <p:nvPr/>
            </p:nvSpPr>
            <p:spPr bwMode="auto">
              <a:xfrm>
                <a:off x="607" y="2954"/>
                <a:ext cx="449" cy="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dirty="0">
                    <a:solidFill>
                      <a:srgbClr val="000000"/>
                    </a:solidFill>
                    <a:latin typeface="Arial" charset="0"/>
                    <a:cs typeface="+mn-cs"/>
                  </a:rPr>
                  <a:t>HTTP</a:t>
                </a:r>
              </a:p>
              <a:p>
                <a:pPr algn="ctr">
                  <a:defRPr/>
                </a:pPr>
                <a:r>
                  <a:rPr lang="en-US" sz="1600" i="0" dirty="0">
                    <a:solidFill>
                      <a:srgbClr val="000000"/>
                    </a:solidFill>
                    <a:latin typeface="Arial" charset="0"/>
                    <a:cs typeface="+mn-cs"/>
                  </a:rPr>
                  <a:t>TCP</a:t>
                </a:r>
              </a:p>
              <a:p>
                <a:pPr algn="ctr">
                  <a:defRPr/>
                </a:pPr>
                <a:r>
                  <a:rPr lang="en-US" sz="1600" i="0" dirty="0">
                    <a:solidFill>
                      <a:srgbClr val="000000"/>
                    </a:solidFill>
                    <a:latin typeface="Arial" charset="0"/>
                    <a:cs typeface="+mn-cs"/>
                  </a:rPr>
                  <a:t>IP</a:t>
                </a:r>
              </a:p>
              <a:p>
                <a:pPr algn="ctr">
                  <a:defRPr/>
                </a:pPr>
                <a:r>
                  <a:rPr lang="en-US" sz="1600" i="0" dirty="0">
                    <a:solidFill>
                      <a:srgbClr val="000000"/>
                    </a:solidFill>
                    <a:latin typeface="Arial" charset="0"/>
                    <a:cs typeface="+mn-cs"/>
                  </a:rPr>
                  <a:t>Eth</a:t>
                </a:r>
              </a:p>
              <a:p>
                <a:pPr algn="ctr">
                  <a:defRPr/>
                </a:pPr>
                <a:r>
                  <a:rPr lang="en-US" sz="1600" i="0" dirty="0">
                    <a:solidFill>
                      <a:srgbClr val="000000"/>
                    </a:solidFill>
                    <a:latin typeface="Arial" charset="0"/>
                    <a:cs typeface="+mn-cs"/>
                  </a:rPr>
                  <a:t>Phy</a:t>
                </a:r>
              </a:p>
            </p:txBody>
          </p:sp>
          <p:sp>
            <p:nvSpPr>
              <p:cNvPr id="92384" name="Line 48"/>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2385" name="Line 49"/>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2386" name="Line 50"/>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2387" name="Line 51"/>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grpSp>
        <p:nvGrpSpPr>
          <p:cNvPr id="706885" name="Group 325"/>
          <p:cNvGrpSpPr>
            <a:grpSpLocks/>
          </p:cNvGrpSpPr>
          <p:nvPr/>
        </p:nvGrpSpPr>
        <p:grpSpPr bwMode="auto">
          <a:xfrm>
            <a:off x="442913" y="1054100"/>
            <a:ext cx="515937" cy="333375"/>
            <a:chOff x="328" y="678"/>
            <a:chExt cx="325" cy="210"/>
          </a:xfrm>
        </p:grpSpPr>
        <p:grpSp>
          <p:nvGrpSpPr>
            <p:cNvPr id="215255" name="Group 52"/>
            <p:cNvGrpSpPr>
              <a:grpSpLocks/>
            </p:cNvGrpSpPr>
            <p:nvPr/>
          </p:nvGrpSpPr>
          <p:grpSpPr bwMode="auto">
            <a:xfrm>
              <a:off x="328" y="693"/>
              <a:ext cx="325" cy="154"/>
              <a:chOff x="844" y="3337"/>
              <a:chExt cx="325" cy="154"/>
            </a:xfrm>
          </p:grpSpPr>
          <p:sp>
            <p:nvSpPr>
              <p:cNvPr id="92378" name="Rectangle 5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79" name="Text Box 54"/>
              <p:cNvSpPr txBox="1">
                <a:spLocks noChangeArrowheads="1"/>
              </p:cNvSpPr>
              <p:nvPr/>
            </p:nvSpPr>
            <p:spPr bwMode="auto">
              <a:xfrm>
                <a:off x="844" y="3337"/>
                <a:ext cx="325"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HTTP</a:t>
                </a:r>
              </a:p>
            </p:txBody>
          </p:sp>
        </p:grpSp>
        <p:sp>
          <p:nvSpPr>
            <p:cNvPr id="92377" name="AutoShape 85"/>
            <p:cNvSpPr>
              <a:spLocks noChangeArrowheads="1"/>
            </p:cNvSpPr>
            <p:nvPr/>
          </p:nvSpPr>
          <p:spPr bwMode="auto">
            <a:xfrm>
              <a:off x="396" y="678"/>
              <a:ext cx="240" cy="210"/>
            </a:xfrm>
            <a:prstGeom prst="downArrow">
              <a:avLst>
                <a:gd name="adj1" fmla="val 49167"/>
                <a:gd name="adj2" fmla="val 24292"/>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706660" name="Rectangle 100"/>
          <p:cNvSpPr>
            <a:spLocks noChangeArrowheads="1"/>
          </p:cNvSpPr>
          <p:nvPr/>
        </p:nvSpPr>
        <p:spPr bwMode="auto">
          <a:xfrm>
            <a:off x="5208588" y="3168650"/>
            <a:ext cx="3441700" cy="9509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100000"/>
              <a:buFont typeface="Wingdings" charset="2"/>
              <a:buChar char="§"/>
              <a:defRPr/>
            </a:pPr>
            <a:r>
              <a:rPr lang="en-US" sz="2000" i="0" dirty="0">
                <a:solidFill>
                  <a:srgbClr val="000000"/>
                </a:solidFill>
                <a:latin typeface="Gill Sans MT" charset="0"/>
                <a:cs typeface="+mn-cs"/>
              </a:rPr>
              <a:t>to send HTTP request, client first opens </a:t>
            </a:r>
            <a:r>
              <a:rPr lang="en-US" sz="2000" dirty="0">
                <a:solidFill>
                  <a:srgbClr val="C00000"/>
                </a:solidFill>
                <a:latin typeface="Gill Sans MT" charset="0"/>
                <a:cs typeface="+mn-cs"/>
              </a:rPr>
              <a:t>TCP socket</a:t>
            </a:r>
            <a:r>
              <a:rPr lang="en-US" sz="2000" i="0" dirty="0">
                <a:solidFill>
                  <a:srgbClr val="000000"/>
                </a:solidFill>
                <a:latin typeface="Gill Sans MT" charset="0"/>
                <a:cs typeface="+mn-cs"/>
              </a:rPr>
              <a:t> to web server</a:t>
            </a:r>
          </a:p>
        </p:txBody>
      </p:sp>
      <p:sp>
        <p:nvSpPr>
          <p:cNvPr id="706661" name="Rectangle 101"/>
          <p:cNvSpPr>
            <a:spLocks noChangeArrowheads="1"/>
          </p:cNvSpPr>
          <p:nvPr/>
        </p:nvSpPr>
        <p:spPr bwMode="auto">
          <a:xfrm>
            <a:off x="5186363" y="4054475"/>
            <a:ext cx="3778250" cy="9858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100000"/>
              <a:buFont typeface="Wingdings" charset="2"/>
              <a:buChar char="§"/>
              <a:defRPr/>
            </a:pPr>
            <a:r>
              <a:rPr lang="en-US" sz="2000" i="0" dirty="0">
                <a:solidFill>
                  <a:srgbClr val="000000"/>
                </a:solidFill>
                <a:latin typeface="Gill Sans MT" charset="0"/>
                <a:cs typeface="+mn-cs"/>
              </a:rPr>
              <a:t>TCP </a:t>
            </a:r>
            <a:r>
              <a:rPr lang="en-US" sz="2000" dirty="0">
                <a:solidFill>
                  <a:srgbClr val="C00000"/>
                </a:solidFill>
                <a:latin typeface="Gill Sans MT" charset="0"/>
                <a:cs typeface="+mn-cs"/>
              </a:rPr>
              <a:t>SYN segment</a:t>
            </a:r>
            <a:r>
              <a:rPr lang="en-US" sz="2000" i="0" dirty="0">
                <a:solidFill>
                  <a:srgbClr val="C00000"/>
                </a:solidFill>
                <a:latin typeface="Gill Sans MT" charset="0"/>
                <a:cs typeface="+mn-cs"/>
              </a:rPr>
              <a:t> </a:t>
            </a:r>
            <a:r>
              <a:rPr lang="en-US" sz="2000" i="0" dirty="0">
                <a:solidFill>
                  <a:srgbClr val="000000"/>
                </a:solidFill>
                <a:latin typeface="Gill Sans MT" charset="0"/>
                <a:cs typeface="+mn-cs"/>
              </a:rPr>
              <a:t>(step 1 in 3-way handshake) </a:t>
            </a:r>
            <a:r>
              <a:rPr lang="en-US" sz="2000" dirty="0">
                <a:solidFill>
                  <a:srgbClr val="000000"/>
                </a:solidFill>
                <a:latin typeface="Gill Sans MT" charset="0"/>
                <a:cs typeface="+mn-cs"/>
              </a:rPr>
              <a:t>inter-domain routed</a:t>
            </a:r>
            <a:r>
              <a:rPr lang="en-US" sz="2000" i="0" dirty="0">
                <a:solidFill>
                  <a:srgbClr val="000000"/>
                </a:solidFill>
                <a:latin typeface="Gill Sans MT" charset="0"/>
                <a:cs typeface="+mn-cs"/>
              </a:rPr>
              <a:t> to web server</a:t>
            </a:r>
          </a:p>
        </p:txBody>
      </p:sp>
      <p:sp>
        <p:nvSpPr>
          <p:cNvPr id="706662" name="Rectangle 102"/>
          <p:cNvSpPr>
            <a:spLocks noChangeArrowheads="1"/>
          </p:cNvSpPr>
          <p:nvPr/>
        </p:nvSpPr>
        <p:spPr bwMode="auto">
          <a:xfrm>
            <a:off x="5189538" y="5892800"/>
            <a:ext cx="4068762" cy="536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100000"/>
              <a:buFont typeface="Wingdings" charset="2"/>
              <a:buChar char="§"/>
              <a:defRPr/>
            </a:pPr>
            <a:r>
              <a:rPr lang="en-US" sz="2000" i="0" dirty="0">
                <a:solidFill>
                  <a:srgbClr val="000000"/>
                </a:solidFill>
                <a:latin typeface="Gill Sans MT" charset="0"/>
                <a:cs typeface="+mn-cs"/>
              </a:rPr>
              <a:t>TCP </a:t>
            </a:r>
            <a:r>
              <a:rPr lang="en-US" sz="2000" dirty="0">
                <a:solidFill>
                  <a:srgbClr val="C00000"/>
                </a:solidFill>
                <a:latin typeface="Gill Sans MT" charset="0"/>
                <a:cs typeface="+mn-cs"/>
              </a:rPr>
              <a:t>connection established!</a:t>
            </a:r>
          </a:p>
        </p:txBody>
      </p:sp>
      <p:grpSp>
        <p:nvGrpSpPr>
          <p:cNvPr id="215052" name="Group 166"/>
          <p:cNvGrpSpPr>
            <a:grpSpLocks/>
          </p:cNvGrpSpPr>
          <p:nvPr/>
        </p:nvGrpSpPr>
        <p:grpSpPr bwMode="auto">
          <a:xfrm>
            <a:off x="3795713" y="2409825"/>
            <a:ext cx="1576387" cy="1287463"/>
            <a:chOff x="3228" y="1776"/>
            <a:chExt cx="252" cy="96"/>
          </a:xfrm>
        </p:grpSpPr>
        <p:sp>
          <p:nvSpPr>
            <p:cNvPr id="215253" name="Line 164"/>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5254" name="Line 165"/>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grpSp>
      <p:grpSp>
        <p:nvGrpSpPr>
          <p:cNvPr id="215053" name="Group 167"/>
          <p:cNvGrpSpPr>
            <a:grpSpLocks/>
          </p:cNvGrpSpPr>
          <p:nvPr/>
        </p:nvGrpSpPr>
        <p:grpSpPr bwMode="auto">
          <a:xfrm flipH="1">
            <a:off x="5600700" y="2424113"/>
            <a:ext cx="400050" cy="152400"/>
            <a:chOff x="3228" y="1776"/>
            <a:chExt cx="252" cy="96"/>
          </a:xfrm>
        </p:grpSpPr>
        <p:sp>
          <p:nvSpPr>
            <p:cNvPr id="215251" name="Line 168"/>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5252" name="Line 169"/>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grpSp>
      <p:grpSp>
        <p:nvGrpSpPr>
          <p:cNvPr id="215054" name="Group 170"/>
          <p:cNvGrpSpPr>
            <a:grpSpLocks/>
          </p:cNvGrpSpPr>
          <p:nvPr/>
        </p:nvGrpSpPr>
        <p:grpSpPr bwMode="auto">
          <a:xfrm flipH="1" flipV="1">
            <a:off x="5753100" y="1900238"/>
            <a:ext cx="400050" cy="152400"/>
            <a:chOff x="3228" y="1776"/>
            <a:chExt cx="252" cy="96"/>
          </a:xfrm>
        </p:grpSpPr>
        <p:sp>
          <p:nvSpPr>
            <p:cNvPr id="215249" name="Line 171"/>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5250" name="Line 172"/>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grpSp>
      <p:grpSp>
        <p:nvGrpSpPr>
          <p:cNvPr id="215055" name="Group 110"/>
          <p:cNvGrpSpPr>
            <a:grpSpLocks/>
          </p:cNvGrpSpPr>
          <p:nvPr/>
        </p:nvGrpSpPr>
        <p:grpSpPr bwMode="auto">
          <a:xfrm>
            <a:off x="3057525" y="5273675"/>
            <a:ext cx="757238" cy="379413"/>
            <a:chOff x="2466" y="2026"/>
            <a:chExt cx="477" cy="282"/>
          </a:xfrm>
        </p:grpSpPr>
        <p:sp>
          <p:nvSpPr>
            <p:cNvPr id="215235" name="Oval 111"/>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solidFill>
                  <a:srgbClr val="000000"/>
                </a:solidFill>
                <a:latin typeface="Arial" charset="0"/>
              </a:endParaRPr>
            </a:p>
          </p:txBody>
        </p:sp>
        <p:sp>
          <p:nvSpPr>
            <p:cNvPr id="215236" name="Line 112"/>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5237" name="Rectangle 113"/>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i="0" dirty="0">
                <a:solidFill>
                  <a:srgbClr val="000000"/>
                </a:solidFill>
                <a:latin typeface="Times New Roman" charset="0"/>
              </a:endParaRPr>
            </a:p>
          </p:txBody>
        </p:sp>
        <p:sp>
          <p:nvSpPr>
            <p:cNvPr id="215238" name="Oval 114"/>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solidFill>
                  <a:srgbClr val="000000"/>
                </a:solidFill>
                <a:latin typeface="Arial" charset="0"/>
              </a:endParaRPr>
            </a:p>
          </p:txBody>
        </p:sp>
        <p:grpSp>
          <p:nvGrpSpPr>
            <p:cNvPr id="215239" name="Group 115"/>
            <p:cNvGrpSpPr>
              <a:grpSpLocks/>
            </p:cNvGrpSpPr>
            <p:nvPr/>
          </p:nvGrpSpPr>
          <p:grpSpPr bwMode="auto">
            <a:xfrm>
              <a:off x="2581" y="2061"/>
              <a:ext cx="236" cy="94"/>
              <a:chOff x="2848" y="848"/>
              <a:chExt cx="140" cy="98"/>
            </a:xfrm>
          </p:grpSpPr>
          <p:sp>
            <p:nvSpPr>
              <p:cNvPr id="215246" name="Line 116"/>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5247" name="Line 117"/>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5248" name="Line 118"/>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grpSp>
          <p:nvGrpSpPr>
            <p:cNvPr id="215240" name="Group 119"/>
            <p:cNvGrpSpPr>
              <a:grpSpLocks/>
            </p:cNvGrpSpPr>
            <p:nvPr/>
          </p:nvGrpSpPr>
          <p:grpSpPr bwMode="auto">
            <a:xfrm flipV="1">
              <a:off x="2581" y="2060"/>
              <a:ext cx="236" cy="94"/>
              <a:chOff x="2848" y="848"/>
              <a:chExt cx="140" cy="98"/>
            </a:xfrm>
          </p:grpSpPr>
          <p:sp>
            <p:nvSpPr>
              <p:cNvPr id="215243" name="Line 120"/>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5244" name="Line 121"/>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5245" name="Line 122"/>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sp>
          <p:nvSpPr>
            <p:cNvPr id="215241" name="Line 123"/>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5242" name="Line 124"/>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sp>
        <p:nvSpPr>
          <p:cNvPr id="215056" name="Line 136"/>
          <p:cNvSpPr>
            <a:spLocks noChangeShapeType="1"/>
          </p:cNvSpPr>
          <p:nvPr/>
        </p:nvSpPr>
        <p:spPr bwMode="auto">
          <a:xfrm flipV="1">
            <a:off x="2543175" y="5443538"/>
            <a:ext cx="490538" cy="1587"/>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5057" name="Text Box 137"/>
          <p:cNvSpPr txBox="1">
            <a:spLocks noChangeArrowheads="1"/>
          </p:cNvSpPr>
          <p:nvPr/>
        </p:nvSpPr>
        <p:spPr bwMode="auto">
          <a:xfrm>
            <a:off x="1003300" y="5835650"/>
            <a:ext cx="1595438"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600" i="0" dirty="0">
                <a:solidFill>
                  <a:srgbClr val="000000"/>
                </a:solidFill>
                <a:latin typeface="Arial" charset="0"/>
              </a:rPr>
              <a:t>64.233.169.105</a:t>
            </a:r>
          </a:p>
        </p:txBody>
      </p:sp>
      <p:sp>
        <p:nvSpPr>
          <p:cNvPr id="215058" name="Text Box 138"/>
          <p:cNvSpPr txBox="1">
            <a:spLocks noChangeArrowheads="1"/>
          </p:cNvSpPr>
          <p:nvPr/>
        </p:nvSpPr>
        <p:spPr bwMode="auto">
          <a:xfrm>
            <a:off x="971550" y="5541963"/>
            <a:ext cx="117792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600" i="0" dirty="0">
                <a:solidFill>
                  <a:srgbClr val="000000"/>
                </a:solidFill>
                <a:latin typeface="Arial" charset="0"/>
              </a:rPr>
              <a:t>web server</a:t>
            </a:r>
          </a:p>
        </p:txBody>
      </p:sp>
      <p:grpSp>
        <p:nvGrpSpPr>
          <p:cNvPr id="215059" name="Group 194"/>
          <p:cNvGrpSpPr>
            <a:grpSpLocks/>
          </p:cNvGrpSpPr>
          <p:nvPr/>
        </p:nvGrpSpPr>
        <p:grpSpPr bwMode="auto">
          <a:xfrm>
            <a:off x="2970213" y="5649913"/>
            <a:ext cx="295275" cy="114300"/>
            <a:chOff x="3228" y="1776"/>
            <a:chExt cx="252" cy="96"/>
          </a:xfrm>
        </p:grpSpPr>
        <p:sp>
          <p:nvSpPr>
            <p:cNvPr id="215233" name="Line 195"/>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5234" name="Line 196"/>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grpSp>
      <p:grpSp>
        <p:nvGrpSpPr>
          <p:cNvPr id="215060" name="Group 197"/>
          <p:cNvGrpSpPr>
            <a:grpSpLocks/>
          </p:cNvGrpSpPr>
          <p:nvPr/>
        </p:nvGrpSpPr>
        <p:grpSpPr bwMode="auto">
          <a:xfrm flipH="1">
            <a:off x="3608388" y="5649913"/>
            <a:ext cx="295275" cy="114300"/>
            <a:chOff x="3228" y="1776"/>
            <a:chExt cx="252" cy="96"/>
          </a:xfrm>
        </p:grpSpPr>
        <p:sp>
          <p:nvSpPr>
            <p:cNvPr id="215231" name="Line 198"/>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5232" name="Line 199"/>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grpSp>
      <p:grpSp>
        <p:nvGrpSpPr>
          <p:cNvPr id="215061" name="Group 200"/>
          <p:cNvGrpSpPr>
            <a:grpSpLocks/>
          </p:cNvGrpSpPr>
          <p:nvPr/>
        </p:nvGrpSpPr>
        <p:grpSpPr bwMode="auto">
          <a:xfrm flipH="1" flipV="1">
            <a:off x="3813175" y="5354638"/>
            <a:ext cx="295275" cy="114300"/>
            <a:chOff x="3228" y="1776"/>
            <a:chExt cx="252" cy="96"/>
          </a:xfrm>
        </p:grpSpPr>
        <p:sp>
          <p:nvSpPr>
            <p:cNvPr id="215229" name="Line 201"/>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5230" name="Line 202"/>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grpSp>
      <p:sp>
        <p:nvSpPr>
          <p:cNvPr id="92183" name="Line 290"/>
          <p:cNvSpPr>
            <a:spLocks noChangeShapeType="1"/>
          </p:cNvSpPr>
          <p:nvPr/>
        </p:nvSpPr>
        <p:spPr bwMode="auto">
          <a:xfrm flipH="1">
            <a:off x="3594100" y="2432050"/>
            <a:ext cx="1882775" cy="28924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nvGrpSpPr>
          <p:cNvPr id="706874" name="Group 314"/>
          <p:cNvGrpSpPr>
            <a:grpSpLocks/>
          </p:cNvGrpSpPr>
          <p:nvPr/>
        </p:nvGrpSpPr>
        <p:grpSpPr bwMode="auto">
          <a:xfrm>
            <a:off x="79375" y="1900238"/>
            <a:ext cx="1081088" cy="244475"/>
            <a:chOff x="410" y="1508"/>
            <a:chExt cx="681" cy="154"/>
          </a:xfrm>
        </p:grpSpPr>
        <p:sp>
          <p:nvSpPr>
            <p:cNvPr id="92341" name="Rectangle 99"/>
            <p:cNvSpPr>
              <a:spLocks noChangeArrowheads="1"/>
            </p:cNvSpPr>
            <p:nvPr/>
          </p:nvSpPr>
          <p:spPr bwMode="auto">
            <a:xfrm>
              <a:off x="410" y="1511"/>
              <a:ext cx="681" cy="138"/>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42" name="Rectangle 95"/>
            <p:cNvSpPr>
              <a:spLocks noChangeArrowheads="1"/>
            </p:cNvSpPr>
            <p:nvPr/>
          </p:nvSpPr>
          <p:spPr bwMode="auto">
            <a:xfrm>
              <a:off x="538" y="1536"/>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43" name="Rectangle 96"/>
            <p:cNvSpPr>
              <a:spLocks noChangeArrowheads="1"/>
            </p:cNvSpPr>
            <p:nvPr/>
          </p:nvSpPr>
          <p:spPr bwMode="auto">
            <a:xfrm>
              <a:off x="529" y="1525"/>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44" name="Rectangle 97"/>
            <p:cNvSpPr>
              <a:spLocks noChangeArrowheads="1"/>
            </p:cNvSpPr>
            <p:nvPr/>
          </p:nvSpPr>
          <p:spPr bwMode="auto">
            <a:xfrm>
              <a:off x="423" y="1527"/>
              <a:ext cx="94"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45" name="Rectangle 98"/>
            <p:cNvSpPr>
              <a:spLocks noChangeArrowheads="1"/>
            </p:cNvSpPr>
            <p:nvPr/>
          </p:nvSpPr>
          <p:spPr bwMode="auto">
            <a:xfrm>
              <a:off x="1021" y="1526"/>
              <a:ext cx="60"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5225" name="Group 310"/>
            <p:cNvGrpSpPr>
              <a:grpSpLocks/>
            </p:cNvGrpSpPr>
            <p:nvPr/>
          </p:nvGrpSpPr>
          <p:grpSpPr bwMode="auto">
            <a:xfrm>
              <a:off x="647" y="1508"/>
              <a:ext cx="354" cy="154"/>
              <a:chOff x="290" y="875"/>
              <a:chExt cx="354" cy="154"/>
            </a:xfrm>
          </p:grpSpPr>
          <p:sp>
            <p:nvSpPr>
              <p:cNvPr id="92347" name="Rectangle 311"/>
              <p:cNvSpPr>
                <a:spLocks noChangeArrowheads="1"/>
              </p:cNvSpPr>
              <p:nvPr/>
            </p:nvSpPr>
            <p:spPr bwMode="auto">
              <a:xfrm>
                <a:off x="306" y="909"/>
                <a:ext cx="32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48" name="Rectangle 312"/>
              <p:cNvSpPr>
                <a:spLocks noChangeArrowheads="1"/>
              </p:cNvSpPr>
              <p:nvPr/>
            </p:nvSpPr>
            <p:spPr bwMode="auto">
              <a:xfrm>
                <a:off x="290" y="903"/>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49" name="Text Box 313"/>
              <p:cNvSpPr txBox="1">
                <a:spLocks noChangeArrowheads="1"/>
              </p:cNvSpPr>
              <p:nvPr/>
            </p:nvSpPr>
            <p:spPr bwMode="auto">
              <a:xfrm>
                <a:off x="332" y="875"/>
                <a:ext cx="280"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000000"/>
                    </a:solidFill>
                    <a:latin typeface="Arial" charset="0"/>
                    <a:cs typeface="+mn-cs"/>
                  </a:rPr>
                  <a:t>SYN</a:t>
                </a:r>
              </a:p>
            </p:txBody>
          </p:sp>
        </p:grpSp>
      </p:grpSp>
      <p:grpSp>
        <p:nvGrpSpPr>
          <p:cNvPr id="706886" name="Group 326"/>
          <p:cNvGrpSpPr>
            <a:grpSpLocks/>
          </p:cNvGrpSpPr>
          <p:nvPr/>
        </p:nvGrpSpPr>
        <p:grpSpPr bwMode="auto">
          <a:xfrm>
            <a:off x="307975" y="4241800"/>
            <a:ext cx="1081088" cy="782638"/>
            <a:chOff x="59" y="863"/>
            <a:chExt cx="681" cy="493"/>
          </a:xfrm>
        </p:grpSpPr>
        <p:grpSp>
          <p:nvGrpSpPr>
            <p:cNvPr id="215199" name="Group 68"/>
            <p:cNvGrpSpPr>
              <a:grpSpLocks/>
            </p:cNvGrpSpPr>
            <p:nvPr/>
          </p:nvGrpSpPr>
          <p:grpSpPr bwMode="auto">
            <a:xfrm>
              <a:off x="177" y="1042"/>
              <a:ext cx="480" cy="112"/>
              <a:chOff x="627" y="3377"/>
              <a:chExt cx="480" cy="112"/>
            </a:xfrm>
          </p:grpSpPr>
          <p:sp>
            <p:nvSpPr>
              <p:cNvPr id="92339" name="Rectangle 69"/>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40" name="Rectangle 70"/>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5200" name="Group 301"/>
            <p:cNvGrpSpPr>
              <a:grpSpLocks/>
            </p:cNvGrpSpPr>
            <p:nvPr/>
          </p:nvGrpSpPr>
          <p:grpSpPr bwMode="auto">
            <a:xfrm>
              <a:off x="290" y="863"/>
              <a:ext cx="354" cy="154"/>
              <a:chOff x="290" y="875"/>
              <a:chExt cx="354" cy="154"/>
            </a:xfrm>
          </p:grpSpPr>
          <p:sp>
            <p:nvSpPr>
              <p:cNvPr id="92336" name="Rectangle 59"/>
              <p:cNvSpPr>
                <a:spLocks noChangeArrowheads="1"/>
              </p:cNvSpPr>
              <p:nvPr/>
            </p:nvSpPr>
            <p:spPr bwMode="auto">
              <a:xfrm>
                <a:off x="306" y="909"/>
                <a:ext cx="32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37" name="Rectangle 60"/>
              <p:cNvSpPr>
                <a:spLocks noChangeArrowheads="1"/>
              </p:cNvSpPr>
              <p:nvPr/>
            </p:nvSpPr>
            <p:spPr bwMode="auto">
              <a:xfrm>
                <a:off x="290" y="903"/>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38" name="Text Box 297"/>
              <p:cNvSpPr txBox="1">
                <a:spLocks noChangeArrowheads="1"/>
              </p:cNvSpPr>
              <p:nvPr/>
            </p:nvSpPr>
            <p:spPr bwMode="auto">
              <a:xfrm>
                <a:off x="332" y="875"/>
                <a:ext cx="280"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000000"/>
                    </a:solidFill>
                    <a:latin typeface="Arial" charset="0"/>
                    <a:cs typeface="+mn-cs"/>
                  </a:rPr>
                  <a:t>SYN</a:t>
                </a:r>
              </a:p>
            </p:txBody>
          </p:sp>
        </p:grpSp>
        <p:grpSp>
          <p:nvGrpSpPr>
            <p:cNvPr id="215201" name="Group 302"/>
            <p:cNvGrpSpPr>
              <a:grpSpLocks/>
            </p:cNvGrpSpPr>
            <p:nvPr/>
          </p:nvGrpSpPr>
          <p:grpSpPr bwMode="auto">
            <a:xfrm>
              <a:off x="284" y="1022"/>
              <a:ext cx="354" cy="154"/>
              <a:chOff x="290" y="875"/>
              <a:chExt cx="354" cy="154"/>
            </a:xfrm>
          </p:grpSpPr>
          <p:sp>
            <p:nvSpPr>
              <p:cNvPr id="92333" name="Rectangle 303"/>
              <p:cNvSpPr>
                <a:spLocks noChangeArrowheads="1"/>
              </p:cNvSpPr>
              <p:nvPr/>
            </p:nvSpPr>
            <p:spPr bwMode="auto">
              <a:xfrm>
                <a:off x="306" y="909"/>
                <a:ext cx="32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34" name="Rectangle 304"/>
              <p:cNvSpPr>
                <a:spLocks noChangeArrowheads="1"/>
              </p:cNvSpPr>
              <p:nvPr/>
            </p:nvSpPr>
            <p:spPr bwMode="auto">
              <a:xfrm>
                <a:off x="290" y="903"/>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35" name="Text Box 305"/>
              <p:cNvSpPr txBox="1">
                <a:spLocks noChangeArrowheads="1"/>
              </p:cNvSpPr>
              <p:nvPr/>
            </p:nvSpPr>
            <p:spPr bwMode="auto">
              <a:xfrm>
                <a:off x="332" y="875"/>
                <a:ext cx="280"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000000"/>
                    </a:solidFill>
                    <a:latin typeface="Arial" charset="0"/>
                    <a:cs typeface="+mn-cs"/>
                  </a:rPr>
                  <a:t>SYN</a:t>
                </a:r>
              </a:p>
            </p:txBody>
          </p:sp>
        </p:grpSp>
        <p:grpSp>
          <p:nvGrpSpPr>
            <p:cNvPr id="215202" name="Group 315"/>
            <p:cNvGrpSpPr>
              <a:grpSpLocks/>
            </p:cNvGrpSpPr>
            <p:nvPr/>
          </p:nvGrpSpPr>
          <p:grpSpPr bwMode="auto">
            <a:xfrm>
              <a:off x="59" y="1202"/>
              <a:ext cx="681" cy="154"/>
              <a:chOff x="410" y="1508"/>
              <a:chExt cx="681" cy="154"/>
            </a:xfrm>
          </p:grpSpPr>
          <p:sp>
            <p:nvSpPr>
              <p:cNvPr id="92324" name="Rectangle 316"/>
              <p:cNvSpPr>
                <a:spLocks noChangeArrowheads="1"/>
              </p:cNvSpPr>
              <p:nvPr/>
            </p:nvSpPr>
            <p:spPr bwMode="auto">
              <a:xfrm>
                <a:off x="410" y="1511"/>
                <a:ext cx="681" cy="138"/>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25" name="Rectangle 317"/>
              <p:cNvSpPr>
                <a:spLocks noChangeArrowheads="1"/>
              </p:cNvSpPr>
              <p:nvPr/>
            </p:nvSpPr>
            <p:spPr bwMode="auto">
              <a:xfrm>
                <a:off x="538" y="1536"/>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26" name="Rectangle 318"/>
              <p:cNvSpPr>
                <a:spLocks noChangeArrowheads="1"/>
              </p:cNvSpPr>
              <p:nvPr/>
            </p:nvSpPr>
            <p:spPr bwMode="auto">
              <a:xfrm>
                <a:off x="529" y="1525"/>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27" name="Rectangle 319"/>
              <p:cNvSpPr>
                <a:spLocks noChangeArrowheads="1"/>
              </p:cNvSpPr>
              <p:nvPr/>
            </p:nvSpPr>
            <p:spPr bwMode="auto">
              <a:xfrm>
                <a:off x="423" y="1527"/>
                <a:ext cx="94"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28" name="Rectangle 320"/>
              <p:cNvSpPr>
                <a:spLocks noChangeArrowheads="1"/>
              </p:cNvSpPr>
              <p:nvPr/>
            </p:nvSpPr>
            <p:spPr bwMode="auto">
              <a:xfrm>
                <a:off x="1021" y="1526"/>
                <a:ext cx="60"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5208" name="Group 321"/>
              <p:cNvGrpSpPr>
                <a:grpSpLocks/>
              </p:cNvGrpSpPr>
              <p:nvPr/>
            </p:nvGrpSpPr>
            <p:grpSpPr bwMode="auto">
              <a:xfrm>
                <a:off x="647" y="1508"/>
                <a:ext cx="354" cy="154"/>
                <a:chOff x="290" y="875"/>
                <a:chExt cx="354" cy="154"/>
              </a:xfrm>
            </p:grpSpPr>
            <p:sp>
              <p:nvSpPr>
                <p:cNvPr id="92330" name="Rectangle 322"/>
                <p:cNvSpPr>
                  <a:spLocks noChangeArrowheads="1"/>
                </p:cNvSpPr>
                <p:nvPr/>
              </p:nvSpPr>
              <p:spPr bwMode="auto">
                <a:xfrm>
                  <a:off x="306" y="909"/>
                  <a:ext cx="32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31" name="Rectangle 323"/>
                <p:cNvSpPr>
                  <a:spLocks noChangeArrowheads="1"/>
                </p:cNvSpPr>
                <p:nvPr/>
              </p:nvSpPr>
              <p:spPr bwMode="auto">
                <a:xfrm>
                  <a:off x="290" y="903"/>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32" name="Text Box 324"/>
                <p:cNvSpPr txBox="1">
                  <a:spLocks noChangeArrowheads="1"/>
                </p:cNvSpPr>
                <p:nvPr/>
              </p:nvSpPr>
              <p:spPr bwMode="auto">
                <a:xfrm>
                  <a:off x="332" y="875"/>
                  <a:ext cx="280"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000000"/>
                      </a:solidFill>
                      <a:latin typeface="Arial" charset="0"/>
                      <a:cs typeface="+mn-cs"/>
                    </a:rPr>
                    <a:t>SYN</a:t>
                  </a:r>
                </a:p>
              </p:txBody>
            </p:sp>
          </p:grpSp>
        </p:grpSp>
      </p:grpSp>
      <p:grpSp>
        <p:nvGrpSpPr>
          <p:cNvPr id="706896" name="Group 336"/>
          <p:cNvGrpSpPr>
            <a:grpSpLocks/>
          </p:cNvGrpSpPr>
          <p:nvPr/>
        </p:nvGrpSpPr>
        <p:grpSpPr bwMode="auto">
          <a:xfrm>
            <a:off x="1509713" y="3965575"/>
            <a:ext cx="976312" cy="1460500"/>
            <a:chOff x="4000" y="1895"/>
            <a:chExt cx="615" cy="920"/>
          </a:xfrm>
        </p:grpSpPr>
        <p:sp>
          <p:nvSpPr>
            <p:cNvPr id="215191" name="Freeform 328"/>
            <p:cNvSpPr>
              <a:spLocks/>
            </p:cNvSpPr>
            <p:nvPr/>
          </p:nvSpPr>
          <p:spPr bwMode="auto">
            <a:xfrm>
              <a:off x="4011" y="1912"/>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nvGrpSpPr>
            <p:cNvPr id="215192" name="Group 329"/>
            <p:cNvGrpSpPr>
              <a:grpSpLocks/>
            </p:cNvGrpSpPr>
            <p:nvPr/>
          </p:nvGrpSpPr>
          <p:grpSpPr bwMode="auto">
            <a:xfrm>
              <a:off x="4000" y="1895"/>
              <a:ext cx="500" cy="828"/>
              <a:chOff x="569" y="2954"/>
              <a:chExt cx="500" cy="828"/>
            </a:xfrm>
          </p:grpSpPr>
          <p:sp>
            <p:nvSpPr>
              <p:cNvPr id="92314" name="Rectangle 330"/>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15" name="Text Box 331"/>
              <p:cNvSpPr txBox="1">
                <a:spLocks noChangeArrowheads="1"/>
              </p:cNvSpPr>
              <p:nvPr/>
            </p:nvSpPr>
            <p:spPr bwMode="auto">
              <a:xfrm>
                <a:off x="646" y="2954"/>
                <a:ext cx="371" cy="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endParaRPr lang="en-US" sz="1600" i="0" dirty="0">
                  <a:solidFill>
                    <a:srgbClr val="000000"/>
                  </a:solidFill>
                  <a:latin typeface="Arial" charset="0"/>
                  <a:cs typeface="+mn-cs"/>
                </a:endParaRPr>
              </a:p>
              <a:p>
                <a:pPr algn="ctr">
                  <a:defRPr/>
                </a:pPr>
                <a:r>
                  <a:rPr lang="en-US" sz="1600" i="0" dirty="0">
                    <a:solidFill>
                      <a:srgbClr val="000000"/>
                    </a:solidFill>
                    <a:latin typeface="Arial" charset="0"/>
                    <a:cs typeface="+mn-cs"/>
                  </a:rPr>
                  <a:t>TCP</a:t>
                </a:r>
              </a:p>
              <a:p>
                <a:pPr algn="ctr">
                  <a:defRPr/>
                </a:pPr>
                <a:r>
                  <a:rPr lang="en-US" sz="1600" i="0" dirty="0">
                    <a:solidFill>
                      <a:srgbClr val="000000"/>
                    </a:solidFill>
                    <a:latin typeface="Arial" charset="0"/>
                    <a:cs typeface="+mn-cs"/>
                  </a:rPr>
                  <a:t>IP</a:t>
                </a:r>
              </a:p>
              <a:p>
                <a:pPr algn="ctr">
                  <a:defRPr/>
                </a:pPr>
                <a:r>
                  <a:rPr lang="en-US" sz="1600" i="0" dirty="0">
                    <a:solidFill>
                      <a:srgbClr val="000000"/>
                    </a:solidFill>
                    <a:latin typeface="Arial" charset="0"/>
                    <a:cs typeface="+mn-cs"/>
                  </a:rPr>
                  <a:t>Eth</a:t>
                </a:r>
              </a:p>
              <a:p>
                <a:pPr algn="ctr">
                  <a:defRPr/>
                </a:pPr>
                <a:r>
                  <a:rPr lang="en-US" sz="1600" i="0" dirty="0">
                    <a:solidFill>
                      <a:srgbClr val="000000"/>
                    </a:solidFill>
                    <a:latin typeface="Arial" charset="0"/>
                    <a:cs typeface="+mn-cs"/>
                  </a:rPr>
                  <a:t>Phy</a:t>
                </a:r>
              </a:p>
            </p:txBody>
          </p:sp>
          <p:sp>
            <p:nvSpPr>
              <p:cNvPr id="92316" name="Line 332"/>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2317" name="Line 333"/>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2318" name="Line 334"/>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2319" name="Line 335"/>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grpSp>
        <p:nvGrpSpPr>
          <p:cNvPr id="706897" name="Group 337"/>
          <p:cNvGrpSpPr>
            <a:grpSpLocks/>
          </p:cNvGrpSpPr>
          <p:nvPr/>
        </p:nvGrpSpPr>
        <p:grpSpPr bwMode="auto">
          <a:xfrm>
            <a:off x="79375" y="1355725"/>
            <a:ext cx="1081088" cy="782638"/>
            <a:chOff x="59" y="863"/>
            <a:chExt cx="681" cy="493"/>
          </a:xfrm>
        </p:grpSpPr>
        <p:grpSp>
          <p:nvGrpSpPr>
            <p:cNvPr id="215170" name="Group 338"/>
            <p:cNvGrpSpPr>
              <a:grpSpLocks/>
            </p:cNvGrpSpPr>
            <p:nvPr/>
          </p:nvGrpSpPr>
          <p:grpSpPr bwMode="auto">
            <a:xfrm>
              <a:off x="177" y="1042"/>
              <a:ext cx="480" cy="112"/>
              <a:chOff x="627" y="3377"/>
              <a:chExt cx="480" cy="112"/>
            </a:xfrm>
          </p:grpSpPr>
          <p:sp>
            <p:nvSpPr>
              <p:cNvPr id="92310" name="Rectangle 339"/>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11" name="Rectangle 340"/>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5171" name="Group 341"/>
            <p:cNvGrpSpPr>
              <a:grpSpLocks/>
            </p:cNvGrpSpPr>
            <p:nvPr/>
          </p:nvGrpSpPr>
          <p:grpSpPr bwMode="auto">
            <a:xfrm>
              <a:off x="290" y="863"/>
              <a:ext cx="354" cy="154"/>
              <a:chOff x="290" y="875"/>
              <a:chExt cx="354" cy="154"/>
            </a:xfrm>
          </p:grpSpPr>
          <p:sp>
            <p:nvSpPr>
              <p:cNvPr id="92307" name="Rectangle 342"/>
              <p:cNvSpPr>
                <a:spLocks noChangeArrowheads="1"/>
              </p:cNvSpPr>
              <p:nvPr/>
            </p:nvSpPr>
            <p:spPr bwMode="auto">
              <a:xfrm>
                <a:off x="306" y="909"/>
                <a:ext cx="32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08" name="Rectangle 343"/>
              <p:cNvSpPr>
                <a:spLocks noChangeArrowheads="1"/>
              </p:cNvSpPr>
              <p:nvPr/>
            </p:nvSpPr>
            <p:spPr bwMode="auto">
              <a:xfrm>
                <a:off x="290" y="903"/>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09" name="Text Box 344"/>
              <p:cNvSpPr txBox="1">
                <a:spLocks noChangeArrowheads="1"/>
              </p:cNvSpPr>
              <p:nvPr/>
            </p:nvSpPr>
            <p:spPr bwMode="auto">
              <a:xfrm>
                <a:off x="332" y="875"/>
                <a:ext cx="280"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000000"/>
                    </a:solidFill>
                    <a:latin typeface="Arial" charset="0"/>
                    <a:cs typeface="+mn-cs"/>
                  </a:rPr>
                  <a:t>SYN</a:t>
                </a:r>
              </a:p>
            </p:txBody>
          </p:sp>
        </p:grpSp>
        <p:grpSp>
          <p:nvGrpSpPr>
            <p:cNvPr id="215172" name="Group 345"/>
            <p:cNvGrpSpPr>
              <a:grpSpLocks/>
            </p:cNvGrpSpPr>
            <p:nvPr/>
          </p:nvGrpSpPr>
          <p:grpSpPr bwMode="auto">
            <a:xfrm>
              <a:off x="284" y="1022"/>
              <a:ext cx="354" cy="154"/>
              <a:chOff x="290" y="875"/>
              <a:chExt cx="354" cy="154"/>
            </a:xfrm>
          </p:grpSpPr>
          <p:sp>
            <p:nvSpPr>
              <p:cNvPr id="92304" name="Rectangle 346"/>
              <p:cNvSpPr>
                <a:spLocks noChangeArrowheads="1"/>
              </p:cNvSpPr>
              <p:nvPr/>
            </p:nvSpPr>
            <p:spPr bwMode="auto">
              <a:xfrm>
                <a:off x="306" y="909"/>
                <a:ext cx="32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05" name="Rectangle 347"/>
              <p:cNvSpPr>
                <a:spLocks noChangeArrowheads="1"/>
              </p:cNvSpPr>
              <p:nvPr/>
            </p:nvSpPr>
            <p:spPr bwMode="auto">
              <a:xfrm>
                <a:off x="290" y="903"/>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06" name="Text Box 348"/>
              <p:cNvSpPr txBox="1">
                <a:spLocks noChangeArrowheads="1"/>
              </p:cNvSpPr>
              <p:nvPr/>
            </p:nvSpPr>
            <p:spPr bwMode="auto">
              <a:xfrm>
                <a:off x="332" y="875"/>
                <a:ext cx="280"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000000"/>
                    </a:solidFill>
                    <a:latin typeface="Arial" charset="0"/>
                    <a:cs typeface="+mn-cs"/>
                  </a:rPr>
                  <a:t>SYN</a:t>
                </a:r>
              </a:p>
            </p:txBody>
          </p:sp>
        </p:grpSp>
        <p:grpSp>
          <p:nvGrpSpPr>
            <p:cNvPr id="215173" name="Group 349"/>
            <p:cNvGrpSpPr>
              <a:grpSpLocks/>
            </p:cNvGrpSpPr>
            <p:nvPr/>
          </p:nvGrpSpPr>
          <p:grpSpPr bwMode="auto">
            <a:xfrm>
              <a:off x="59" y="1202"/>
              <a:ext cx="681" cy="154"/>
              <a:chOff x="410" y="1508"/>
              <a:chExt cx="681" cy="154"/>
            </a:xfrm>
          </p:grpSpPr>
          <p:sp>
            <p:nvSpPr>
              <p:cNvPr id="92295" name="Rectangle 350"/>
              <p:cNvSpPr>
                <a:spLocks noChangeArrowheads="1"/>
              </p:cNvSpPr>
              <p:nvPr/>
            </p:nvSpPr>
            <p:spPr bwMode="auto">
              <a:xfrm>
                <a:off x="410" y="1511"/>
                <a:ext cx="681" cy="138"/>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96" name="Rectangle 351"/>
              <p:cNvSpPr>
                <a:spLocks noChangeArrowheads="1"/>
              </p:cNvSpPr>
              <p:nvPr/>
            </p:nvSpPr>
            <p:spPr bwMode="auto">
              <a:xfrm>
                <a:off x="538" y="1536"/>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97" name="Rectangle 352"/>
              <p:cNvSpPr>
                <a:spLocks noChangeArrowheads="1"/>
              </p:cNvSpPr>
              <p:nvPr/>
            </p:nvSpPr>
            <p:spPr bwMode="auto">
              <a:xfrm>
                <a:off x="529" y="1525"/>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98" name="Rectangle 353"/>
              <p:cNvSpPr>
                <a:spLocks noChangeArrowheads="1"/>
              </p:cNvSpPr>
              <p:nvPr/>
            </p:nvSpPr>
            <p:spPr bwMode="auto">
              <a:xfrm>
                <a:off x="423" y="1527"/>
                <a:ext cx="94"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99" name="Rectangle 354"/>
              <p:cNvSpPr>
                <a:spLocks noChangeArrowheads="1"/>
              </p:cNvSpPr>
              <p:nvPr/>
            </p:nvSpPr>
            <p:spPr bwMode="auto">
              <a:xfrm>
                <a:off x="1021" y="1526"/>
                <a:ext cx="60"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5179" name="Group 355"/>
              <p:cNvGrpSpPr>
                <a:grpSpLocks/>
              </p:cNvGrpSpPr>
              <p:nvPr/>
            </p:nvGrpSpPr>
            <p:grpSpPr bwMode="auto">
              <a:xfrm>
                <a:off x="647" y="1508"/>
                <a:ext cx="354" cy="154"/>
                <a:chOff x="290" y="875"/>
                <a:chExt cx="354" cy="154"/>
              </a:xfrm>
            </p:grpSpPr>
            <p:sp>
              <p:nvSpPr>
                <p:cNvPr id="92301" name="Rectangle 356"/>
                <p:cNvSpPr>
                  <a:spLocks noChangeArrowheads="1"/>
                </p:cNvSpPr>
                <p:nvPr/>
              </p:nvSpPr>
              <p:spPr bwMode="auto">
                <a:xfrm>
                  <a:off x="306" y="909"/>
                  <a:ext cx="32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02" name="Rectangle 357"/>
                <p:cNvSpPr>
                  <a:spLocks noChangeArrowheads="1"/>
                </p:cNvSpPr>
                <p:nvPr/>
              </p:nvSpPr>
              <p:spPr bwMode="auto">
                <a:xfrm>
                  <a:off x="290" y="903"/>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03" name="Text Box 358"/>
                <p:cNvSpPr txBox="1">
                  <a:spLocks noChangeArrowheads="1"/>
                </p:cNvSpPr>
                <p:nvPr/>
              </p:nvSpPr>
              <p:spPr bwMode="auto">
                <a:xfrm>
                  <a:off x="332" y="875"/>
                  <a:ext cx="280"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000000"/>
                      </a:solidFill>
                      <a:latin typeface="Arial" charset="0"/>
                      <a:cs typeface="+mn-cs"/>
                    </a:rPr>
                    <a:t>SYN</a:t>
                  </a:r>
                </a:p>
              </p:txBody>
            </p:sp>
          </p:grpSp>
        </p:grpSp>
      </p:grpSp>
      <p:sp>
        <p:nvSpPr>
          <p:cNvPr id="92188" name="Rectangle 359"/>
          <p:cNvSpPr>
            <a:spLocks noChangeArrowheads="1"/>
          </p:cNvSpPr>
          <p:nvPr/>
        </p:nvSpPr>
        <p:spPr bwMode="auto">
          <a:xfrm>
            <a:off x="979488" y="4452938"/>
            <a:ext cx="184150" cy="244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sz="1000" i="0" dirty="0">
              <a:solidFill>
                <a:srgbClr val="000000"/>
              </a:solidFill>
              <a:latin typeface="Arial" charset="0"/>
              <a:cs typeface="+mn-cs"/>
            </a:endParaRPr>
          </a:p>
        </p:txBody>
      </p:sp>
      <p:grpSp>
        <p:nvGrpSpPr>
          <p:cNvPr id="706951" name="Group 391"/>
          <p:cNvGrpSpPr>
            <a:grpSpLocks/>
          </p:cNvGrpSpPr>
          <p:nvPr/>
        </p:nvGrpSpPr>
        <p:grpSpPr bwMode="auto">
          <a:xfrm>
            <a:off x="306388" y="4241800"/>
            <a:ext cx="1081087" cy="782638"/>
            <a:chOff x="2675" y="3676"/>
            <a:chExt cx="681" cy="493"/>
          </a:xfrm>
        </p:grpSpPr>
        <p:grpSp>
          <p:nvGrpSpPr>
            <p:cNvPr id="215150" name="Group 361"/>
            <p:cNvGrpSpPr>
              <a:grpSpLocks/>
            </p:cNvGrpSpPr>
            <p:nvPr/>
          </p:nvGrpSpPr>
          <p:grpSpPr bwMode="auto">
            <a:xfrm>
              <a:off x="2793" y="3855"/>
              <a:ext cx="480" cy="112"/>
              <a:chOff x="627" y="3377"/>
              <a:chExt cx="480" cy="112"/>
            </a:xfrm>
          </p:grpSpPr>
          <p:sp>
            <p:nvSpPr>
              <p:cNvPr id="92289" name="Rectangle 362"/>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90" name="Rectangle 363"/>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5151" name="Group 382"/>
            <p:cNvGrpSpPr>
              <a:grpSpLocks/>
            </p:cNvGrpSpPr>
            <p:nvPr/>
          </p:nvGrpSpPr>
          <p:grpSpPr bwMode="auto">
            <a:xfrm>
              <a:off x="2855" y="3676"/>
              <a:ext cx="444" cy="154"/>
              <a:chOff x="2717" y="3676"/>
              <a:chExt cx="444" cy="154"/>
            </a:xfrm>
          </p:grpSpPr>
          <p:sp>
            <p:nvSpPr>
              <p:cNvPr id="92286" name="Rectangle 365"/>
              <p:cNvSpPr>
                <a:spLocks noChangeArrowheads="1"/>
              </p:cNvSpPr>
              <p:nvPr/>
            </p:nvSpPr>
            <p:spPr bwMode="auto">
              <a:xfrm>
                <a:off x="2775" y="3710"/>
                <a:ext cx="32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87" name="Rectangle 366"/>
              <p:cNvSpPr>
                <a:spLocks noChangeArrowheads="1"/>
              </p:cNvSpPr>
              <p:nvPr/>
            </p:nvSpPr>
            <p:spPr bwMode="auto">
              <a:xfrm>
                <a:off x="2759" y="3704"/>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88" name="Text Box 367"/>
              <p:cNvSpPr txBox="1">
                <a:spLocks noChangeArrowheads="1"/>
              </p:cNvSpPr>
              <p:nvPr/>
            </p:nvSpPr>
            <p:spPr bwMode="auto">
              <a:xfrm>
                <a:off x="2717" y="3676"/>
                <a:ext cx="444"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000000"/>
                    </a:solidFill>
                    <a:latin typeface="Arial" charset="0"/>
                    <a:cs typeface="+mn-cs"/>
                  </a:rPr>
                  <a:t>SYNACK</a:t>
                </a:r>
              </a:p>
            </p:txBody>
          </p:sp>
        </p:grpSp>
        <p:sp>
          <p:nvSpPr>
            <p:cNvPr id="92273" name="Rectangle 373"/>
            <p:cNvSpPr>
              <a:spLocks noChangeArrowheads="1"/>
            </p:cNvSpPr>
            <p:nvPr/>
          </p:nvSpPr>
          <p:spPr bwMode="auto">
            <a:xfrm>
              <a:off x="2675" y="4018"/>
              <a:ext cx="681" cy="138"/>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74" name="Rectangle 374"/>
            <p:cNvSpPr>
              <a:spLocks noChangeArrowheads="1"/>
            </p:cNvSpPr>
            <p:nvPr/>
          </p:nvSpPr>
          <p:spPr bwMode="auto">
            <a:xfrm>
              <a:off x="2803" y="4043"/>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75" name="Rectangle 375"/>
            <p:cNvSpPr>
              <a:spLocks noChangeArrowheads="1"/>
            </p:cNvSpPr>
            <p:nvPr/>
          </p:nvSpPr>
          <p:spPr bwMode="auto">
            <a:xfrm>
              <a:off x="2794" y="4032"/>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76" name="Rectangle 376"/>
            <p:cNvSpPr>
              <a:spLocks noChangeArrowheads="1"/>
            </p:cNvSpPr>
            <p:nvPr/>
          </p:nvSpPr>
          <p:spPr bwMode="auto">
            <a:xfrm>
              <a:off x="2688" y="4034"/>
              <a:ext cx="94"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77" name="Rectangle 377"/>
            <p:cNvSpPr>
              <a:spLocks noChangeArrowheads="1"/>
            </p:cNvSpPr>
            <p:nvPr/>
          </p:nvSpPr>
          <p:spPr bwMode="auto">
            <a:xfrm>
              <a:off x="3286" y="4033"/>
              <a:ext cx="60"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5157" name="Group 383"/>
            <p:cNvGrpSpPr>
              <a:grpSpLocks/>
            </p:cNvGrpSpPr>
            <p:nvPr/>
          </p:nvGrpSpPr>
          <p:grpSpPr bwMode="auto">
            <a:xfrm>
              <a:off x="2864" y="3835"/>
              <a:ext cx="444" cy="154"/>
              <a:chOff x="2717" y="3676"/>
              <a:chExt cx="444" cy="154"/>
            </a:xfrm>
          </p:grpSpPr>
          <p:sp>
            <p:nvSpPr>
              <p:cNvPr id="92283" name="Rectangle 384"/>
              <p:cNvSpPr>
                <a:spLocks noChangeArrowheads="1"/>
              </p:cNvSpPr>
              <p:nvPr/>
            </p:nvSpPr>
            <p:spPr bwMode="auto">
              <a:xfrm>
                <a:off x="2775" y="3710"/>
                <a:ext cx="32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84" name="Rectangle 385"/>
              <p:cNvSpPr>
                <a:spLocks noChangeArrowheads="1"/>
              </p:cNvSpPr>
              <p:nvPr/>
            </p:nvSpPr>
            <p:spPr bwMode="auto">
              <a:xfrm>
                <a:off x="2759" y="3704"/>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85" name="Text Box 386"/>
              <p:cNvSpPr txBox="1">
                <a:spLocks noChangeArrowheads="1"/>
              </p:cNvSpPr>
              <p:nvPr/>
            </p:nvSpPr>
            <p:spPr bwMode="auto">
              <a:xfrm>
                <a:off x="2717" y="3676"/>
                <a:ext cx="444"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000000"/>
                    </a:solidFill>
                    <a:latin typeface="Arial" charset="0"/>
                    <a:cs typeface="+mn-cs"/>
                  </a:rPr>
                  <a:t>SYNACK</a:t>
                </a:r>
              </a:p>
            </p:txBody>
          </p:sp>
        </p:grpSp>
        <p:grpSp>
          <p:nvGrpSpPr>
            <p:cNvPr id="215158" name="Group 387"/>
            <p:cNvGrpSpPr>
              <a:grpSpLocks/>
            </p:cNvGrpSpPr>
            <p:nvPr/>
          </p:nvGrpSpPr>
          <p:grpSpPr bwMode="auto">
            <a:xfrm>
              <a:off x="2867" y="4015"/>
              <a:ext cx="444" cy="154"/>
              <a:chOff x="2717" y="3676"/>
              <a:chExt cx="444" cy="154"/>
            </a:xfrm>
          </p:grpSpPr>
          <p:sp>
            <p:nvSpPr>
              <p:cNvPr id="92280" name="Rectangle 388"/>
              <p:cNvSpPr>
                <a:spLocks noChangeArrowheads="1"/>
              </p:cNvSpPr>
              <p:nvPr/>
            </p:nvSpPr>
            <p:spPr bwMode="auto">
              <a:xfrm>
                <a:off x="2775" y="3710"/>
                <a:ext cx="32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81" name="Rectangle 389"/>
              <p:cNvSpPr>
                <a:spLocks noChangeArrowheads="1"/>
              </p:cNvSpPr>
              <p:nvPr/>
            </p:nvSpPr>
            <p:spPr bwMode="auto">
              <a:xfrm>
                <a:off x="2759" y="3704"/>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82" name="Text Box 390"/>
              <p:cNvSpPr txBox="1">
                <a:spLocks noChangeArrowheads="1"/>
              </p:cNvSpPr>
              <p:nvPr/>
            </p:nvSpPr>
            <p:spPr bwMode="auto">
              <a:xfrm>
                <a:off x="2717" y="3676"/>
                <a:ext cx="444"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000000"/>
                    </a:solidFill>
                    <a:latin typeface="Arial" charset="0"/>
                    <a:cs typeface="+mn-cs"/>
                  </a:rPr>
                  <a:t>SYNACK</a:t>
                </a:r>
              </a:p>
            </p:txBody>
          </p:sp>
        </p:grpSp>
      </p:grpSp>
      <p:grpSp>
        <p:nvGrpSpPr>
          <p:cNvPr id="706983" name="Group 423"/>
          <p:cNvGrpSpPr>
            <a:grpSpLocks/>
          </p:cNvGrpSpPr>
          <p:nvPr/>
        </p:nvGrpSpPr>
        <p:grpSpPr bwMode="auto">
          <a:xfrm>
            <a:off x="82550" y="1354138"/>
            <a:ext cx="1081088" cy="782637"/>
            <a:chOff x="2613" y="3554"/>
            <a:chExt cx="681" cy="493"/>
          </a:xfrm>
        </p:grpSpPr>
        <p:grpSp>
          <p:nvGrpSpPr>
            <p:cNvPr id="215130" name="Group 393"/>
            <p:cNvGrpSpPr>
              <a:grpSpLocks/>
            </p:cNvGrpSpPr>
            <p:nvPr/>
          </p:nvGrpSpPr>
          <p:grpSpPr bwMode="auto">
            <a:xfrm>
              <a:off x="2731" y="3733"/>
              <a:ext cx="480" cy="112"/>
              <a:chOff x="627" y="3377"/>
              <a:chExt cx="480" cy="112"/>
            </a:xfrm>
          </p:grpSpPr>
          <p:sp>
            <p:nvSpPr>
              <p:cNvPr id="92269" name="Rectangle 394"/>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70" name="Rectangle 395"/>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5131" name="Group 396"/>
            <p:cNvGrpSpPr>
              <a:grpSpLocks/>
            </p:cNvGrpSpPr>
            <p:nvPr/>
          </p:nvGrpSpPr>
          <p:grpSpPr bwMode="auto">
            <a:xfrm>
              <a:off x="2793" y="3554"/>
              <a:ext cx="444" cy="154"/>
              <a:chOff x="2717" y="3676"/>
              <a:chExt cx="444" cy="154"/>
            </a:xfrm>
          </p:grpSpPr>
          <p:sp>
            <p:nvSpPr>
              <p:cNvPr id="92266" name="Rectangle 397"/>
              <p:cNvSpPr>
                <a:spLocks noChangeArrowheads="1"/>
              </p:cNvSpPr>
              <p:nvPr/>
            </p:nvSpPr>
            <p:spPr bwMode="auto">
              <a:xfrm>
                <a:off x="2775" y="3710"/>
                <a:ext cx="32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67" name="Rectangle 398"/>
              <p:cNvSpPr>
                <a:spLocks noChangeArrowheads="1"/>
              </p:cNvSpPr>
              <p:nvPr/>
            </p:nvSpPr>
            <p:spPr bwMode="auto">
              <a:xfrm>
                <a:off x="2759" y="3704"/>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68" name="Text Box 399"/>
              <p:cNvSpPr txBox="1">
                <a:spLocks noChangeArrowheads="1"/>
              </p:cNvSpPr>
              <p:nvPr/>
            </p:nvSpPr>
            <p:spPr bwMode="auto">
              <a:xfrm>
                <a:off x="2717" y="3676"/>
                <a:ext cx="444"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000000"/>
                    </a:solidFill>
                    <a:latin typeface="Arial" charset="0"/>
                    <a:cs typeface="+mn-cs"/>
                  </a:rPr>
                  <a:t>SYNACK</a:t>
                </a:r>
              </a:p>
            </p:txBody>
          </p:sp>
        </p:grpSp>
        <p:sp>
          <p:nvSpPr>
            <p:cNvPr id="92253" name="Rectangle 400"/>
            <p:cNvSpPr>
              <a:spLocks noChangeArrowheads="1"/>
            </p:cNvSpPr>
            <p:nvPr/>
          </p:nvSpPr>
          <p:spPr bwMode="auto">
            <a:xfrm>
              <a:off x="2613" y="3896"/>
              <a:ext cx="681" cy="138"/>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54" name="Rectangle 401"/>
            <p:cNvSpPr>
              <a:spLocks noChangeArrowheads="1"/>
            </p:cNvSpPr>
            <p:nvPr/>
          </p:nvSpPr>
          <p:spPr bwMode="auto">
            <a:xfrm>
              <a:off x="2741" y="3921"/>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55" name="Rectangle 402"/>
            <p:cNvSpPr>
              <a:spLocks noChangeArrowheads="1"/>
            </p:cNvSpPr>
            <p:nvPr/>
          </p:nvSpPr>
          <p:spPr bwMode="auto">
            <a:xfrm>
              <a:off x="2732" y="3910"/>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56" name="Rectangle 403"/>
            <p:cNvSpPr>
              <a:spLocks noChangeArrowheads="1"/>
            </p:cNvSpPr>
            <p:nvPr/>
          </p:nvSpPr>
          <p:spPr bwMode="auto">
            <a:xfrm>
              <a:off x="2626" y="3912"/>
              <a:ext cx="94"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57" name="Rectangle 404"/>
            <p:cNvSpPr>
              <a:spLocks noChangeArrowheads="1"/>
            </p:cNvSpPr>
            <p:nvPr/>
          </p:nvSpPr>
          <p:spPr bwMode="auto">
            <a:xfrm>
              <a:off x="3224" y="3911"/>
              <a:ext cx="60"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5137" name="Group 405"/>
            <p:cNvGrpSpPr>
              <a:grpSpLocks/>
            </p:cNvGrpSpPr>
            <p:nvPr/>
          </p:nvGrpSpPr>
          <p:grpSpPr bwMode="auto">
            <a:xfrm>
              <a:off x="2802" y="3713"/>
              <a:ext cx="444" cy="154"/>
              <a:chOff x="2717" y="3676"/>
              <a:chExt cx="444" cy="154"/>
            </a:xfrm>
          </p:grpSpPr>
          <p:sp>
            <p:nvSpPr>
              <p:cNvPr id="92263" name="Rectangle 406"/>
              <p:cNvSpPr>
                <a:spLocks noChangeArrowheads="1"/>
              </p:cNvSpPr>
              <p:nvPr/>
            </p:nvSpPr>
            <p:spPr bwMode="auto">
              <a:xfrm>
                <a:off x="2775" y="3710"/>
                <a:ext cx="32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64" name="Rectangle 407"/>
              <p:cNvSpPr>
                <a:spLocks noChangeArrowheads="1"/>
              </p:cNvSpPr>
              <p:nvPr/>
            </p:nvSpPr>
            <p:spPr bwMode="auto">
              <a:xfrm>
                <a:off x="2759" y="3704"/>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65" name="Text Box 408"/>
              <p:cNvSpPr txBox="1">
                <a:spLocks noChangeArrowheads="1"/>
              </p:cNvSpPr>
              <p:nvPr/>
            </p:nvSpPr>
            <p:spPr bwMode="auto">
              <a:xfrm>
                <a:off x="2717" y="3676"/>
                <a:ext cx="444"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000000"/>
                    </a:solidFill>
                    <a:latin typeface="Arial" charset="0"/>
                    <a:cs typeface="+mn-cs"/>
                  </a:rPr>
                  <a:t>SYNACK</a:t>
                </a:r>
              </a:p>
            </p:txBody>
          </p:sp>
        </p:grpSp>
        <p:grpSp>
          <p:nvGrpSpPr>
            <p:cNvPr id="215138" name="Group 409"/>
            <p:cNvGrpSpPr>
              <a:grpSpLocks/>
            </p:cNvGrpSpPr>
            <p:nvPr/>
          </p:nvGrpSpPr>
          <p:grpSpPr bwMode="auto">
            <a:xfrm>
              <a:off x="2805" y="3893"/>
              <a:ext cx="444" cy="154"/>
              <a:chOff x="2717" y="3676"/>
              <a:chExt cx="444" cy="154"/>
            </a:xfrm>
          </p:grpSpPr>
          <p:sp>
            <p:nvSpPr>
              <p:cNvPr id="92260" name="Rectangle 410"/>
              <p:cNvSpPr>
                <a:spLocks noChangeArrowheads="1"/>
              </p:cNvSpPr>
              <p:nvPr/>
            </p:nvSpPr>
            <p:spPr bwMode="auto">
              <a:xfrm>
                <a:off x="2775" y="3710"/>
                <a:ext cx="32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61" name="Rectangle 411"/>
              <p:cNvSpPr>
                <a:spLocks noChangeArrowheads="1"/>
              </p:cNvSpPr>
              <p:nvPr/>
            </p:nvSpPr>
            <p:spPr bwMode="auto">
              <a:xfrm>
                <a:off x="2759" y="3704"/>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62" name="Text Box 412"/>
              <p:cNvSpPr txBox="1">
                <a:spLocks noChangeArrowheads="1"/>
              </p:cNvSpPr>
              <p:nvPr/>
            </p:nvSpPr>
            <p:spPr bwMode="auto">
              <a:xfrm>
                <a:off x="2717" y="3676"/>
                <a:ext cx="444"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000000"/>
                    </a:solidFill>
                    <a:latin typeface="Arial" charset="0"/>
                    <a:cs typeface="+mn-cs"/>
                  </a:rPr>
                  <a:t>SYNACK</a:t>
                </a:r>
              </a:p>
            </p:txBody>
          </p:sp>
        </p:grpSp>
      </p:grpSp>
      <p:grpSp>
        <p:nvGrpSpPr>
          <p:cNvPr id="706982" name="Group 422"/>
          <p:cNvGrpSpPr>
            <a:grpSpLocks/>
          </p:cNvGrpSpPr>
          <p:nvPr/>
        </p:nvGrpSpPr>
        <p:grpSpPr bwMode="auto">
          <a:xfrm>
            <a:off x="311150" y="4772025"/>
            <a:ext cx="1081088" cy="244475"/>
            <a:chOff x="2709" y="3989"/>
            <a:chExt cx="681" cy="154"/>
          </a:xfrm>
        </p:grpSpPr>
        <p:sp>
          <p:nvSpPr>
            <p:cNvPr id="92242" name="Rectangle 413"/>
            <p:cNvSpPr>
              <a:spLocks noChangeArrowheads="1"/>
            </p:cNvSpPr>
            <p:nvPr/>
          </p:nvSpPr>
          <p:spPr bwMode="auto">
            <a:xfrm>
              <a:off x="2709" y="3992"/>
              <a:ext cx="681" cy="138"/>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43" name="Rectangle 414"/>
            <p:cNvSpPr>
              <a:spLocks noChangeArrowheads="1"/>
            </p:cNvSpPr>
            <p:nvPr/>
          </p:nvSpPr>
          <p:spPr bwMode="auto">
            <a:xfrm>
              <a:off x="2837" y="4017"/>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44" name="Rectangle 415"/>
            <p:cNvSpPr>
              <a:spLocks noChangeArrowheads="1"/>
            </p:cNvSpPr>
            <p:nvPr/>
          </p:nvSpPr>
          <p:spPr bwMode="auto">
            <a:xfrm>
              <a:off x="2828" y="4006"/>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45" name="Rectangle 416"/>
            <p:cNvSpPr>
              <a:spLocks noChangeArrowheads="1"/>
            </p:cNvSpPr>
            <p:nvPr/>
          </p:nvSpPr>
          <p:spPr bwMode="auto">
            <a:xfrm>
              <a:off x="2722" y="4008"/>
              <a:ext cx="94"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46" name="Rectangle 417"/>
            <p:cNvSpPr>
              <a:spLocks noChangeArrowheads="1"/>
            </p:cNvSpPr>
            <p:nvPr/>
          </p:nvSpPr>
          <p:spPr bwMode="auto">
            <a:xfrm>
              <a:off x="3320" y="4007"/>
              <a:ext cx="60"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5126" name="Group 418"/>
            <p:cNvGrpSpPr>
              <a:grpSpLocks/>
            </p:cNvGrpSpPr>
            <p:nvPr/>
          </p:nvGrpSpPr>
          <p:grpSpPr bwMode="auto">
            <a:xfrm>
              <a:off x="2901" y="3989"/>
              <a:ext cx="444" cy="154"/>
              <a:chOff x="2717" y="3676"/>
              <a:chExt cx="444" cy="154"/>
            </a:xfrm>
          </p:grpSpPr>
          <p:sp>
            <p:nvSpPr>
              <p:cNvPr id="92248" name="Rectangle 419"/>
              <p:cNvSpPr>
                <a:spLocks noChangeArrowheads="1"/>
              </p:cNvSpPr>
              <p:nvPr/>
            </p:nvSpPr>
            <p:spPr bwMode="auto">
              <a:xfrm>
                <a:off x="2775" y="3710"/>
                <a:ext cx="32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49" name="Rectangle 420"/>
              <p:cNvSpPr>
                <a:spLocks noChangeArrowheads="1"/>
              </p:cNvSpPr>
              <p:nvPr/>
            </p:nvSpPr>
            <p:spPr bwMode="auto">
              <a:xfrm>
                <a:off x="2759" y="3704"/>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50" name="Text Box 421"/>
              <p:cNvSpPr txBox="1">
                <a:spLocks noChangeArrowheads="1"/>
              </p:cNvSpPr>
              <p:nvPr/>
            </p:nvSpPr>
            <p:spPr bwMode="auto">
              <a:xfrm>
                <a:off x="2717" y="3676"/>
                <a:ext cx="444"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000000"/>
                    </a:solidFill>
                    <a:latin typeface="Arial" charset="0"/>
                    <a:cs typeface="+mn-cs"/>
                  </a:rPr>
                  <a:t>SYNACK</a:t>
                </a:r>
              </a:p>
            </p:txBody>
          </p:sp>
        </p:grpSp>
      </p:grpSp>
      <p:sp>
        <p:nvSpPr>
          <p:cNvPr id="706984" name="Rectangle 424"/>
          <p:cNvSpPr>
            <a:spLocks noChangeArrowheads="1"/>
          </p:cNvSpPr>
          <p:nvPr/>
        </p:nvSpPr>
        <p:spPr bwMode="auto">
          <a:xfrm>
            <a:off x="5183188" y="4916488"/>
            <a:ext cx="3787775" cy="9858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100000"/>
              <a:buFont typeface="Wingdings" charset="2"/>
              <a:buChar char="§"/>
              <a:defRPr/>
            </a:pPr>
            <a:r>
              <a:rPr lang="en-US" sz="2000" i="0" dirty="0">
                <a:solidFill>
                  <a:srgbClr val="000000"/>
                </a:solidFill>
                <a:latin typeface="Gill Sans MT" charset="0"/>
                <a:cs typeface="+mn-cs"/>
              </a:rPr>
              <a:t>web server responds with </a:t>
            </a:r>
            <a:r>
              <a:rPr lang="en-US" sz="2000" dirty="0">
                <a:solidFill>
                  <a:srgbClr val="C00000"/>
                </a:solidFill>
                <a:latin typeface="Gill Sans MT" charset="0"/>
                <a:cs typeface="+mn-cs"/>
              </a:rPr>
              <a:t>TCP SYNACK</a:t>
            </a:r>
            <a:r>
              <a:rPr lang="en-US" sz="2000" i="0" dirty="0">
                <a:solidFill>
                  <a:srgbClr val="C00000"/>
                </a:solidFill>
                <a:latin typeface="Gill Sans MT" charset="0"/>
                <a:cs typeface="+mn-cs"/>
              </a:rPr>
              <a:t> </a:t>
            </a:r>
            <a:r>
              <a:rPr lang="en-US" sz="2000" i="0" dirty="0">
                <a:solidFill>
                  <a:srgbClr val="000000"/>
                </a:solidFill>
                <a:latin typeface="Gill Sans MT" charset="0"/>
                <a:cs typeface="+mn-cs"/>
              </a:rPr>
              <a:t>(step 2 in 3-way handshake)</a:t>
            </a:r>
          </a:p>
        </p:txBody>
      </p:sp>
      <p:grpSp>
        <p:nvGrpSpPr>
          <p:cNvPr id="215072" name="Group 110"/>
          <p:cNvGrpSpPr>
            <a:grpSpLocks/>
          </p:cNvGrpSpPr>
          <p:nvPr/>
        </p:nvGrpSpPr>
        <p:grpSpPr bwMode="auto">
          <a:xfrm>
            <a:off x="5213350" y="2041525"/>
            <a:ext cx="757238" cy="379413"/>
            <a:chOff x="2466" y="2026"/>
            <a:chExt cx="477" cy="282"/>
          </a:xfrm>
        </p:grpSpPr>
        <p:sp>
          <p:nvSpPr>
            <p:cNvPr id="215107" name="Oval 111"/>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solidFill>
                  <a:srgbClr val="000000"/>
                </a:solidFill>
                <a:latin typeface="Arial" charset="0"/>
              </a:endParaRPr>
            </a:p>
          </p:txBody>
        </p:sp>
        <p:sp>
          <p:nvSpPr>
            <p:cNvPr id="215108" name="Line 112"/>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5109" name="Rectangle 113"/>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i="0" dirty="0">
                <a:solidFill>
                  <a:srgbClr val="000000"/>
                </a:solidFill>
                <a:latin typeface="Times New Roman" charset="0"/>
              </a:endParaRPr>
            </a:p>
          </p:txBody>
        </p:sp>
        <p:sp>
          <p:nvSpPr>
            <p:cNvPr id="215110" name="Oval 114"/>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solidFill>
                  <a:srgbClr val="000000"/>
                </a:solidFill>
                <a:latin typeface="Arial" charset="0"/>
              </a:endParaRPr>
            </a:p>
          </p:txBody>
        </p:sp>
        <p:grpSp>
          <p:nvGrpSpPr>
            <p:cNvPr id="215111" name="Group 115"/>
            <p:cNvGrpSpPr>
              <a:grpSpLocks/>
            </p:cNvGrpSpPr>
            <p:nvPr/>
          </p:nvGrpSpPr>
          <p:grpSpPr bwMode="auto">
            <a:xfrm>
              <a:off x="2581" y="2061"/>
              <a:ext cx="236" cy="94"/>
              <a:chOff x="2848" y="848"/>
              <a:chExt cx="140" cy="98"/>
            </a:xfrm>
          </p:grpSpPr>
          <p:sp>
            <p:nvSpPr>
              <p:cNvPr id="215118" name="Line 116"/>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5119" name="Line 117"/>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5120" name="Line 118"/>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grpSp>
          <p:nvGrpSpPr>
            <p:cNvPr id="215112" name="Group 119"/>
            <p:cNvGrpSpPr>
              <a:grpSpLocks/>
            </p:cNvGrpSpPr>
            <p:nvPr/>
          </p:nvGrpSpPr>
          <p:grpSpPr bwMode="auto">
            <a:xfrm flipV="1">
              <a:off x="2581" y="2060"/>
              <a:ext cx="236" cy="94"/>
              <a:chOff x="2848" y="848"/>
              <a:chExt cx="140" cy="98"/>
            </a:xfrm>
          </p:grpSpPr>
          <p:sp>
            <p:nvSpPr>
              <p:cNvPr id="215115" name="Line 120"/>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5116" name="Line 121"/>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5117" name="Line 122"/>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sp>
          <p:nvSpPr>
            <p:cNvPr id="215113" name="Line 123"/>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5114" name="Line 124"/>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grpSp>
        <p:nvGrpSpPr>
          <p:cNvPr id="215073" name="Group 248"/>
          <p:cNvGrpSpPr>
            <a:grpSpLocks/>
          </p:cNvGrpSpPr>
          <p:nvPr/>
        </p:nvGrpSpPr>
        <p:grpSpPr bwMode="auto">
          <a:xfrm>
            <a:off x="2470150" y="4932363"/>
            <a:ext cx="333375" cy="581025"/>
            <a:chOff x="4140" y="429"/>
            <a:chExt cx="1425" cy="2396"/>
          </a:xfrm>
        </p:grpSpPr>
        <p:sp>
          <p:nvSpPr>
            <p:cNvPr id="215075" name="Freeform 148"/>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92197" name="Rectangle 149"/>
            <p:cNvSpPr>
              <a:spLocks noChangeArrowheads="1"/>
            </p:cNvSpPr>
            <p:nvPr/>
          </p:nvSpPr>
          <p:spPr bwMode="auto">
            <a:xfrm>
              <a:off x="4208" y="429"/>
              <a:ext cx="1045"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5077" name="Freeform 150"/>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15078" name="Freeform 151"/>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92200" name="Rectangle 152"/>
            <p:cNvSpPr>
              <a:spLocks noChangeArrowheads="1"/>
            </p:cNvSpPr>
            <p:nvPr/>
          </p:nvSpPr>
          <p:spPr bwMode="auto">
            <a:xfrm>
              <a:off x="4215" y="691"/>
              <a:ext cx="590" cy="52"/>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5080" name="Group 153"/>
            <p:cNvGrpSpPr>
              <a:grpSpLocks/>
            </p:cNvGrpSpPr>
            <p:nvPr/>
          </p:nvGrpSpPr>
          <p:grpSpPr bwMode="auto">
            <a:xfrm>
              <a:off x="4749" y="668"/>
              <a:ext cx="581" cy="145"/>
              <a:chOff x="614" y="2568"/>
              <a:chExt cx="725" cy="139"/>
            </a:xfrm>
          </p:grpSpPr>
          <p:sp>
            <p:nvSpPr>
              <p:cNvPr id="92226" name="AutoShape 154"/>
              <p:cNvSpPr>
                <a:spLocks noChangeArrowheads="1"/>
              </p:cNvSpPr>
              <p:nvPr/>
            </p:nvSpPr>
            <p:spPr bwMode="auto">
              <a:xfrm>
                <a:off x="616" y="2571"/>
                <a:ext cx="720" cy="138"/>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27" name="AutoShape 155"/>
              <p:cNvSpPr>
                <a:spLocks noChangeArrowheads="1"/>
              </p:cNvSpPr>
              <p:nvPr/>
            </p:nvSpPr>
            <p:spPr bwMode="auto">
              <a:xfrm>
                <a:off x="633" y="2590"/>
                <a:ext cx="686"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2202" name="Rectangle 156"/>
            <p:cNvSpPr>
              <a:spLocks noChangeArrowheads="1"/>
            </p:cNvSpPr>
            <p:nvPr/>
          </p:nvSpPr>
          <p:spPr bwMode="auto">
            <a:xfrm>
              <a:off x="4221" y="1018"/>
              <a:ext cx="597" cy="46"/>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5082" name="Group 157"/>
            <p:cNvGrpSpPr>
              <a:grpSpLocks/>
            </p:cNvGrpSpPr>
            <p:nvPr/>
          </p:nvGrpSpPr>
          <p:grpSpPr bwMode="auto">
            <a:xfrm>
              <a:off x="4747" y="994"/>
              <a:ext cx="581" cy="134"/>
              <a:chOff x="614" y="2568"/>
              <a:chExt cx="725" cy="139"/>
            </a:xfrm>
          </p:grpSpPr>
          <p:sp>
            <p:nvSpPr>
              <p:cNvPr id="92224" name="AutoShape 158"/>
              <p:cNvSpPr>
                <a:spLocks noChangeArrowheads="1"/>
              </p:cNvSpPr>
              <p:nvPr/>
            </p:nvSpPr>
            <p:spPr bwMode="auto">
              <a:xfrm>
                <a:off x="610" y="2566"/>
                <a:ext cx="728" cy="143"/>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25" name="AutoShape 159"/>
              <p:cNvSpPr>
                <a:spLocks noChangeArrowheads="1"/>
              </p:cNvSpPr>
              <p:nvPr/>
            </p:nvSpPr>
            <p:spPr bwMode="auto">
              <a:xfrm>
                <a:off x="627" y="2580"/>
                <a:ext cx="694"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2204" name="Rectangle 160"/>
            <p:cNvSpPr>
              <a:spLocks noChangeArrowheads="1"/>
            </p:cNvSpPr>
            <p:nvPr/>
          </p:nvSpPr>
          <p:spPr bwMode="auto">
            <a:xfrm>
              <a:off x="4215" y="1359"/>
              <a:ext cx="597" cy="46"/>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05" name="Rectangle 161"/>
            <p:cNvSpPr>
              <a:spLocks noChangeArrowheads="1"/>
            </p:cNvSpPr>
            <p:nvPr/>
          </p:nvSpPr>
          <p:spPr bwMode="auto">
            <a:xfrm>
              <a:off x="4228" y="1653"/>
              <a:ext cx="597" cy="46"/>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5085" name="Group 162"/>
            <p:cNvGrpSpPr>
              <a:grpSpLocks/>
            </p:cNvGrpSpPr>
            <p:nvPr/>
          </p:nvGrpSpPr>
          <p:grpSpPr bwMode="auto">
            <a:xfrm>
              <a:off x="4735" y="1627"/>
              <a:ext cx="582" cy="151"/>
              <a:chOff x="614" y="2568"/>
              <a:chExt cx="725" cy="139"/>
            </a:xfrm>
          </p:grpSpPr>
          <p:sp>
            <p:nvSpPr>
              <p:cNvPr id="92222" name="AutoShape 163"/>
              <p:cNvSpPr>
                <a:spLocks noChangeArrowheads="1"/>
              </p:cNvSpPr>
              <p:nvPr/>
            </p:nvSpPr>
            <p:spPr bwMode="auto">
              <a:xfrm>
                <a:off x="617" y="2568"/>
                <a:ext cx="719"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23" name="AutoShape 164"/>
              <p:cNvSpPr>
                <a:spLocks noChangeArrowheads="1"/>
              </p:cNvSpPr>
              <p:nvPr/>
            </p:nvSpPr>
            <p:spPr bwMode="auto">
              <a:xfrm>
                <a:off x="634" y="2586"/>
                <a:ext cx="685"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215086" name="Freeform 165"/>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215087" name="Group 166"/>
            <p:cNvGrpSpPr>
              <a:grpSpLocks/>
            </p:cNvGrpSpPr>
            <p:nvPr/>
          </p:nvGrpSpPr>
          <p:grpSpPr bwMode="auto">
            <a:xfrm>
              <a:off x="4739" y="1327"/>
              <a:ext cx="582" cy="139"/>
              <a:chOff x="614" y="2568"/>
              <a:chExt cx="725" cy="139"/>
            </a:xfrm>
          </p:grpSpPr>
          <p:sp>
            <p:nvSpPr>
              <p:cNvPr id="92220" name="AutoShape 167"/>
              <p:cNvSpPr>
                <a:spLocks noChangeArrowheads="1"/>
              </p:cNvSpPr>
              <p:nvPr/>
            </p:nvSpPr>
            <p:spPr bwMode="auto">
              <a:xfrm>
                <a:off x="612" y="2567"/>
                <a:ext cx="727" cy="137"/>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21" name="AutoShape 168"/>
              <p:cNvSpPr>
                <a:spLocks noChangeArrowheads="1"/>
              </p:cNvSpPr>
              <p:nvPr/>
            </p:nvSpPr>
            <p:spPr bwMode="auto">
              <a:xfrm>
                <a:off x="629" y="2580"/>
                <a:ext cx="693"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2209" name="Rectangle 169"/>
            <p:cNvSpPr>
              <a:spLocks noChangeArrowheads="1"/>
            </p:cNvSpPr>
            <p:nvPr/>
          </p:nvSpPr>
          <p:spPr bwMode="auto">
            <a:xfrm>
              <a:off x="5253" y="429"/>
              <a:ext cx="68"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5089" name="Freeform 170"/>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15090" name="Freeform 171"/>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92212" name="Oval 172"/>
            <p:cNvSpPr>
              <a:spLocks noChangeArrowheads="1"/>
            </p:cNvSpPr>
            <p:nvPr/>
          </p:nvSpPr>
          <p:spPr bwMode="auto">
            <a:xfrm>
              <a:off x="5518" y="2609"/>
              <a:ext cx="47" cy="98"/>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5092" name="Freeform 173"/>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92214" name="AutoShape 174"/>
            <p:cNvSpPr>
              <a:spLocks noChangeArrowheads="1"/>
            </p:cNvSpPr>
            <p:nvPr/>
          </p:nvSpPr>
          <p:spPr bwMode="auto">
            <a:xfrm>
              <a:off x="4140" y="2681"/>
              <a:ext cx="1201"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15" name="AutoShape 175"/>
            <p:cNvSpPr>
              <a:spLocks noChangeArrowheads="1"/>
            </p:cNvSpPr>
            <p:nvPr/>
          </p:nvSpPr>
          <p:spPr bwMode="auto">
            <a:xfrm>
              <a:off x="4208" y="2714"/>
              <a:ext cx="1065"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16" name="Oval 176"/>
            <p:cNvSpPr>
              <a:spLocks noChangeArrowheads="1"/>
            </p:cNvSpPr>
            <p:nvPr/>
          </p:nvSpPr>
          <p:spPr bwMode="auto">
            <a:xfrm>
              <a:off x="4310" y="2380"/>
              <a:ext cx="156" cy="14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17" name="Oval 177"/>
            <p:cNvSpPr>
              <a:spLocks noChangeArrowheads="1"/>
            </p:cNvSpPr>
            <p:nvPr/>
          </p:nvSpPr>
          <p:spPr bwMode="auto">
            <a:xfrm>
              <a:off x="4486" y="2386"/>
              <a:ext cx="163" cy="137"/>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dirty="0">
                <a:solidFill>
                  <a:srgbClr val="FF0000"/>
                </a:solidFill>
                <a:cs typeface="+mn-cs"/>
              </a:endParaRPr>
            </a:p>
          </p:txBody>
        </p:sp>
        <p:sp>
          <p:nvSpPr>
            <p:cNvPr id="92218" name="Oval 178"/>
            <p:cNvSpPr>
              <a:spLocks noChangeArrowheads="1"/>
            </p:cNvSpPr>
            <p:nvPr/>
          </p:nvSpPr>
          <p:spPr bwMode="auto">
            <a:xfrm>
              <a:off x="4663" y="2380"/>
              <a:ext cx="156" cy="14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19" name="Rectangle 179"/>
            <p:cNvSpPr>
              <a:spLocks noChangeArrowheads="1"/>
            </p:cNvSpPr>
            <p:nvPr/>
          </p:nvSpPr>
          <p:spPr bwMode="auto">
            <a:xfrm>
              <a:off x="5063" y="1836"/>
              <a:ext cx="81" cy="759"/>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288"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40</a:t>
            </a:fld>
            <a:endParaRPr lang="en-US" sz="1200" dirty="0">
              <a:latin typeface="Tahoma" charset="0"/>
            </a:endParaRPr>
          </a:p>
        </p:txBody>
      </p:sp>
      <p:sp>
        <p:nvSpPr>
          <p:cNvPr id="289"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24132254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706603"/>
                                        </p:tgtEl>
                                        <p:attrNameLst>
                                          <p:attrName>style.visibility</p:attrName>
                                        </p:attrNameLst>
                                      </p:cBhvr>
                                      <p:to>
                                        <p:strVal val="visible"/>
                                      </p:to>
                                    </p:set>
                                    <p:animEffect transition="in" filter="wipe(down)">
                                      <p:cBhvr>
                                        <p:cTn id="7" dur="500"/>
                                        <p:tgtEl>
                                          <p:spTgt spid="706603"/>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706885"/>
                                        </p:tgtEl>
                                        <p:attrNameLst>
                                          <p:attrName>style.visibility</p:attrName>
                                        </p:attrNameLst>
                                      </p:cBhvr>
                                      <p:to>
                                        <p:strVal val="visible"/>
                                      </p:to>
                                    </p:set>
                                    <p:animEffect transition="in" filter="wipe(up)">
                                      <p:cBhvr>
                                        <p:cTn id="11" dur="1000"/>
                                        <p:tgtEl>
                                          <p:spTgt spid="70688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06660"/>
                                        </p:tgtEl>
                                        <p:attrNameLst>
                                          <p:attrName>style.visibility</p:attrName>
                                        </p:attrNameLst>
                                      </p:cBhvr>
                                      <p:to>
                                        <p:strVal val="visible"/>
                                      </p:to>
                                    </p:set>
                                  </p:childTnLst>
                                </p:cTn>
                              </p:par>
                              <p:par>
                                <p:cTn id="16" presetID="22" presetClass="entr" presetSubtype="1" fill="hold" nodeType="withEffect">
                                  <p:stCondLst>
                                    <p:cond delay="0"/>
                                  </p:stCondLst>
                                  <p:childTnLst>
                                    <p:set>
                                      <p:cBhvr>
                                        <p:cTn id="17" dur="1" fill="hold">
                                          <p:stCondLst>
                                            <p:cond delay="0"/>
                                          </p:stCondLst>
                                        </p:cTn>
                                        <p:tgtEl>
                                          <p:spTgt spid="706897"/>
                                        </p:tgtEl>
                                        <p:attrNameLst>
                                          <p:attrName>style.visibility</p:attrName>
                                        </p:attrNameLst>
                                      </p:cBhvr>
                                      <p:to>
                                        <p:strVal val="visible"/>
                                      </p:to>
                                    </p:set>
                                    <p:animEffect transition="in" filter="wipe(up)">
                                      <p:cBhvr>
                                        <p:cTn id="18" dur="1000"/>
                                        <p:tgtEl>
                                          <p:spTgt spid="70689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0687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06661"/>
                                        </p:tgtEl>
                                        <p:attrNameLst>
                                          <p:attrName>style.visibility</p:attrName>
                                        </p:attrNameLst>
                                      </p:cBhvr>
                                      <p:to>
                                        <p:strVal val="visible"/>
                                      </p:to>
                                    </p:set>
                                  </p:childTnLst>
                                </p:cTn>
                              </p:par>
                            </p:childTnLst>
                          </p:cTn>
                        </p:par>
                        <p:par>
                          <p:cTn id="25" fill="hold" nodeType="afterGroup">
                            <p:stCondLst>
                              <p:cond delay="0"/>
                            </p:stCondLst>
                            <p:childTnLst>
                              <p:par>
                                <p:cTn id="26" presetID="0" presetClass="path" presetSubtype="0" accel="50000" decel="50000" fill="hold" nodeType="afterEffect">
                                  <p:stCondLst>
                                    <p:cond delay="0"/>
                                  </p:stCondLst>
                                  <p:childTnLst>
                                    <p:animMotion origin="layout" path="M 0.00642 0.00625 L 0.00764 0.08467 L 0.36285 0.08767 L 0.26996 0.22878 L 0.33698 0.22739 L 0.55069 0.01874 L 0.29583 0.52209 L 0.02882 0.5251 L 0.02882 0.41545 " pathEditMode="relative" rAng="0" ptsTypes="AAAAAAAAA">
                                      <p:cBhvr>
                                        <p:cTn id="27" dur="2000" fill="hold"/>
                                        <p:tgtEl>
                                          <p:spTgt spid="706874"/>
                                        </p:tgtEl>
                                        <p:attrNameLst>
                                          <p:attrName>ppt_x</p:attrName>
                                          <p:attrName>ppt_y</p:attrName>
                                        </p:attrNameLst>
                                      </p:cBhvr>
                                      <p:rCtr x="27205" y="25931"/>
                                    </p:animMotion>
                                  </p:childTnLst>
                                </p:cTn>
                              </p:par>
                              <p:par>
                                <p:cTn id="28" presetID="9" presetClass="exit" presetSubtype="0" fill="hold" nodeType="withEffect">
                                  <p:stCondLst>
                                    <p:cond delay="0"/>
                                  </p:stCondLst>
                                  <p:childTnLst>
                                    <p:animEffect transition="out" filter="dissolve">
                                      <p:cBhvr>
                                        <p:cTn id="29" dur="500"/>
                                        <p:tgtEl>
                                          <p:spTgt spid="706897"/>
                                        </p:tgtEl>
                                      </p:cBhvr>
                                    </p:animEffect>
                                    <p:set>
                                      <p:cBhvr>
                                        <p:cTn id="30" dur="1" fill="hold">
                                          <p:stCondLst>
                                            <p:cond delay="499"/>
                                          </p:stCondLst>
                                        </p:cTn>
                                        <p:tgtEl>
                                          <p:spTgt spid="706897"/>
                                        </p:tgtEl>
                                        <p:attrNameLst>
                                          <p:attrName>style.visibility</p:attrName>
                                        </p:attrNameLst>
                                      </p:cBhvr>
                                      <p:to>
                                        <p:strVal val="hidden"/>
                                      </p:to>
                                    </p:set>
                                  </p:childTnLst>
                                </p:cTn>
                              </p:par>
                            </p:childTnLst>
                          </p:cTn>
                        </p:par>
                        <p:par>
                          <p:cTn id="31" fill="hold" nodeType="afterGroup">
                            <p:stCondLst>
                              <p:cond delay="2000"/>
                            </p:stCondLst>
                            <p:childTnLst>
                              <p:par>
                                <p:cTn id="32" presetID="22" presetClass="entr" presetSubtype="4" fill="hold" nodeType="afterEffect">
                                  <p:stCondLst>
                                    <p:cond delay="0"/>
                                  </p:stCondLst>
                                  <p:childTnLst>
                                    <p:set>
                                      <p:cBhvr>
                                        <p:cTn id="33" dur="1" fill="hold">
                                          <p:stCondLst>
                                            <p:cond delay="0"/>
                                          </p:stCondLst>
                                        </p:cTn>
                                        <p:tgtEl>
                                          <p:spTgt spid="706896"/>
                                        </p:tgtEl>
                                        <p:attrNameLst>
                                          <p:attrName>style.visibility</p:attrName>
                                        </p:attrNameLst>
                                      </p:cBhvr>
                                      <p:to>
                                        <p:strVal val="visible"/>
                                      </p:to>
                                    </p:set>
                                    <p:animEffect transition="in" filter="wipe(down)">
                                      <p:cBhvr>
                                        <p:cTn id="34" dur="1000"/>
                                        <p:tgtEl>
                                          <p:spTgt spid="706896"/>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4" fill="hold" nodeType="clickEffect">
                                  <p:stCondLst>
                                    <p:cond delay="0"/>
                                  </p:stCondLst>
                                  <p:childTnLst>
                                    <p:set>
                                      <p:cBhvr>
                                        <p:cTn id="38" dur="1" fill="hold">
                                          <p:stCondLst>
                                            <p:cond delay="0"/>
                                          </p:stCondLst>
                                        </p:cTn>
                                        <p:tgtEl>
                                          <p:spTgt spid="706886"/>
                                        </p:tgtEl>
                                        <p:attrNameLst>
                                          <p:attrName>style.visibility</p:attrName>
                                        </p:attrNameLst>
                                      </p:cBhvr>
                                      <p:to>
                                        <p:strVal val="visible"/>
                                      </p:to>
                                    </p:set>
                                    <p:animEffect transition="in" filter="wipe(down)">
                                      <p:cBhvr>
                                        <p:cTn id="39" dur="500"/>
                                        <p:tgtEl>
                                          <p:spTgt spid="706886"/>
                                        </p:tgtEl>
                                      </p:cBhvr>
                                    </p:animEffect>
                                  </p:childTnLst>
                                </p:cTn>
                              </p:par>
                              <p:par>
                                <p:cTn id="40" presetID="9" presetClass="exit" presetSubtype="0" fill="hold" nodeType="withEffect">
                                  <p:stCondLst>
                                    <p:cond delay="0"/>
                                  </p:stCondLst>
                                  <p:childTnLst>
                                    <p:animEffect transition="out" filter="dissolve">
                                      <p:cBhvr>
                                        <p:cTn id="41" dur="500"/>
                                        <p:tgtEl>
                                          <p:spTgt spid="706874"/>
                                        </p:tgtEl>
                                      </p:cBhvr>
                                    </p:animEffect>
                                    <p:set>
                                      <p:cBhvr>
                                        <p:cTn id="42" dur="1" fill="hold">
                                          <p:stCondLst>
                                            <p:cond delay="499"/>
                                          </p:stCondLst>
                                        </p:cTn>
                                        <p:tgtEl>
                                          <p:spTgt spid="706874"/>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xit" presetSubtype="0" fill="hold" nodeType="clickEffect">
                                  <p:stCondLst>
                                    <p:cond delay="0"/>
                                  </p:stCondLst>
                                  <p:childTnLst>
                                    <p:animEffect transition="out" filter="dissolve">
                                      <p:cBhvr>
                                        <p:cTn id="46" dur="500"/>
                                        <p:tgtEl>
                                          <p:spTgt spid="706886"/>
                                        </p:tgtEl>
                                      </p:cBhvr>
                                    </p:animEffect>
                                    <p:set>
                                      <p:cBhvr>
                                        <p:cTn id="47" dur="1" fill="hold">
                                          <p:stCondLst>
                                            <p:cond delay="499"/>
                                          </p:stCondLst>
                                        </p:cTn>
                                        <p:tgtEl>
                                          <p:spTgt spid="706886"/>
                                        </p:tgtEl>
                                        <p:attrNameLst>
                                          <p:attrName>style.visibility</p:attrName>
                                        </p:attrNameLst>
                                      </p:cBhvr>
                                      <p:to>
                                        <p:strVal val="hidden"/>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1" fill="hold" nodeType="clickEffect">
                                  <p:stCondLst>
                                    <p:cond delay="0"/>
                                  </p:stCondLst>
                                  <p:childTnLst>
                                    <p:set>
                                      <p:cBhvr>
                                        <p:cTn id="51" dur="1" fill="hold">
                                          <p:stCondLst>
                                            <p:cond delay="0"/>
                                          </p:stCondLst>
                                        </p:cTn>
                                        <p:tgtEl>
                                          <p:spTgt spid="706951"/>
                                        </p:tgtEl>
                                        <p:attrNameLst>
                                          <p:attrName>style.visibility</p:attrName>
                                        </p:attrNameLst>
                                      </p:cBhvr>
                                      <p:to>
                                        <p:strVal val="visible"/>
                                      </p:to>
                                    </p:set>
                                    <p:animEffect transition="in" filter="wipe(up)">
                                      <p:cBhvr>
                                        <p:cTn id="52" dur="500"/>
                                        <p:tgtEl>
                                          <p:spTgt spid="706951"/>
                                        </p:tgtEl>
                                      </p:cBhvr>
                                    </p:animEffect>
                                  </p:childTnLst>
                                </p:cTn>
                              </p:par>
                            </p:childTnLst>
                          </p:cTn>
                        </p:par>
                        <p:par>
                          <p:cTn id="53" fill="hold" nodeType="afterGroup">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706984"/>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9" presetClass="entr" presetSubtype="0" fill="hold" nodeType="clickEffect">
                                  <p:stCondLst>
                                    <p:cond delay="0"/>
                                  </p:stCondLst>
                                  <p:childTnLst>
                                    <p:set>
                                      <p:cBhvr>
                                        <p:cTn id="59" dur="1" fill="hold">
                                          <p:stCondLst>
                                            <p:cond delay="0"/>
                                          </p:stCondLst>
                                        </p:cTn>
                                        <p:tgtEl>
                                          <p:spTgt spid="706982"/>
                                        </p:tgtEl>
                                        <p:attrNameLst>
                                          <p:attrName>style.visibility</p:attrName>
                                        </p:attrNameLst>
                                      </p:cBhvr>
                                      <p:to>
                                        <p:strVal val="visible"/>
                                      </p:to>
                                    </p:set>
                                    <p:animEffect transition="in" filter="dissolve">
                                      <p:cBhvr>
                                        <p:cTn id="60" dur="500"/>
                                        <p:tgtEl>
                                          <p:spTgt spid="706982"/>
                                        </p:tgtEl>
                                      </p:cBhvr>
                                    </p:animEffect>
                                  </p:childTnLst>
                                </p:cTn>
                              </p:par>
                            </p:childTnLst>
                          </p:cTn>
                        </p:par>
                        <p:par>
                          <p:cTn id="61" fill="hold" nodeType="afterGroup">
                            <p:stCondLst>
                              <p:cond delay="500"/>
                            </p:stCondLst>
                            <p:childTnLst>
                              <p:par>
                                <p:cTn id="62" presetID="0" presetClass="path" presetSubtype="0" accel="50000" decel="50000" fill="hold" nodeType="afterEffect">
                                  <p:stCondLst>
                                    <p:cond delay="0"/>
                                  </p:stCondLst>
                                  <p:childTnLst>
                                    <p:animMotion origin="layout" path="M -1.66667E-6 -2.15591E-6 L -1.66667E-6 0.09415 L 0.28593 0.09091 L 0.52934 -0.40111 L 0.30937 -0.18182 L 0.23403 -0.19755 L 0.32118 -0.33079 L -0.01997 -0.33079 L -0.01875 -0.41846 " pathEditMode="relative" ptsTypes="AAAAAAAAA">
                                      <p:cBhvr>
                                        <p:cTn id="63" dur="2000" fill="hold"/>
                                        <p:tgtEl>
                                          <p:spTgt spid="706982"/>
                                        </p:tgtEl>
                                        <p:attrNameLst>
                                          <p:attrName>ppt_x</p:attrName>
                                          <p:attrName>ppt_y</p:attrName>
                                        </p:attrNameLst>
                                      </p:cBhvr>
                                    </p:animMotion>
                                  </p:childTnLst>
                                </p:cTn>
                              </p:par>
                            </p:childTnLst>
                          </p:cTn>
                        </p:par>
                        <p:par>
                          <p:cTn id="64" fill="hold" nodeType="afterGroup">
                            <p:stCondLst>
                              <p:cond delay="2500"/>
                            </p:stCondLst>
                            <p:childTnLst>
                              <p:par>
                                <p:cTn id="65" presetID="9" presetClass="exit" presetSubtype="0" fill="hold" nodeType="afterEffect">
                                  <p:stCondLst>
                                    <p:cond delay="0"/>
                                  </p:stCondLst>
                                  <p:childTnLst>
                                    <p:animEffect transition="out" filter="dissolve">
                                      <p:cBhvr>
                                        <p:cTn id="66" dur="500"/>
                                        <p:tgtEl>
                                          <p:spTgt spid="706951"/>
                                        </p:tgtEl>
                                      </p:cBhvr>
                                    </p:animEffect>
                                    <p:set>
                                      <p:cBhvr>
                                        <p:cTn id="67" dur="1" fill="hold">
                                          <p:stCondLst>
                                            <p:cond delay="499"/>
                                          </p:stCondLst>
                                        </p:cTn>
                                        <p:tgtEl>
                                          <p:spTgt spid="706951"/>
                                        </p:tgtEl>
                                        <p:attrNameLst>
                                          <p:attrName>style.visibility</p:attrName>
                                        </p:attrNameLst>
                                      </p:cBhvr>
                                      <p:to>
                                        <p:strVal val="hidden"/>
                                      </p:to>
                                    </p:set>
                                  </p:childTnLst>
                                </p:cTn>
                              </p:par>
                              <p:par>
                                <p:cTn id="68" presetID="9" presetClass="exit" presetSubtype="0" fill="hold" nodeType="withEffect">
                                  <p:stCondLst>
                                    <p:cond delay="0"/>
                                  </p:stCondLst>
                                  <p:childTnLst>
                                    <p:animEffect transition="out" filter="dissolve">
                                      <p:cBhvr>
                                        <p:cTn id="69" dur="500"/>
                                        <p:tgtEl>
                                          <p:spTgt spid="706886"/>
                                        </p:tgtEl>
                                      </p:cBhvr>
                                    </p:animEffect>
                                    <p:set>
                                      <p:cBhvr>
                                        <p:cTn id="70" dur="1" fill="hold">
                                          <p:stCondLst>
                                            <p:cond delay="499"/>
                                          </p:stCondLst>
                                        </p:cTn>
                                        <p:tgtEl>
                                          <p:spTgt spid="706886"/>
                                        </p:tgtEl>
                                        <p:attrNameLst>
                                          <p:attrName>style.visibility</p:attrName>
                                        </p:attrNameLst>
                                      </p:cBhvr>
                                      <p:to>
                                        <p:strVal val="hidden"/>
                                      </p:to>
                                    </p:set>
                                  </p:childTnLst>
                                </p:cTn>
                              </p:par>
                              <p:par>
                                <p:cTn id="71" presetID="9" presetClass="exit" presetSubtype="0" fill="hold" nodeType="withEffect">
                                  <p:stCondLst>
                                    <p:cond delay="0"/>
                                  </p:stCondLst>
                                  <p:childTnLst>
                                    <p:animEffect transition="out" filter="dissolve">
                                      <p:cBhvr>
                                        <p:cTn id="72" dur="500"/>
                                        <p:tgtEl>
                                          <p:spTgt spid="706896"/>
                                        </p:tgtEl>
                                      </p:cBhvr>
                                    </p:animEffect>
                                    <p:set>
                                      <p:cBhvr>
                                        <p:cTn id="73" dur="1" fill="hold">
                                          <p:stCondLst>
                                            <p:cond delay="499"/>
                                          </p:stCondLst>
                                        </p:cTn>
                                        <p:tgtEl>
                                          <p:spTgt spid="706896"/>
                                        </p:tgtEl>
                                        <p:attrNameLst>
                                          <p:attrName>style.visibility</p:attrName>
                                        </p:attrNameLst>
                                      </p:cBhvr>
                                      <p:to>
                                        <p:strVal val="hidden"/>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9" presetClass="exit" presetSubtype="0" fill="hold" nodeType="clickEffect">
                                  <p:stCondLst>
                                    <p:cond delay="0"/>
                                  </p:stCondLst>
                                  <p:childTnLst>
                                    <p:animEffect transition="out" filter="dissolve">
                                      <p:cBhvr>
                                        <p:cTn id="77" dur="500"/>
                                        <p:tgtEl>
                                          <p:spTgt spid="706982"/>
                                        </p:tgtEl>
                                      </p:cBhvr>
                                    </p:animEffect>
                                    <p:set>
                                      <p:cBhvr>
                                        <p:cTn id="78" dur="1" fill="hold">
                                          <p:stCondLst>
                                            <p:cond delay="499"/>
                                          </p:stCondLst>
                                        </p:cTn>
                                        <p:tgtEl>
                                          <p:spTgt spid="706982"/>
                                        </p:tgtEl>
                                        <p:attrNameLst>
                                          <p:attrName>style.visibility</p:attrName>
                                        </p:attrNameLst>
                                      </p:cBhvr>
                                      <p:to>
                                        <p:strVal val="hidden"/>
                                      </p:to>
                                    </p:set>
                                  </p:childTnLst>
                                </p:cTn>
                              </p:par>
                            </p:childTnLst>
                          </p:cTn>
                        </p:par>
                        <p:par>
                          <p:cTn id="79" fill="hold" nodeType="afterGroup">
                            <p:stCondLst>
                              <p:cond delay="500"/>
                            </p:stCondLst>
                            <p:childTnLst>
                              <p:par>
                                <p:cTn id="80" presetID="22" presetClass="entr" presetSubtype="4" fill="hold" nodeType="afterEffect">
                                  <p:stCondLst>
                                    <p:cond delay="0"/>
                                  </p:stCondLst>
                                  <p:childTnLst>
                                    <p:set>
                                      <p:cBhvr>
                                        <p:cTn id="81" dur="1" fill="hold">
                                          <p:stCondLst>
                                            <p:cond delay="0"/>
                                          </p:stCondLst>
                                        </p:cTn>
                                        <p:tgtEl>
                                          <p:spTgt spid="706983"/>
                                        </p:tgtEl>
                                        <p:attrNameLst>
                                          <p:attrName>style.visibility</p:attrName>
                                        </p:attrNameLst>
                                      </p:cBhvr>
                                      <p:to>
                                        <p:strVal val="visible"/>
                                      </p:to>
                                    </p:set>
                                    <p:animEffect transition="in" filter="wipe(down)">
                                      <p:cBhvr>
                                        <p:cTn id="82" dur="1000"/>
                                        <p:tgtEl>
                                          <p:spTgt spid="706983"/>
                                        </p:tgtEl>
                                      </p:cBhvr>
                                    </p:animEffect>
                                  </p:childTnLst>
                                </p:cTn>
                              </p:par>
                            </p:childTnLst>
                          </p:cTn>
                        </p:par>
                        <p:par>
                          <p:cTn id="83" fill="hold" nodeType="afterGroup">
                            <p:stCondLst>
                              <p:cond delay="1500"/>
                            </p:stCondLst>
                            <p:childTnLst>
                              <p:par>
                                <p:cTn id="84" presetID="1" presetClass="entr" presetSubtype="0" fill="hold" grpId="0" nodeType="afterEffect">
                                  <p:stCondLst>
                                    <p:cond delay="0"/>
                                  </p:stCondLst>
                                  <p:childTnLst>
                                    <p:set>
                                      <p:cBhvr>
                                        <p:cTn id="85" dur="1" fill="hold">
                                          <p:stCondLst>
                                            <p:cond delay="0"/>
                                          </p:stCondLst>
                                        </p:cTn>
                                        <p:tgtEl>
                                          <p:spTgt spid="7066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60" grpId="0"/>
      <p:bldP spid="706661" grpId="0"/>
      <p:bldP spid="706662" grpId="0"/>
      <p:bldP spid="70698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6065" name="Group 300"/>
          <p:cNvGrpSpPr>
            <a:grpSpLocks/>
          </p:cNvGrpSpPr>
          <p:nvPr/>
        </p:nvGrpSpPr>
        <p:grpSpPr bwMode="auto">
          <a:xfrm>
            <a:off x="773113" y="1273175"/>
            <a:ext cx="3554412" cy="3067050"/>
            <a:chOff x="773113" y="1273175"/>
            <a:chExt cx="3554412" cy="3066395"/>
          </a:xfrm>
        </p:grpSpPr>
        <p:sp>
          <p:nvSpPr>
            <p:cNvPr id="216312" name="Freeform 3"/>
            <p:cNvSpPr>
              <a:spLocks/>
            </p:cNvSpPr>
            <p:nvPr/>
          </p:nvSpPr>
          <p:spPr bwMode="auto">
            <a:xfrm>
              <a:off x="773113" y="1273175"/>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sp>
          <p:nvSpPr>
            <p:cNvPr id="216313" name="Line 36"/>
            <p:cNvSpPr>
              <a:spLocks noChangeShapeType="1"/>
            </p:cNvSpPr>
            <p:nvPr/>
          </p:nvSpPr>
          <p:spPr bwMode="auto">
            <a:xfrm flipV="1">
              <a:off x="3775075" y="2344738"/>
              <a:ext cx="155575" cy="142875"/>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6314" name="Line 43"/>
            <p:cNvSpPr>
              <a:spLocks noChangeShapeType="1"/>
            </p:cNvSpPr>
            <p:nvPr/>
          </p:nvSpPr>
          <p:spPr bwMode="auto">
            <a:xfrm flipV="1">
              <a:off x="2665413" y="2517775"/>
              <a:ext cx="695325" cy="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6315" name="Line 44"/>
            <p:cNvSpPr>
              <a:spLocks noChangeShapeType="1"/>
            </p:cNvSpPr>
            <p:nvPr/>
          </p:nvSpPr>
          <p:spPr bwMode="auto">
            <a:xfrm flipV="1">
              <a:off x="3924300" y="2201863"/>
              <a:ext cx="138113" cy="142875"/>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6316" name="Line 48"/>
            <p:cNvSpPr>
              <a:spLocks noChangeShapeType="1"/>
            </p:cNvSpPr>
            <p:nvPr/>
          </p:nvSpPr>
          <p:spPr bwMode="auto">
            <a:xfrm flipV="1">
              <a:off x="3279775" y="2736850"/>
              <a:ext cx="512763" cy="612775"/>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93438" name="Text Box 240"/>
            <p:cNvSpPr txBox="1">
              <a:spLocks noChangeArrowheads="1"/>
            </p:cNvSpPr>
            <p:nvPr/>
          </p:nvSpPr>
          <p:spPr bwMode="auto">
            <a:xfrm>
              <a:off x="2562225" y="3815807"/>
              <a:ext cx="1211263" cy="5237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dirty="0">
                  <a:solidFill>
                    <a:srgbClr val="000000"/>
                  </a:solidFill>
                  <a:latin typeface="Arial" charset="0"/>
                  <a:cs typeface="Arial" charset="0"/>
                </a:rPr>
                <a:t>router</a:t>
              </a:r>
            </a:p>
            <a:p>
              <a:pPr>
                <a:defRPr/>
              </a:pPr>
              <a:r>
                <a:rPr lang="en-US" sz="1400" dirty="0">
                  <a:solidFill>
                    <a:srgbClr val="000000"/>
                  </a:solidFill>
                  <a:latin typeface="Arial" charset="0"/>
                  <a:cs typeface="Arial" charset="0"/>
                </a:rPr>
                <a:t>(runs DHCP)</a:t>
              </a:r>
            </a:p>
          </p:txBody>
        </p:sp>
        <p:grpSp>
          <p:nvGrpSpPr>
            <p:cNvPr id="216318" name="Group 356"/>
            <p:cNvGrpSpPr>
              <a:grpSpLocks/>
            </p:cNvGrpSpPr>
            <p:nvPr/>
          </p:nvGrpSpPr>
          <p:grpSpPr bwMode="auto">
            <a:xfrm>
              <a:off x="1653422" y="1982680"/>
              <a:ext cx="843032" cy="814871"/>
              <a:chOff x="313" y="1497"/>
              <a:chExt cx="1152" cy="1014"/>
            </a:xfrm>
          </p:grpSpPr>
          <p:pic>
            <p:nvPicPr>
              <p:cNvPr id="216370" name="Picture 354" descr="laptop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6371" name="Picture 355" descr="antenna_styliz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9344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6925" y="2423867"/>
              <a:ext cx="879475" cy="349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310" name="Rectangle 43"/>
            <p:cNvSpPr>
              <a:spLocks noChangeArrowheads="1"/>
            </p:cNvSpPr>
            <p:nvPr/>
          </p:nvSpPr>
          <p:spPr bwMode="auto">
            <a:xfrm rot="16200000" flipH="1">
              <a:off x="3589349" y="3549138"/>
              <a:ext cx="104753" cy="24447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cs typeface="+mn-cs"/>
              </a:endParaRPr>
            </a:p>
          </p:txBody>
        </p:sp>
        <p:sp>
          <p:nvSpPr>
            <p:cNvPr id="311" name="Rectangle 43"/>
            <p:cNvSpPr>
              <a:spLocks noChangeArrowheads="1"/>
            </p:cNvSpPr>
            <p:nvPr/>
          </p:nvSpPr>
          <p:spPr bwMode="auto">
            <a:xfrm rot="2460490">
              <a:off x="3206750" y="3274585"/>
              <a:ext cx="82550" cy="24759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cs typeface="+mn-cs"/>
              </a:endParaRPr>
            </a:p>
          </p:txBody>
        </p:sp>
        <p:sp>
          <p:nvSpPr>
            <p:cNvPr id="312" name="Rectangle 43"/>
            <p:cNvSpPr>
              <a:spLocks noChangeArrowheads="1"/>
            </p:cNvSpPr>
            <p:nvPr/>
          </p:nvSpPr>
          <p:spPr bwMode="auto">
            <a:xfrm rot="16200000">
              <a:off x="2499531" y="2388124"/>
              <a:ext cx="111101" cy="2968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cs typeface="+mn-cs"/>
              </a:endParaRPr>
            </a:p>
          </p:txBody>
        </p:sp>
        <p:grpSp>
          <p:nvGrpSpPr>
            <p:cNvPr id="216323" name="Group 248"/>
            <p:cNvGrpSpPr>
              <a:grpSpLocks/>
            </p:cNvGrpSpPr>
            <p:nvPr/>
          </p:nvGrpSpPr>
          <p:grpSpPr bwMode="auto">
            <a:xfrm>
              <a:off x="2597285" y="3210128"/>
              <a:ext cx="332569" cy="581078"/>
              <a:chOff x="4140" y="429"/>
              <a:chExt cx="1425" cy="2396"/>
            </a:xfrm>
          </p:grpSpPr>
          <p:sp>
            <p:nvSpPr>
              <p:cNvPr id="216338" name="Freeform 148"/>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93460" name="Rectangle 149"/>
              <p:cNvSpPr>
                <a:spLocks noChangeArrowheads="1"/>
              </p:cNvSpPr>
              <p:nvPr/>
            </p:nvSpPr>
            <p:spPr bwMode="auto">
              <a:xfrm>
                <a:off x="4207" y="426"/>
                <a:ext cx="1048" cy="2291"/>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6340" name="Freeform 150"/>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16341" name="Freeform 151"/>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93463" name="Rectangle 152"/>
              <p:cNvSpPr>
                <a:spLocks noChangeArrowheads="1"/>
              </p:cNvSpPr>
              <p:nvPr/>
            </p:nvSpPr>
            <p:spPr bwMode="auto">
              <a:xfrm>
                <a:off x="4214" y="688"/>
                <a:ext cx="592" cy="52"/>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6343" name="Group 153"/>
              <p:cNvGrpSpPr>
                <a:grpSpLocks/>
              </p:cNvGrpSpPr>
              <p:nvPr/>
            </p:nvGrpSpPr>
            <p:grpSpPr bwMode="auto">
              <a:xfrm>
                <a:off x="4749" y="668"/>
                <a:ext cx="581" cy="145"/>
                <a:chOff x="614" y="2568"/>
                <a:chExt cx="725" cy="139"/>
              </a:xfrm>
            </p:grpSpPr>
            <p:sp>
              <p:nvSpPr>
                <p:cNvPr id="93489" name="AutoShape 154"/>
                <p:cNvSpPr>
                  <a:spLocks noChangeArrowheads="1"/>
                </p:cNvSpPr>
                <p:nvPr/>
              </p:nvSpPr>
              <p:spPr bwMode="auto">
                <a:xfrm>
                  <a:off x="617" y="2569"/>
                  <a:ext cx="721" cy="138"/>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490" name="AutoShape 155"/>
                <p:cNvSpPr>
                  <a:spLocks noChangeArrowheads="1"/>
                </p:cNvSpPr>
                <p:nvPr/>
              </p:nvSpPr>
              <p:spPr bwMode="auto">
                <a:xfrm>
                  <a:off x="634" y="2587"/>
                  <a:ext cx="688"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3465" name="Rectangle 156"/>
              <p:cNvSpPr>
                <a:spLocks noChangeArrowheads="1"/>
              </p:cNvSpPr>
              <p:nvPr/>
            </p:nvSpPr>
            <p:spPr bwMode="auto">
              <a:xfrm>
                <a:off x="4221" y="1015"/>
                <a:ext cx="599" cy="52"/>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6345" name="Group 157"/>
              <p:cNvGrpSpPr>
                <a:grpSpLocks/>
              </p:cNvGrpSpPr>
              <p:nvPr/>
            </p:nvGrpSpPr>
            <p:grpSpPr bwMode="auto">
              <a:xfrm>
                <a:off x="4747" y="994"/>
                <a:ext cx="581" cy="134"/>
                <a:chOff x="614" y="2568"/>
                <a:chExt cx="725" cy="139"/>
              </a:xfrm>
            </p:grpSpPr>
            <p:sp>
              <p:nvSpPr>
                <p:cNvPr id="93487" name="AutoShape 158"/>
                <p:cNvSpPr>
                  <a:spLocks noChangeArrowheads="1"/>
                </p:cNvSpPr>
                <p:nvPr/>
              </p:nvSpPr>
              <p:spPr bwMode="auto">
                <a:xfrm>
                  <a:off x="611" y="2570"/>
                  <a:ext cx="730" cy="136"/>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488" name="AutoShape 159"/>
                <p:cNvSpPr>
                  <a:spLocks noChangeArrowheads="1"/>
                </p:cNvSpPr>
                <p:nvPr/>
              </p:nvSpPr>
              <p:spPr bwMode="auto">
                <a:xfrm>
                  <a:off x="628" y="2583"/>
                  <a:ext cx="69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3467" name="Rectangle 160"/>
              <p:cNvSpPr>
                <a:spLocks noChangeArrowheads="1"/>
              </p:cNvSpPr>
              <p:nvPr/>
            </p:nvSpPr>
            <p:spPr bwMode="auto">
              <a:xfrm>
                <a:off x="4214" y="1356"/>
                <a:ext cx="599" cy="46"/>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468" name="Rectangle 161"/>
              <p:cNvSpPr>
                <a:spLocks noChangeArrowheads="1"/>
              </p:cNvSpPr>
              <p:nvPr/>
            </p:nvSpPr>
            <p:spPr bwMode="auto">
              <a:xfrm>
                <a:off x="4228" y="1657"/>
                <a:ext cx="599" cy="46"/>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6348" name="Group 162"/>
              <p:cNvGrpSpPr>
                <a:grpSpLocks/>
              </p:cNvGrpSpPr>
              <p:nvPr/>
            </p:nvGrpSpPr>
            <p:grpSpPr bwMode="auto">
              <a:xfrm>
                <a:off x="4735" y="1627"/>
                <a:ext cx="582" cy="151"/>
                <a:chOff x="614" y="2568"/>
                <a:chExt cx="725" cy="139"/>
              </a:xfrm>
            </p:grpSpPr>
            <p:sp>
              <p:nvSpPr>
                <p:cNvPr id="93485" name="AutoShape 163"/>
                <p:cNvSpPr>
                  <a:spLocks noChangeArrowheads="1"/>
                </p:cNvSpPr>
                <p:nvPr/>
              </p:nvSpPr>
              <p:spPr bwMode="auto">
                <a:xfrm>
                  <a:off x="618" y="2571"/>
                  <a:ext cx="720"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486" name="AutoShape 164"/>
                <p:cNvSpPr>
                  <a:spLocks noChangeArrowheads="1"/>
                </p:cNvSpPr>
                <p:nvPr/>
              </p:nvSpPr>
              <p:spPr bwMode="auto">
                <a:xfrm>
                  <a:off x="635" y="2589"/>
                  <a:ext cx="686"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216349" name="Freeform 165"/>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216350" name="Group 166"/>
              <p:cNvGrpSpPr>
                <a:grpSpLocks/>
              </p:cNvGrpSpPr>
              <p:nvPr/>
            </p:nvGrpSpPr>
            <p:grpSpPr bwMode="auto">
              <a:xfrm>
                <a:off x="4739" y="1327"/>
                <a:ext cx="582" cy="139"/>
                <a:chOff x="614" y="2568"/>
                <a:chExt cx="725" cy="139"/>
              </a:xfrm>
            </p:grpSpPr>
            <p:sp>
              <p:nvSpPr>
                <p:cNvPr id="93483" name="AutoShape 167"/>
                <p:cNvSpPr>
                  <a:spLocks noChangeArrowheads="1"/>
                </p:cNvSpPr>
                <p:nvPr/>
              </p:nvSpPr>
              <p:spPr bwMode="auto">
                <a:xfrm>
                  <a:off x="613" y="2571"/>
                  <a:ext cx="729" cy="137"/>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484" name="AutoShape 168"/>
                <p:cNvSpPr>
                  <a:spLocks noChangeArrowheads="1"/>
                </p:cNvSpPr>
                <p:nvPr/>
              </p:nvSpPr>
              <p:spPr bwMode="auto">
                <a:xfrm>
                  <a:off x="630"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3472" name="Rectangle 169"/>
              <p:cNvSpPr>
                <a:spLocks noChangeArrowheads="1"/>
              </p:cNvSpPr>
              <p:nvPr/>
            </p:nvSpPr>
            <p:spPr bwMode="auto">
              <a:xfrm>
                <a:off x="5255" y="426"/>
                <a:ext cx="68" cy="229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6352" name="Freeform 170"/>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16353" name="Freeform 171"/>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93475" name="Oval 172"/>
              <p:cNvSpPr>
                <a:spLocks noChangeArrowheads="1"/>
              </p:cNvSpPr>
              <p:nvPr/>
            </p:nvSpPr>
            <p:spPr bwMode="auto">
              <a:xfrm>
                <a:off x="5520" y="2612"/>
                <a:ext cx="48" cy="98"/>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6355" name="Freeform 173"/>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93477" name="AutoShape 174"/>
              <p:cNvSpPr>
                <a:spLocks noChangeArrowheads="1"/>
              </p:cNvSpPr>
              <p:nvPr/>
            </p:nvSpPr>
            <p:spPr bwMode="auto">
              <a:xfrm>
                <a:off x="4139" y="2678"/>
                <a:ext cx="1204" cy="170"/>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478" name="AutoShape 175"/>
              <p:cNvSpPr>
                <a:spLocks noChangeArrowheads="1"/>
              </p:cNvSpPr>
              <p:nvPr/>
            </p:nvSpPr>
            <p:spPr bwMode="auto">
              <a:xfrm>
                <a:off x="4207" y="2717"/>
                <a:ext cx="1068" cy="8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479" name="Oval 176"/>
              <p:cNvSpPr>
                <a:spLocks noChangeArrowheads="1"/>
              </p:cNvSpPr>
              <p:nvPr/>
            </p:nvSpPr>
            <p:spPr bwMode="auto">
              <a:xfrm>
                <a:off x="4309" y="2383"/>
                <a:ext cx="156" cy="14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480" name="Oval 177"/>
              <p:cNvSpPr>
                <a:spLocks noChangeArrowheads="1"/>
              </p:cNvSpPr>
              <p:nvPr/>
            </p:nvSpPr>
            <p:spPr bwMode="auto">
              <a:xfrm>
                <a:off x="4486" y="2383"/>
                <a:ext cx="163" cy="144"/>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dirty="0">
                  <a:solidFill>
                    <a:srgbClr val="FF0000"/>
                  </a:solidFill>
                  <a:cs typeface="+mn-cs"/>
                </a:endParaRPr>
              </a:p>
            </p:txBody>
          </p:sp>
          <p:sp>
            <p:nvSpPr>
              <p:cNvPr id="93481" name="Oval 178"/>
              <p:cNvSpPr>
                <a:spLocks noChangeArrowheads="1"/>
              </p:cNvSpPr>
              <p:nvPr/>
            </p:nvSpPr>
            <p:spPr bwMode="auto">
              <a:xfrm>
                <a:off x="4663" y="2383"/>
                <a:ext cx="156" cy="14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482" name="Rectangle 179"/>
              <p:cNvSpPr>
                <a:spLocks noChangeArrowheads="1"/>
              </p:cNvSpPr>
              <p:nvPr/>
            </p:nvSpPr>
            <p:spPr bwMode="auto">
              <a:xfrm>
                <a:off x="5065" y="1834"/>
                <a:ext cx="82" cy="772"/>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6324" name="Group 48"/>
            <p:cNvGrpSpPr>
              <a:grpSpLocks/>
            </p:cNvGrpSpPr>
            <p:nvPr/>
          </p:nvGrpSpPr>
          <p:grpSpPr bwMode="auto">
            <a:xfrm>
              <a:off x="2795471" y="3465563"/>
              <a:ext cx="735669" cy="376863"/>
              <a:chOff x="3600" y="219"/>
              <a:chExt cx="360" cy="175"/>
            </a:xfrm>
          </p:grpSpPr>
          <p:sp>
            <p:nvSpPr>
              <p:cNvPr id="93446" name="Oval 4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447" name="Line 50"/>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3448" name="Line 51"/>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3449" name="Rectangle 52"/>
              <p:cNvSpPr>
                <a:spLocks noChangeArrowheads="1"/>
              </p:cNvSpPr>
              <p:nvPr/>
            </p:nvSpPr>
            <p:spPr bwMode="auto">
              <a:xfrm>
                <a:off x="3603" y="289"/>
                <a:ext cx="353" cy="5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i="0" dirty="0">
                  <a:solidFill>
                    <a:srgbClr val="000000"/>
                  </a:solidFill>
                  <a:latin typeface="Times New Roman" charset="0"/>
                  <a:cs typeface="+mn-cs"/>
                </a:endParaRPr>
              </a:p>
            </p:txBody>
          </p:sp>
          <p:sp>
            <p:nvSpPr>
              <p:cNvPr id="93450" name="Oval 5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6330" name="Group 54"/>
              <p:cNvGrpSpPr>
                <a:grpSpLocks/>
              </p:cNvGrpSpPr>
              <p:nvPr/>
            </p:nvGrpSpPr>
            <p:grpSpPr bwMode="auto">
              <a:xfrm>
                <a:off x="3686" y="244"/>
                <a:ext cx="177" cy="66"/>
                <a:chOff x="2848" y="848"/>
                <a:chExt cx="140" cy="98"/>
              </a:xfrm>
            </p:grpSpPr>
            <p:sp>
              <p:nvSpPr>
                <p:cNvPr id="93456" name="Line 5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3457" name="Line 5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3458" name="Line 5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nvGrpSpPr>
              <p:cNvPr id="216331" name="Group 58"/>
              <p:cNvGrpSpPr>
                <a:grpSpLocks/>
              </p:cNvGrpSpPr>
              <p:nvPr/>
            </p:nvGrpSpPr>
            <p:grpSpPr bwMode="auto">
              <a:xfrm flipV="1">
                <a:off x="3686" y="243"/>
                <a:ext cx="177" cy="66"/>
                <a:chOff x="2848" y="848"/>
                <a:chExt cx="140" cy="98"/>
              </a:xfrm>
            </p:grpSpPr>
            <p:sp>
              <p:nvSpPr>
                <p:cNvPr id="93453" name="Line 5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3454" name="Line 6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3455" name="Line 61"/>
                <p:cNvSpPr>
                  <a:spLocks noChangeShapeType="1"/>
                </p:cNvSpPr>
                <p:nvPr/>
              </p:nvSpPr>
              <p:spPr bwMode="auto">
                <a:xfrm>
                  <a:off x="2894" y="854"/>
                  <a:ext cx="52" cy="9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grpSp>
      <p:sp>
        <p:nvSpPr>
          <p:cNvPr id="216068" name="Freeform 2"/>
          <p:cNvSpPr>
            <a:spLocks/>
          </p:cNvSpPr>
          <p:nvPr/>
        </p:nvSpPr>
        <p:spPr bwMode="auto">
          <a:xfrm>
            <a:off x="322263" y="4619625"/>
            <a:ext cx="3963987" cy="1716088"/>
          </a:xfrm>
          <a:custGeom>
            <a:avLst/>
            <a:gdLst>
              <a:gd name="T0" fmla="*/ 2147483647 w 2497"/>
              <a:gd name="T1" fmla="*/ 2147483647 h 1081"/>
              <a:gd name="T2" fmla="*/ 2147483647 w 2497"/>
              <a:gd name="T3" fmla="*/ 2147483647 h 1081"/>
              <a:gd name="T4" fmla="*/ 2147483647 w 2497"/>
              <a:gd name="T5" fmla="*/ 2147483647 h 1081"/>
              <a:gd name="T6" fmla="*/ 2147483647 w 2497"/>
              <a:gd name="T7" fmla="*/ 2147483647 h 1081"/>
              <a:gd name="T8" fmla="*/ 2147483647 w 2497"/>
              <a:gd name="T9" fmla="*/ 2147483647 h 1081"/>
              <a:gd name="T10" fmla="*/ 2147483647 w 2497"/>
              <a:gd name="T11" fmla="*/ 2147483647 h 1081"/>
              <a:gd name="T12" fmla="*/ 2147483647 w 2497"/>
              <a:gd name="T13" fmla="*/ 2147483647 h 1081"/>
              <a:gd name="T14" fmla="*/ 2147483647 w 2497"/>
              <a:gd name="T15" fmla="*/ 2147483647 h 1081"/>
              <a:gd name="T16" fmla="*/ 2147483647 w 2497"/>
              <a:gd name="T17" fmla="*/ 2147483647 h 1081"/>
              <a:gd name="T18" fmla="*/ 2147483647 w 2497"/>
              <a:gd name="T19" fmla="*/ 2147483647 h 1081"/>
              <a:gd name="T20" fmla="*/ 2147483647 w 2497"/>
              <a:gd name="T21" fmla="*/ 2147483647 h 1081"/>
              <a:gd name="T22" fmla="*/ 2147483647 w 2497"/>
              <a:gd name="T23" fmla="*/ 2147483647 h 1081"/>
              <a:gd name="T24" fmla="*/ 2147483647 w 2497"/>
              <a:gd name="T25" fmla="*/ 2147483647 h 1081"/>
              <a:gd name="T26" fmla="*/ 2147483647 w 2497"/>
              <a:gd name="T27" fmla="*/ 2147483647 h 1081"/>
              <a:gd name="T28" fmla="*/ 2147483647 w 2497"/>
              <a:gd name="T29" fmla="*/ 2147483647 h 1081"/>
              <a:gd name="T30" fmla="*/ 2147483647 w 2497"/>
              <a:gd name="T31" fmla="*/ 2147483647 h 108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497" h="1081">
                <a:moveTo>
                  <a:pt x="475" y="274"/>
                </a:moveTo>
                <a:cubicBezTo>
                  <a:pt x="381" y="316"/>
                  <a:pt x="280" y="389"/>
                  <a:pt x="204" y="437"/>
                </a:cubicBezTo>
                <a:cubicBezTo>
                  <a:pt x="128" y="485"/>
                  <a:pt x="42" y="503"/>
                  <a:pt x="21" y="559"/>
                </a:cubicBezTo>
                <a:cubicBezTo>
                  <a:pt x="0" y="615"/>
                  <a:pt x="56" y="734"/>
                  <a:pt x="75" y="776"/>
                </a:cubicBezTo>
                <a:cubicBezTo>
                  <a:pt x="94" y="818"/>
                  <a:pt x="116" y="789"/>
                  <a:pt x="136" y="810"/>
                </a:cubicBezTo>
                <a:cubicBezTo>
                  <a:pt x="156" y="831"/>
                  <a:pt x="167" y="876"/>
                  <a:pt x="197" y="905"/>
                </a:cubicBezTo>
                <a:cubicBezTo>
                  <a:pt x="227" y="934"/>
                  <a:pt x="231" y="970"/>
                  <a:pt x="319" y="986"/>
                </a:cubicBezTo>
                <a:cubicBezTo>
                  <a:pt x="407" y="1002"/>
                  <a:pt x="554" y="1003"/>
                  <a:pt x="726" y="1000"/>
                </a:cubicBezTo>
                <a:cubicBezTo>
                  <a:pt x="898" y="997"/>
                  <a:pt x="1146" y="961"/>
                  <a:pt x="1349" y="966"/>
                </a:cubicBezTo>
                <a:cubicBezTo>
                  <a:pt x="1552" y="971"/>
                  <a:pt x="1785" y="1028"/>
                  <a:pt x="1945" y="1033"/>
                </a:cubicBezTo>
                <a:cubicBezTo>
                  <a:pt x="2105" y="1038"/>
                  <a:pt x="2225" y="1081"/>
                  <a:pt x="2311" y="993"/>
                </a:cubicBezTo>
                <a:cubicBezTo>
                  <a:pt x="2397" y="905"/>
                  <a:pt x="2497" y="662"/>
                  <a:pt x="2460" y="506"/>
                </a:cubicBezTo>
                <a:cubicBezTo>
                  <a:pt x="2423" y="350"/>
                  <a:pt x="2280" y="116"/>
                  <a:pt x="2088" y="58"/>
                </a:cubicBezTo>
                <a:cubicBezTo>
                  <a:pt x="1896" y="0"/>
                  <a:pt x="1528" y="138"/>
                  <a:pt x="1308" y="159"/>
                </a:cubicBezTo>
                <a:cubicBezTo>
                  <a:pt x="1088" y="180"/>
                  <a:pt x="906" y="167"/>
                  <a:pt x="766" y="186"/>
                </a:cubicBezTo>
                <a:cubicBezTo>
                  <a:pt x="626" y="205"/>
                  <a:pt x="569" y="232"/>
                  <a:pt x="475" y="274"/>
                </a:cubicBezTo>
                <a:close/>
              </a:path>
            </a:pathLst>
          </a:custGeom>
          <a:gradFill rotWithShape="1">
            <a:gsLst>
              <a:gs pos="0">
                <a:srgbClr val="00CCFF"/>
              </a:gs>
              <a:gs pos="100000">
                <a:srgbClr val="FFFFFF"/>
              </a:gs>
            </a:gsLst>
            <a:lin ang="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216069" name="Freeform 3"/>
          <p:cNvSpPr>
            <a:spLocks/>
          </p:cNvSpPr>
          <p:nvPr/>
        </p:nvSpPr>
        <p:spPr bwMode="auto">
          <a:xfrm>
            <a:off x="4751388" y="871538"/>
            <a:ext cx="1919287" cy="2227262"/>
          </a:xfrm>
          <a:custGeom>
            <a:avLst/>
            <a:gdLst>
              <a:gd name="T0" fmla="*/ 2147483647 w 1209"/>
              <a:gd name="T1" fmla="*/ 2147483647 h 1403"/>
              <a:gd name="T2" fmla="*/ 2147483647 w 1209"/>
              <a:gd name="T3" fmla="*/ 2147483647 h 1403"/>
              <a:gd name="T4" fmla="*/ 2147483647 w 1209"/>
              <a:gd name="T5" fmla="*/ 2147483647 h 1403"/>
              <a:gd name="T6" fmla="*/ 2147483647 w 1209"/>
              <a:gd name="T7" fmla="*/ 2147483647 h 1403"/>
              <a:gd name="T8" fmla="*/ 2147483647 w 1209"/>
              <a:gd name="T9" fmla="*/ 2147483647 h 1403"/>
              <a:gd name="T10" fmla="*/ 2147483647 w 1209"/>
              <a:gd name="T11" fmla="*/ 2147483647 h 1403"/>
              <a:gd name="T12" fmla="*/ 2147483647 w 1209"/>
              <a:gd name="T13" fmla="*/ 2147483647 h 1403"/>
              <a:gd name="T14" fmla="*/ 2147483647 w 1209"/>
              <a:gd name="T15" fmla="*/ 2147483647 h 1403"/>
              <a:gd name="T16" fmla="*/ 2147483647 w 1209"/>
              <a:gd name="T17" fmla="*/ 2147483647 h 1403"/>
              <a:gd name="T18" fmla="*/ 2147483647 w 1209"/>
              <a:gd name="T19" fmla="*/ 2147483647 h 1403"/>
              <a:gd name="T20" fmla="*/ 2147483647 w 1209"/>
              <a:gd name="T21" fmla="*/ 2147483647 h 1403"/>
              <a:gd name="T22" fmla="*/ 2147483647 w 1209"/>
              <a:gd name="T23" fmla="*/ 2147483647 h 140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09" h="1403">
                <a:moveTo>
                  <a:pt x="84" y="528"/>
                </a:moveTo>
                <a:cubicBezTo>
                  <a:pt x="51" y="600"/>
                  <a:pt x="28" y="643"/>
                  <a:pt x="16" y="705"/>
                </a:cubicBezTo>
                <a:cubicBezTo>
                  <a:pt x="4" y="767"/>
                  <a:pt x="0" y="845"/>
                  <a:pt x="9" y="901"/>
                </a:cubicBezTo>
                <a:cubicBezTo>
                  <a:pt x="18" y="957"/>
                  <a:pt x="44" y="983"/>
                  <a:pt x="70" y="1043"/>
                </a:cubicBezTo>
                <a:cubicBezTo>
                  <a:pt x="96" y="1103"/>
                  <a:pt x="130" y="1210"/>
                  <a:pt x="165" y="1260"/>
                </a:cubicBezTo>
                <a:cubicBezTo>
                  <a:pt x="200" y="1310"/>
                  <a:pt x="223" y="1324"/>
                  <a:pt x="280" y="1342"/>
                </a:cubicBezTo>
                <a:cubicBezTo>
                  <a:pt x="337" y="1360"/>
                  <a:pt x="393" y="1368"/>
                  <a:pt x="510" y="1369"/>
                </a:cubicBezTo>
                <a:cubicBezTo>
                  <a:pt x="627" y="1370"/>
                  <a:pt x="775" y="1403"/>
                  <a:pt x="985" y="1348"/>
                </a:cubicBezTo>
                <a:cubicBezTo>
                  <a:pt x="1195" y="1293"/>
                  <a:pt x="1209" y="54"/>
                  <a:pt x="985" y="27"/>
                </a:cubicBezTo>
                <a:cubicBezTo>
                  <a:pt x="761" y="0"/>
                  <a:pt x="606" y="115"/>
                  <a:pt x="477" y="156"/>
                </a:cubicBezTo>
                <a:cubicBezTo>
                  <a:pt x="348" y="197"/>
                  <a:pt x="280" y="207"/>
                  <a:pt x="212" y="271"/>
                </a:cubicBezTo>
                <a:cubicBezTo>
                  <a:pt x="144" y="335"/>
                  <a:pt x="117" y="456"/>
                  <a:pt x="84" y="528"/>
                </a:cubicBezTo>
                <a:close/>
              </a:path>
            </a:pathLst>
          </a:custGeom>
          <a:gradFill rotWithShape="1">
            <a:gsLst>
              <a:gs pos="0">
                <a:srgbClr val="00CCFF"/>
              </a:gs>
              <a:gs pos="100000">
                <a:srgbClr val="FFFFFF"/>
              </a:gs>
            </a:gsLst>
            <a:lin ang="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93191" name="Rectangle 4"/>
          <p:cNvSpPr>
            <a:spLocks noGrp="1" noChangeArrowheads="1"/>
          </p:cNvSpPr>
          <p:nvPr>
            <p:ph type="title"/>
          </p:nvPr>
        </p:nvSpPr>
        <p:spPr>
          <a:xfrm>
            <a:off x="323850" y="0"/>
            <a:ext cx="8820150" cy="973138"/>
          </a:xfrm>
        </p:spPr>
        <p:txBody>
          <a:bodyPr/>
          <a:lstStyle/>
          <a:p>
            <a:pPr>
              <a:defRPr/>
            </a:pPr>
            <a:r>
              <a:rPr lang="en-US" sz="3600" dirty="0">
                <a:latin typeface="+mn-lt"/>
                <a:cs typeface="+mj-cs"/>
              </a:rPr>
              <a:t>A </a:t>
            </a:r>
            <a:r>
              <a:rPr lang="en-US" altLang="zh-CN" sz="3600" dirty="0">
                <a:latin typeface="+mn-lt"/>
                <a:cs typeface="+mj-cs"/>
              </a:rPr>
              <a:t>D</a:t>
            </a:r>
            <a:r>
              <a:rPr lang="en-US" sz="3600" dirty="0">
                <a:latin typeface="+mn-lt"/>
                <a:cs typeface="+mj-cs"/>
              </a:rPr>
              <a:t>ay in the </a:t>
            </a:r>
            <a:r>
              <a:rPr lang="en-US" altLang="zh-CN" sz="3600" dirty="0">
                <a:latin typeface="+mn-lt"/>
                <a:cs typeface="+mj-cs"/>
              </a:rPr>
              <a:t>L</a:t>
            </a:r>
            <a:r>
              <a:rPr lang="en-US" sz="3600" dirty="0">
                <a:latin typeface="+mn-lt"/>
                <a:cs typeface="+mj-cs"/>
              </a:rPr>
              <a:t>ife… HTTP </a:t>
            </a:r>
            <a:r>
              <a:rPr lang="en-US" altLang="zh-CN" sz="3600" dirty="0">
                <a:latin typeface="+mn-lt"/>
                <a:cs typeface="+mj-cs"/>
              </a:rPr>
              <a:t>R</a:t>
            </a:r>
            <a:r>
              <a:rPr lang="en-US" sz="3600" dirty="0">
                <a:latin typeface="+mn-lt"/>
                <a:cs typeface="+mj-cs"/>
              </a:rPr>
              <a:t>equest/</a:t>
            </a:r>
            <a:r>
              <a:rPr lang="en-US" altLang="zh-CN" sz="3600" dirty="0">
                <a:latin typeface="+mn-lt"/>
                <a:cs typeface="+mj-cs"/>
              </a:rPr>
              <a:t>R</a:t>
            </a:r>
            <a:r>
              <a:rPr lang="en-US" sz="3600" dirty="0">
                <a:latin typeface="+mn-lt"/>
                <a:cs typeface="+mj-cs"/>
              </a:rPr>
              <a:t>eply </a:t>
            </a:r>
          </a:p>
        </p:txBody>
      </p:sp>
      <p:grpSp>
        <p:nvGrpSpPr>
          <p:cNvPr id="216071" name="Group 35"/>
          <p:cNvGrpSpPr>
            <a:grpSpLocks/>
          </p:cNvGrpSpPr>
          <p:nvPr/>
        </p:nvGrpSpPr>
        <p:grpSpPr bwMode="auto">
          <a:xfrm>
            <a:off x="1195388" y="1081088"/>
            <a:ext cx="976312" cy="1460500"/>
            <a:chOff x="651" y="681"/>
            <a:chExt cx="615" cy="920"/>
          </a:xfrm>
        </p:grpSpPr>
        <p:sp>
          <p:nvSpPr>
            <p:cNvPr id="216304" name="Freeform 36"/>
            <p:cNvSpPr>
              <a:spLocks/>
            </p:cNvSpPr>
            <p:nvPr/>
          </p:nvSpPr>
          <p:spPr bwMode="auto">
            <a:xfrm>
              <a:off x="662" y="698"/>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nvGrpSpPr>
            <p:cNvPr id="216305" name="Group 37"/>
            <p:cNvGrpSpPr>
              <a:grpSpLocks/>
            </p:cNvGrpSpPr>
            <p:nvPr/>
          </p:nvGrpSpPr>
          <p:grpSpPr bwMode="auto">
            <a:xfrm>
              <a:off x="651" y="681"/>
              <a:ext cx="500" cy="828"/>
              <a:chOff x="569" y="2954"/>
              <a:chExt cx="500" cy="828"/>
            </a:xfrm>
          </p:grpSpPr>
          <p:sp>
            <p:nvSpPr>
              <p:cNvPr id="93427" name="Rectangle 38"/>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428" name="Text Box 39"/>
              <p:cNvSpPr txBox="1">
                <a:spLocks noChangeArrowheads="1"/>
              </p:cNvSpPr>
              <p:nvPr/>
            </p:nvSpPr>
            <p:spPr bwMode="auto">
              <a:xfrm>
                <a:off x="607" y="2954"/>
                <a:ext cx="449" cy="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dirty="0">
                    <a:solidFill>
                      <a:srgbClr val="000000"/>
                    </a:solidFill>
                    <a:latin typeface="Arial" charset="0"/>
                    <a:cs typeface="+mn-cs"/>
                  </a:rPr>
                  <a:t>HTTP</a:t>
                </a:r>
              </a:p>
              <a:p>
                <a:pPr algn="ctr">
                  <a:defRPr/>
                </a:pPr>
                <a:r>
                  <a:rPr lang="en-US" sz="1600" i="0" dirty="0">
                    <a:solidFill>
                      <a:srgbClr val="000000"/>
                    </a:solidFill>
                    <a:latin typeface="Arial" charset="0"/>
                    <a:cs typeface="+mn-cs"/>
                  </a:rPr>
                  <a:t>TCP</a:t>
                </a:r>
              </a:p>
              <a:p>
                <a:pPr algn="ctr">
                  <a:defRPr/>
                </a:pPr>
                <a:r>
                  <a:rPr lang="en-US" sz="1600" i="0" dirty="0">
                    <a:solidFill>
                      <a:srgbClr val="000000"/>
                    </a:solidFill>
                    <a:latin typeface="Arial" charset="0"/>
                    <a:cs typeface="+mn-cs"/>
                  </a:rPr>
                  <a:t>IP</a:t>
                </a:r>
              </a:p>
              <a:p>
                <a:pPr algn="ctr">
                  <a:defRPr/>
                </a:pPr>
                <a:r>
                  <a:rPr lang="en-US" sz="1600" i="0" dirty="0">
                    <a:solidFill>
                      <a:srgbClr val="000000"/>
                    </a:solidFill>
                    <a:latin typeface="Arial" charset="0"/>
                    <a:cs typeface="+mn-cs"/>
                  </a:rPr>
                  <a:t>Eth</a:t>
                </a:r>
              </a:p>
              <a:p>
                <a:pPr algn="ctr">
                  <a:defRPr/>
                </a:pPr>
                <a:r>
                  <a:rPr lang="en-US" sz="1600" i="0" dirty="0">
                    <a:solidFill>
                      <a:srgbClr val="000000"/>
                    </a:solidFill>
                    <a:latin typeface="Arial" charset="0"/>
                    <a:cs typeface="+mn-cs"/>
                  </a:rPr>
                  <a:t>Phy</a:t>
                </a:r>
              </a:p>
            </p:txBody>
          </p:sp>
          <p:sp>
            <p:nvSpPr>
              <p:cNvPr id="93429" name="Line 40"/>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3430" name="Line 41"/>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3431" name="Line 42"/>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3432" name="Line 43"/>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grpSp>
        <p:nvGrpSpPr>
          <p:cNvPr id="707628" name="Group 44"/>
          <p:cNvGrpSpPr>
            <a:grpSpLocks/>
          </p:cNvGrpSpPr>
          <p:nvPr/>
        </p:nvGrpSpPr>
        <p:grpSpPr bwMode="auto">
          <a:xfrm>
            <a:off x="442913" y="1054100"/>
            <a:ext cx="515937" cy="333375"/>
            <a:chOff x="328" y="678"/>
            <a:chExt cx="325" cy="210"/>
          </a:xfrm>
        </p:grpSpPr>
        <p:grpSp>
          <p:nvGrpSpPr>
            <p:cNvPr id="216300" name="Group 45"/>
            <p:cNvGrpSpPr>
              <a:grpSpLocks/>
            </p:cNvGrpSpPr>
            <p:nvPr/>
          </p:nvGrpSpPr>
          <p:grpSpPr bwMode="auto">
            <a:xfrm>
              <a:off x="328" y="693"/>
              <a:ext cx="325" cy="154"/>
              <a:chOff x="844" y="3337"/>
              <a:chExt cx="325" cy="154"/>
            </a:xfrm>
          </p:grpSpPr>
          <p:sp>
            <p:nvSpPr>
              <p:cNvPr id="93423" name="Rectangle 46"/>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424" name="Text Box 47"/>
              <p:cNvSpPr txBox="1">
                <a:spLocks noChangeArrowheads="1"/>
              </p:cNvSpPr>
              <p:nvPr/>
            </p:nvSpPr>
            <p:spPr bwMode="auto">
              <a:xfrm>
                <a:off x="844" y="3337"/>
                <a:ext cx="325"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HTTP</a:t>
                </a:r>
              </a:p>
            </p:txBody>
          </p:sp>
        </p:grpSp>
        <p:sp>
          <p:nvSpPr>
            <p:cNvPr id="93422" name="AutoShape 48"/>
            <p:cNvSpPr>
              <a:spLocks noChangeArrowheads="1"/>
            </p:cNvSpPr>
            <p:nvPr/>
          </p:nvSpPr>
          <p:spPr bwMode="auto">
            <a:xfrm>
              <a:off x="396" y="678"/>
              <a:ext cx="240" cy="210"/>
            </a:xfrm>
            <a:prstGeom prst="downArrow">
              <a:avLst>
                <a:gd name="adj1" fmla="val 49167"/>
                <a:gd name="adj2" fmla="val 24292"/>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707633" name="Rectangle 49"/>
          <p:cNvSpPr>
            <a:spLocks noChangeArrowheads="1"/>
          </p:cNvSpPr>
          <p:nvPr/>
        </p:nvSpPr>
        <p:spPr bwMode="auto">
          <a:xfrm>
            <a:off x="5183188" y="3105150"/>
            <a:ext cx="3441700" cy="9509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100000"/>
              <a:buFont typeface="Wingdings" charset="2"/>
              <a:buChar char="§"/>
              <a:defRPr/>
            </a:pPr>
            <a:r>
              <a:rPr lang="en-US" sz="2000" dirty="0">
                <a:solidFill>
                  <a:srgbClr val="C00000"/>
                </a:solidFill>
                <a:latin typeface="Gill Sans MT" charset="0"/>
                <a:cs typeface="+mn-cs"/>
              </a:rPr>
              <a:t>HTTP request</a:t>
            </a:r>
            <a:r>
              <a:rPr lang="en-US" sz="2000" i="0" dirty="0">
                <a:solidFill>
                  <a:srgbClr val="C00000"/>
                </a:solidFill>
                <a:latin typeface="Gill Sans MT" charset="0"/>
                <a:cs typeface="+mn-cs"/>
              </a:rPr>
              <a:t> </a:t>
            </a:r>
            <a:r>
              <a:rPr lang="en-US" sz="2000" i="0" dirty="0">
                <a:solidFill>
                  <a:srgbClr val="000000"/>
                </a:solidFill>
                <a:latin typeface="Gill Sans MT" charset="0"/>
                <a:cs typeface="+mn-cs"/>
              </a:rPr>
              <a:t>sent into TCP socket</a:t>
            </a:r>
          </a:p>
        </p:txBody>
      </p:sp>
      <p:sp>
        <p:nvSpPr>
          <p:cNvPr id="707634" name="Rectangle 50"/>
          <p:cNvSpPr>
            <a:spLocks noChangeArrowheads="1"/>
          </p:cNvSpPr>
          <p:nvPr/>
        </p:nvSpPr>
        <p:spPr bwMode="auto">
          <a:xfrm>
            <a:off x="5176838" y="3797300"/>
            <a:ext cx="3787775" cy="9858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100000"/>
              <a:buFont typeface="Wingdings" charset="2"/>
              <a:buChar char="§"/>
              <a:defRPr/>
            </a:pPr>
            <a:r>
              <a:rPr lang="en-US" sz="2000" i="0" dirty="0">
                <a:solidFill>
                  <a:srgbClr val="000000"/>
                </a:solidFill>
                <a:latin typeface="Gill Sans MT" charset="0"/>
                <a:cs typeface="+mn-cs"/>
              </a:rPr>
              <a:t>IP datagram containing HTTP request routed to </a:t>
            </a:r>
            <a:r>
              <a:rPr lang="en-US" sz="2000" i="0" dirty="0" err="1">
                <a:solidFill>
                  <a:srgbClr val="000000"/>
                </a:solidFill>
                <a:latin typeface="Gill Sans MT" charset="0"/>
                <a:cs typeface="+mn-cs"/>
              </a:rPr>
              <a:t>www.</a:t>
            </a:r>
            <a:r>
              <a:rPr lang="en-US" altLang="zh-CN" sz="2000" i="0" dirty="0" err="1">
                <a:solidFill>
                  <a:srgbClr val="000000"/>
                </a:solidFill>
                <a:latin typeface="Gill Sans MT" charset="0"/>
                <a:cs typeface="+mn-cs"/>
              </a:rPr>
              <a:t>tencent</a:t>
            </a:r>
            <a:r>
              <a:rPr lang="en-US" sz="2000" i="0" dirty="0" err="1">
                <a:solidFill>
                  <a:srgbClr val="000000"/>
                </a:solidFill>
                <a:latin typeface="Gill Sans MT" charset="0"/>
                <a:cs typeface="+mn-cs"/>
              </a:rPr>
              <a:t>.com</a:t>
            </a:r>
            <a:endParaRPr lang="en-US" sz="2000" i="0" dirty="0">
              <a:solidFill>
                <a:srgbClr val="000000"/>
              </a:solidFill>
              <a:latin typeface="Gill Sans MT" charset="0"/>
              <a:cs typeface="+mn-cs"/>
            </a:endParaRPr>
          </a:p>
        </p:txBody>
      </p:sp>
      <p:sp>
        <p:nvSpPr>
          <p:cNvPr id="707635" name="Rectangle 51"/>
          <p:cNvSpPr>
            <a:spLocks noChangeArrowheads="1"/>
          </p:cNvSpPr>
          <p:nvPr/>
        </p:nvSpPr>
        <p:spPr bwMode="auto">
          <a:xfrm>
            <a:off x="5189538" y="5702300"/>
            <a:ext cx="3865562" cy="536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100000"/>
              <a:buFont typeface="Wingdings" charset="2"/>
              <a:buChar char="§"/>
              <a:defRPr/>
            </a:pPr>
            <a:r>
              <a:rPr lang="en-US" sz="2000" i="0" dirty="0">
                <a:solidFill>
                  <a:srgbClr val="000000"/>
                </a:solidFill>
                <a:latin typeface="Gill Sans MT" charset="0"/>
                <a:cs typeface="+mn-cs"/>
              </a:rPr>
              <a:t>IP datagram containing HTTP reply routed back to client</a:t>
            </a:r>
          </a:p>
        </p:txBody>
      </p:sp>
      <p:grpSp>
        <p:nvGrpSpPr>
          <p:cNvPr id="216076" name="Group 166"/>
          <p:cNvGrpSpPr>
            <a:grpSpLocks/>
          </p:cNvGrpSpPr>
          <p:nvPr/>
        </p:nvGrpSpPr>
        <p:grpSpPr bwMode="auto">
          <a:xfrm>
            <a:off x="3795713" y="2409825"/>
            <a:ext cx="1576387" cy="1287463"/>
            <a:chOff x="3228" y="1776"/>
            <a:chExt cx="252" cy="96"/>
          </a:xfrm>
        </p:grpSpPr>
        <p:sp>
          <p:nvSpPr>
            <p:cNvPr id="216298" name="Line 164"/>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6299" name="Line 165"/>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grpSp>
      <p:grpSp>
        <p:nvGrpSpPr>
          <p:cNvPr id="216077" name="Group 167"/>
          <p:cNvGrpSpPr>
            <a:grpSpLocks/>
          </p:cNvGrpSpPr>
          <p:nvPr/>
        </p:nvGrpSpPr>
        <p:grpSpPr bwMode="auto">
          <a:xfrm flipH="1">
            <a:off x="5600700" y="2424113"/>
            <a:ext cx="400050" cy="152400"/>
            <a:chOff x="3228" y="1776"/>
            <a:chExt cx="252" cy="96"/>
          </a:xfrm>
        </p:grpSpPr>
        <p:sp>
          <p:nvSpPr>
            <p:cNvPr id="216296" name="Line 168"/>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6297" name="Line 169"/>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grpSp>
      <p:grpSp>
        <p:nvGrpSpPr>
          <p:cNvPr id="216078" name="Group 170"/>
          <p:cNvGrpSpPr>
            <a:grpSpLocks/>
          </p:cNvGrpSpPr>
          <p:nvPr/>
        </p:nvGrpSpPr>
        <p:grpSpPr bwMode="auto">
          <a:xfrm flipH="1" flipV="1">
            <a:off x="5753100" y="1900238"/>
            <a:ext cx="400050" cy="152400"/>
            <a:chOff x="3228" y="1776"/>
            <a:chExt cx="252" cy="96"/>
          </a:xfrm>
        </p:grpSpPr>
        <p:sp>
          <p:nvSpPr>
            <p:cNvPr id="216294" name="Line 171"/>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6295" name="Line 172"/>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grpSp>
      <p:grpSp>
        <p:nvGrpSpPr>
          <p:cNvPr id="216079" name="Group 110"/>
          <p:cNvGrpSpPr>
            <a:grpSpLocks/>
          </p:cNvGrpSpPr>
          <p:nvPr/>
        </p:nvGrpSpPr>
        <p:grpSpPr bwMode="auto">
          <a:xfrm>
            <a:off x="3057525" y="5273675"/>
            <a:ext cx="757238" cy="379413"/>
            <a:chOff x="2466" y="2026"/>
            <a:chExt cx="477" cy="282"/>
          </a:xfrm>
        </p:grpSpPr>
        <p:sp>
          <p:nvSpPr>
            <p:cNvPr id="216280" name="Oval 111"/>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solidFill>
                  <a:srgbClr val="000000"/>
                </a:solidFill>
                <a:latin typeface="Arial" charset="0"/>
              </a:endParaRPr>
            </a:p>
          </p:txBody>
        </p:sp>
        <p:sp>
          <p:nvSpPr>
            <p:cNvPr id="216281" name="Line 112"/>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6282" name="Rectangle 113"/>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i="0" dirty="0">
                <a:solidFill>
                  <a:srgbClr val="000000"/>
                </a:solidFill>
                <a:latin typeface="Times New Roman" charset="0"/>
              </a:endParaRPr>
            </a:p>
          </p:txBody>
        </p:sp>
        <p:sp>
          <p:nvSpPr>
            <p:cNvPr id="216283" name="Oval 114"/>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solidFill>
                  <a:srgbClr val="000000"/>
                </a:solidFill>
                <a:latin typeface="Arial" charset="0"/>
              </a:endParaRPr>
            </a:p>
          </p:txBody>
        </p:sp>
        <p:grpSp>
          <p:nvGrpSpPr>
            <p:cNvPr id="216284" name="Group 115"/>
            <p:cNvGrpSpPr>
              <a:grpSpLocks/>
            </p:cNvGrpSpPr>
            <p:nvPr/>
          </p:nvGrpSpPr>
          <p:grpSpPr bwMode="auto">
            <a:xfrm>
              <a:off x="2581" y="2061"/>
              <a:ext cx="236" cy="94"/>
              <a:chOff x="2848" y="848"/>
              <a:chExt cx="140" cy="98"/>
            </a:xfrm>
          </p:grpSpPr>
          <p:sp>
            <p:nvSpPr>
              <p:cNvPr id="216291" name="Line 116"/>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6292" name="Line 117"/>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6293" name="Line 118"/>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grpSp>
          <p:nvGrpSpPr>
            <p:cNvPr id="216285" name="Group 119"/>
            <p:cNvGrpSpPr>
              <a:grpSpLocks/>
            </p:cNvGrpSpPr>
            <p:nvPr/>
          </p:nvGrpSpPr>
          <p:grpSpPr bwMode="auto">
            <a:xfrm flipV="1">
              <a:off x="2581" y="2060"/>
              <a:ext cx="236" cy="94"/>
              <a:chOff x="2848" y="848"/>
              <a:chExt cx="140" cy="98"/>
            </a:xfrm>
          </p:grpSpPr>
          <p:sp>
            <p:nvSpPr>
              <p:cNvPr id="216288" name="Line 120"/>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6289" name="Line 121"/>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6290" name="Line 122"/>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sp>
          <p:nvSpPr>
            <p:cNvPr id="216286" name="Line 123"/>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6287" name="Line 124"/>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sp>
        <p:nvSpPr>
          <p:cNvPr id="216080" name="Line 136"/>
          <p:cNvSpPr>
            <a:spLocks noChangeShapeType="1"/>
          </p:cNvSpPr>
          <p:nvPr/>
        </p:nvSpPr>
        <p:spPr bwMode="auto">
          <a:xfrm flipV="1">
            <a:off x="2543175" y="5443538"/>
            <a:ext cx="490538" cy="1587"/>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6081" name="Text Box 137"/>
          <p:cNvSpPr txBox="1">
            <a:spLocks noChangeArrowheads="1"/>
          </p:cNvSpPr>
          <p:nvPr/>
        </p:nvSpPr>
        <p:spPr bwMode="auto">
          <a:xfrm>
            <a:off x="1003300" y="5835650"/>
            <a:ext cx="1595438"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600" i="0" dirty="0">
                <a:solidFill>
                  <a:srgbClr val="000000"/>
                </a:solidFill>
                <a:latin typeface="Arial" charset="0"/>
              </a:rPr>
              <a:t>64.233.169.105</a:t>
            </a:r>
          </a:p>
        </p:txBody>
      </p:sp>
      <p:sp>
        <p:nvSpPr>
          <p:cNvPr id="216082" name="Text Box 138"/>
          <p:cNvSpPr txBox="1">
            <a:spLocks noChangeArrowheads="1"/>
          </p:cNvSpPr>
          <p:nvPr/>
        </p:nvSpPr>
        <p:spPr bwMode="auto">
          <a:xfrm>
            <a:off x="971550" y="5541963"/>
            <a:ext cx="117792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600" i="0" dirty="0">
                <a:solidFill>
                  <a:srgbClr val="000000"/>
                </a:solidFill>
                <a:latin typeface="Arial" charset="0"/>
              </a:rPr>
              <a:t>web server</a:t>
            </a:r>
          </a:p>
        </p:txBody>
      </p:sp>
      <p:grpSp>
        <p:nvGrpSpPr>
          <p:cNvPr id="216083" name="Group 194"/>
          <p:cNvGrpSpPr>
            <a:grpSpLocks/>
          </p:cNvGrpSpPr>
          <p:nvPr/>
        </p:nvGrpSpPr>
        <p:grpSpPr bwMode="auto">
          <a:xfrm>
            <a:off x="2970213" y="5649913"/>
            <a:ext cx="295275" cy="114300"/>
            <a:chOff x="3228" y="1776"/>
            <a:chExt cx="252" cy="96"/>
          </a:xfrm>
        </p:grpSpPr>
        <p:sp>
          <p:nvSpPr>
            <p:cNvPr id="216278" name="Line 195"/>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6279" name="Line 196"/>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grpSp>
      <p:grpSp>
        <p:nvGrpSpPr>
          <p:cNvPr id="216084" name="Group 200"/>
          <p:cNvGrpSpPr>
            <a:grpSpLocks/>
          </p:cNvGrpSpPr>
          <p:nvPr/>
        </p:nvGrpSpPr>
        <p:grpSpPr bwMode="auto">
          <a:xfrm flipH="1" flipV="1">
            <a:off x="3813175" y="5354638"/>
            <a:ext cx="295275" cy="114300"/>
            <a:chOff x="3228" y="1776"/>
            <a:chExt cx="252" cy="96"/>
          </a:xfrm>
        </p:grpSpPr>
        <p:sp>
          <p:nvSpPr>
            <p:cNvPr id="216276" name="Line 201"/>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216277" name="Line 202"/>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dirty="0"/>
            </a:p>
          </p:txBody>
        </p:sp>
      </p:grpSp>
      <p:sp>
        <p:nvSpPr>
          <p:cNvPr id="93206" name="Line 112"/>
          <p:cNvSpPr>
            <a:spLocks noChangeShapeType="1"/>
          </p:cNvSpPr>
          <p:nvPr/>
        </p:nvSpPr>
        <p:spPr bwMode="auto">
          <a:xfrm flipH="1">
            <a:off x="3594100" y="2432050"/>
            <a:ext cx="1882775" cy="28924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nvGrpSpPr>
          <p:cNvPr id="216086" name="Group 145"/>
          <p:cNvGrpSpPr>
            <a:grpSpLocks/>
          </p:cNvGrpSpPr>
          <p:nvPr/>
        </p:nvGrpSpPr>
        <p:grpSpPr bwMode="auto">
          <a:xfrm>
            <a:off x="1509713" y="3965575"/>
            <a:ext cx="976312" cy="1460500"/>
            <a:chOff x="4000" y="1895"/>
            <a:chExt cx="615" cy="920"/>
          </a:xfrm>
        </p:grpSpPr>
        <p:sp>
          <p:nvSpPr>
            <p:cNvPr id="216268" name="Freeform 146"/>
            <p:cNvSpPr>
              <a:spLocks/>
            </p:cNvSpPr>
            <p:nvPr/>
          </p:nvSpPr>
          <p:spPr bwMode="auto">
            <a:xfrm>
              <a:off x="4011" y="1912"/>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nvGrpSpPr>
            <p:cNvPr id="216269" name="Group 147"/>
            <p:cNvGrpSpPr>
              <a:grpSpLocks/>
            </p:cNvGrpSpPr>
            <p:nvPr/>
          </p:nvGrpSpPr>
          <p:grpSpPr bwMode="auto">
            <a:xfrm>
              <a:off x="4000" y="1895"/>
              <a:ext cx="500" cy="828"/>
              <a:chOff x="569" y="2954"/>
              <a:chExt cx="500" cy="828"/>
            </a:xfrm>
          </p:grpSpPr>
          <p:sp>
            <p:nvSpPr>
              <p:cNvPr id="93391" name="Rectangle 148"/>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92" name="Text Box 149"/>
              <p:cNvSpPr txBox="1">
                <a:spLocks noChangeArrowheads="1"/>
              </p:cNvSpPr>
              <p:nvPr/>
            </p:nvSpPr>
            <p:spPr bwMode="auto">
              <a:xfrm>
                <a:off x="607" y="2954"/>
                <a:ext cx="449" cy="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dirty="0">
                    <a:solidFill>
                      <a:srgbClr val="000000"/>
                    </a:solidFill>
                    <a:latin typeface="Arial" charset="0"/>
                    <a:cs typeface="+mn-cs"/>
                  </a:rPr>
                  <a:t>HTTP</a:t>
                </a:r>
              </a:p>
              <a:p>
                <a:pPr algn="ctr">
                  <a:defRPr/>
                </a:pPr>
                <a:r>
                  <a:rPr lang="en-US" sz="1600" i="0" dirty="0">
                    <a:solidFill>
                      <a:srgbClr val="000000"/>
                    </a:solidFill>
                    <a:latin typeface="Arial" charset="0"/>
                    <a:cs typeface="+mn-cs"/>
                  </a:rPr>
                  <a:t>TCP</a:t>
                </a:r>
              </a:p>
              <a:p>
                <a:pPr algn="ctr">
                  <a:defRPr/>
                </a:pPr>
                <a:r>
                  <a:rPr lang="en-US" sz="1600" i="0" dirty="0">
                    <a:solidFill>
                      <a:srgbClr val="000000"/>
                    </a:solidFill>
                    <a:latin typeface="Arial" charset="0"/>
                    <a:cs typeface="+mn-cs"/>
                  </a:rPr>
                  <a:t>IP</a:t>
                </a:r>
              </a:p>
              <a:p>
                <a:pPr algn="ctr">
                  <a:defRPr/>
                </a:pPr>
                <a:r>
                  <a:rPr lang="en-US" sz="1600" i="0" dirty="0">
                    <a:solidFill>
                      <a:srgbClr val="000000"/>
                    </a:solidFill>
                    <a:latin typeface="Arial" charset="0"/>
                    <a:cs typeface="+mn-cs"/>
                  </a:rPr>
                  <a:t>Eth</a:t>
                </a:r>
              </a:p>
              <a:p>
                <a:pPr algn="ctr">
                  <a:defRPr/>
                </a:pPr>
                <a:r>
                  <a:rPr lang="en-US" sz="1600" i="0" dirty="0">
                    <a:solidFill>
                      <a:srgbClr val="000000"/>
                    </a:solidFill>
                    <a:latin typeface="Arial" charset="0"/>
                    <a:cs typeface="+mn-cs"/>
                  </a:rPr>
                  <a:t>Phy</a:t>
                </a:r>
              </a:p>
            </p:txBody>
          </p:sp>
          <p:sp>
            <p:nvSpPr>
              <p:cNvPr id="93393" name="Line 150"/>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3394" name="Line 151"/>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3395" name="Line 152"/>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3396" name="Line 153"/>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sp>
        <p:nvSpPr>
          <p:cNvPr id="707813" name="Rectangle 229"/>
          <p:cNvSpPr>
            <a:spLocks noChangeArrowheads="1"/>
          </p:cNvSpPr>
          <p:nvPr/>
        </p:nvSpPr>
        <p:spPr bwMode="auto">
          <a:xfrm>
            <a:off x="5183188" y="4735513"/>
            <a:ext cx="3787775" cy="9858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100000"/>
              <a:buFont typeface="Wingdings" charset="2"/>
              <a:buChar char="§"/>
              <a:defRPr/>
            </a:pPr>
            <a:r>
              <a:rPr lang="en-US" sz="2000" i="0" dirty="0">
                <a:solidFill>
                  <a:srgbClr val="000000"/>
                </a:solidFill>
                <a:latin typeface="Gill Sans MT" charset="0"/>
                <a:cs typeface="+mn-cs"/>
              </a:rPr>
              <a:t>web server responds with </a:t>
            </a:r>
            <a:r>
              <a:rPr lang="en-US" sz="2000" dirty="0">
                <a:solidFill>
                  <a:srgbClr val="C00000"/>
                </a:solidFill>
                <a:latin typeface="Gill Sans MT" charset="0"/>
                <a:cs typeface="+mn-cs"/>
              </a:rPr>
              <a:t>HTTP reply</a:t>
            </a:r>
            <a:r>
              <a:rPr lang="en-US" sz="2000" i="0" dirty="0">
                <a:solidFill>
                  <a:srgbClr val="C00000"/>
                </a:solidFill>
                <a:latin typeface="Gill Sans MT" charset="0"/>
                <a:cs typeface="+mn-cs"/>
              </a:rPr>
              <a:t> </a:t>
            </a:r>
            <a:r>
              <a:rPr lang="en-US" sz="2000" i="0" dirty="0">
                <a:solidFill>
                  <a:srgbClr val="000000"/>
                </a:solidFill>
                <a:latin typeface="Gill Sans MT" charset="0"/>
                <a:cs typeface="+mn-cs"/>
              </a:rPr>
              <a:t>(containing web page)</a:t>
            </a:r>
          </a:p>
        </p:txBody>
      </p:sp>
      <p:grpSp>
        <p:nvGrpSpPr>
          <p:cNvPr id="707941" name="Group 357"/>
          <p:cNvGrpSpPr>
            <a:grpSpLocks/>
          </p:cNvGrpSpPr>
          <p:nvPr/>
        </p:nvGrpSpPr>
        <p:grpSpPr bwMode="auto">
          <a:xfrm>
            <a:off x="88900" y="1363663"/>
            <a:ext cx="1081088" cy="1058862"/>
            <a:chOff x="56" y="859"/>
            <a:chExt cx="681" cy="667"/>
          </a:xfrm>
        </p:grpSpPr>
        <p:grpSp>
          <p:nvGrpSpPr>
            <p:cNvPr id="216237" name="Group 230"/>
            <p:cNvGrpSpPr>
              <a:grpSpLocks/>
            </p:cNvGrpSpPr>
            <p:nvPr/>
          </p:nvGrpSpPr>
          <p:grpSpPr bwMode="auto">
            <a:xfrm>
              <a:off x="290" y="874"/>
              <a:ext cx="379" cy="154"/>
              <a:chOff x="740" y="3209"/>
              <a:chExt cx="379" cy="154"/>
            </a:xfrm>
          </p:grpSpPr>
          <p:grpSp>
            <p:nvGrpSpPr>
              <p:cNvPr id="216263" name="Group 231"/>
              <p:cNvGrpSpPr>
                <a:grpSpLocks/>
              </p:cNvGrpSpPr>
              <p:nvPr/>
            </p:nvGrpSpPr>
            <p:grpSpPr bwMode="auto">
              <a:xfrm>
                <a:off x="794" y="3209"/>
                <a:ext cx="325" cy="154"/>
                <a:chOff x="844" y="3337"/>
                <a:chExt cx="325" cy="154"/>
              </a:xfrm>
            </p:grpSpPr>
            <p:sp>
              <p:nvSpPr>
                <p:cNvPr id="93387" name="Rectangle 232"/>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88" name="Text Box 233"/>
                <p:cNvSpPr txBox="1">
                  <a:spLocks noChangeArrowheads="1"/>
                </p:cNvSpPr>
                <p:nvPr/>
              </p:nvSpPr>
              <p:spPr bwMode="auto">
                <a:xfrm>
                  <a:off x="844" y="3337"/>
                  <a:ext cx="325"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HTTP</a:t>
                  </a:r>
                </a:p>
              </p:txBody>
            </p:sp>
          </p:grpSp>
          <p:sp>
            <p:nvSpPr>
              <p:cNvPr id="93385" name="Rectangle 234"/>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86" name="Rectangle 235"/>
              <p:cNvSpPr>
                <a:spLocks noChangeArrowheads="1"/>
              </p:cNvSpPr>
              <p:nvPr/>
            </p:nvSpPr>
            <p:spPr bwMode="auto">
              <a:xfrm>
                <a:off x="740" y="3238"/>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6238" name="Group 236"/>
            <p:cNvGrpSpPr>
              <a:grpSpLocks/>
            </p:cNvGrpSpPr>
            <p:nvPr/>
          </p:nvGrpSpPr>
          <p:grpSpPr bwMode="auto">
            <a:xfrm>
              <a:off x="290" y="1022"/>
              <a:ext cx="379" cy="154"/>
              <a:chOff x="836" y="3305"/>
              <a:chExt cx="379" cy="154"/>
            </a:xfrm>
          </p:grpSpPr>
          <p:grpSp>
            <p:nvGrpSpPr>
              <p:cNvPr id="216257" name="Group 237"/>
              <p:cNvGrpSpPr>
                <a:grpSpLocks/>
              </p:cNvGrpSpPr>
              <p:nvPr/>
            </p:nvGrpSpPr>
            <p:grpSpPr bwMode="auto">
              <a:xfrm>
                <a:off x="890" y="3305"/>
                <a:ext cx="325" cy="154"/>
                <a:chOff x="844" y="3337"/>
                <a:chExt cx="325" cy="154"/>
              </a:xfrm>
            </p:grpSpPr>
            <p:sp>
              <p:nvSpPr>
                <p:cNvPr id="93382" name="Rectangle 238"/>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83" name="Text Box 239"/>
                <p:cNvSpPr txBox="1">
                  <a:spLocks noChangeArrowheads="1"/>
                </p:cNvSpPr>
                <p:nvPr/>
              </p:nvSpPr>
              <p:spPr bwMode="auto">
                <a:xfrm>
                  <a:off x="844" y="3337"/>
                  <a:ext cx="325"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HTTP</a:t>
                  </a:r>
                </a:p>
              </p:txBody>
            </p:sp>
          </p:grpSp>
          <p:grpSp>
            <p:nvGrpSpPr>
              <p:cNvPr id="216258" name="Group 240"/>
              <p:cNvGrpSpPr>
                <a:grpSpLocks/>
              </p:cNvGrpSpPr>
              <p:nvPr/>
            </p:nvGrpSpPr>
            <p:grpSpPr bwMode="auto">
              <a:xfrm>
                <a:off x="836" y="3334"/>
                <a:ext cx="354" cy="94"/>
                <a:chOff x="836" y="3334"/>
                <a:chExt cx="354" cy="94"/>
              </a:xfrm>
            </p:grpSpPr>
            <p:sp>
              <p:nvSpPr>
                <p:cNvPr id="93380" name="Rectangle 241"/>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81" name="Rectangle 242"/>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grpSp>
          <p:nvGrpSpPr>
            <p:cNvPr id="216239" name="Group 243"/>
            <p:cNvGrpSpPr>
              <a:grpSpLocks/>
            </p:cNvGrpSpPr>
            <p:nvPr/>
          </p:nvGrpSpPr>
          <p:grpSpPr bwMode="auto">
            <a:xfrm>
              <a:off x="177" y="1042"/>
              <a:ext cx="480" cy="112"/>
              <a:chOff x="627" y="3377"/>
              <a:chExt cx="480" cy="112"/>
            </a:xfrm>
          </p:grpSpPr>
          <p:sp>
            <p:nvSpPr>
              <p:cNvPr id="93376" name="Rectangle 244"/>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77" name="Rectangle 245"/>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6240" name="Group 246"/>
            <p:cNvGrpSpPr>
              <a:grpSpLocks/>
            </p:cNvGrpSpPr>
            <p:nvPr/>
          </p:nvGrpSpPr>
          <p:grpSpPr bwMode="auto">
            <a:xfrm>
              <a:off x="56" y="1189"/>
              <a:ext cx="681" cy="154"/>
              <a:chOff x="504" y="3523"/>
              <a:chExt cx="681" cy="154"/>
            </a:xfrm>
          </p:grpSpPr>
          <p:grpSp>
            <p:nvGrpSpPr>
              <p:cNvPr id="216242" name="Group 247"/>
              <p:cNvGrpSpPr>
                <a:grpSpLocks/>
              </p:cNvGrpSpPr>
              <p:nvPr/>
            </p:nvGrpSpPr>
            <p:grpSpPr bwMode="auto">
              <a:xfrm>
                <a:off x="623" y="3523"/>
                <a:ext cx="492" cy="154"/>
                <a:chOff x="723" y="3453"/>
                <a:chExt cx="492" cy="154"/>
              </a:xfrm>
            </p:grpSpPr>
            <p:grpSp>
              <p:nvGrpSpPr>
                <p:cNvPr id="216246" name="Group 248"/>
                <p:cNvGrpSpPr>
                  <a:grpSpLocks/>
                </p:cNvGrpSpPr>
                <p:nvPr/>
              </p:nvGrpSpPr>
              <p:grpSpPr bwMode="auto">
                <a:xfrm>
                  <a:off x="836" y="3453"/>
                  <a:ext cx="379" cy="154"/>
                  <a:chOff x="836" y="3305"/>
                  <a:chExt cx="379" cy="154"/>
                </a:xfrm>
              </p:grpSpPr>
              <p:grpSp>
                <p:nvGrpSpPr>
                  <p:cNvPr id="216249" name="Group 249"/>
                  <p:cNvGrpSpPr>
                    <a:grpSpLocks/>
                  </p:cNvGrpSpPr>
                  <p:nvPr/>
                </p:nvGrpSpPr>
                <p:grpSpPr bwMode="auto">
                  <a:xfrm>
                    <a:off x="890" y="3305"/>
                    <a:ext cx="325" cy="154"/>
                    <a:chOff x="844" y="3337"/>
                    <a:chExt cx="325" cy="154"/>
                  </a:xfrm>
                </p:grpSpPr>
                <p:sp>
                  <p:nvSpPr>
                    <p:cNvPr id="93374" name="Rectangle 250"/>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75" name="Text Box 251"/>
                    <p:cNvSpPr txBox="1">
                      <a:spLocks noChangeArrowheads="1"/>
                    </p:cNvSpPr>
                    <p:nvPr/>
                  </p:nvSpPr>
                  <p:spPr bwMode="auto">
                    <a:xfrm>
                      <a:off x="844" y="3337"/>
                      <a:ext cx="325"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HTTP</a:t>
                      </a:r>
                    </a:p>
                  </p:txBody>
                </p:sp>
              </p:grpSp>
              <p:grpSp>
                <p:nvGrpSpPr>
                  <p:cNvPr id="216250" name="Group 252"/>
                  <p:cNvGrpSpPr>
                    <a:grpSpLocks/>
                  </p:cNvGrpSpPr>
                  <p:nvPr/>
                </p:nvGrpSpPr>
                <p:grpSpPr bwMode="auto">
                  <a:xfrm>
                    <a:off x="836" y="3334"/>
                    <a:ext cx="354" cy="94"/>
                    <a:chOff x="836" y="3334"/>
                    <a:chExt cx="354" cy="94"/>
                  </a:xfrm>
                </p:grpSpPr>
                <p:sp>
                  <p:nvSpPr>
                    <p:cNvPr id="93372" name="Rectangle 253"/>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73" name="Rectangle 254"/>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sp>
              <p:nvSpPr>
                <p:cNvPr id="93368" name="Rectangle 255"/>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69" name="Rectangle 256"/>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3364" name="Rectangle 257"/>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65" name="Rectangle 258"/>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66" name="Rectangle 259"/>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3362" name="AutoShape 356"/>
            <p:cNvSpPr>
              <a:spLocks noChangeArrowheads="1"/>
            </p:cNvSpPr>
            <p:nvPr/>
          </p:nvSpPr>
          <p:spPr bwMode="auto">
            <a:xfrm>
              <a:off x="341" y="859"/>
              <a:ext cx="240" cy="667"/>
            </a:xfrm>
            <a:prstGeom prst="downArrow">
              <a:avLst>
                <a:gd name="adj1" fmla="val 49167"/>
                <a:gd name="adj2" fmla="val 67511"/>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707973" name="Group 389"/>
          <p:cNvGrpSpPr>
            <a:grpSpLocks/>
          </p:cNvGrpSpPr>
          <p:nvPr/>
        </p:nvGrpSpPr>
        <p:grpSpPr bwMode="auto">
          <a:xfrm>
            <a:off x="92075" y="1890713"/>
            <a:ext cx="1081088" cy="244475"/>
            <a:chOff x="0" y="2762"/>
            <a:chExt cx="681" cy="154"/>
          </a:xfrm>
        </p:grpSpPr>
        <p:sp>
          <p:nvSpPr>
            <p:cNvPr id="93345" name="Rectangle 388"/>
            <p:cNvSpPr>
              <a:spLocks noChangeArrowheads="1"/>
            </p:cNvSpPr>
            <p:nvPr/>
          </p:nvSpPr>
          <p:spPr bwMode="auto">
            <a:xfrm>
              <a:off x="0" y="2768"/>
              <a:ext cx="681" cy="138"/>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6225" name="Group 376"/>
            <p:cNvGrpSpPr>
              <a:grpSpLocks/>
            </p:cNvGrpSpPr>
            <p:nvPr/>
          </p:nvGrpSpPr>
          <p:grpSpPr bwMode="auto">
            <a:xfrm>
              <a:off x="119" y="2762"/>
              <a:ext cx="492" cy="154"/>
              <a:chOff x="723" y="3453"/>
              <a:chExt cx="492" cy="154"/>
            </a:xfrm>
          </p:grpSpPr>
          <p:grpSp>
            <p:nvGrpSpPr>
              <p:cNvPr id="216228" name="Group 377"/>
              <p:cNvGrpSpPr>
                <a:grpSpLocks/>
              </p:cNvGrpSpPr>
              <p:nvPr/>
            </p:nvGrpSpPr>
            <p:grpSpPr bwMode="auto">
              <a:xfrm>
                <a:off x="836" y="3453"/>
                <a:ext cx="379" cy="154"/>
                <a:chOff x="836" y="3305"/>
                <a:chExt cx="379" cy="154"/>
              </a:xfrm>
            </p:grpSpPr>
            <p:grpSp>
              <p:nvGrpSpPr>
                <p:cNvPr id="216231" name="Group 378"/>
                <p:cNvGrpSpPr>
                  <a:grpSpLocks/>
                </p:cNvGrpSpPr>
                <p:nvPr/>
              </p:nvGrpSpPr>
              <p:grpSpPr bwMode="auto">
                <a:xfrm>
                  <a:off x="890" y="3305"/>
                  <a:ext cx="325" cy="154"/>
                  <a:chOff x="844" y="3337"/>
                  <a:chExt cx="325" cy="154"/>
                </a:xfrm>
              </p:grpSpPr>
              <p:sp>
                <p:nvSpPr>
                  <p:cNvPr id="93356" name="Rectangle 379"/>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57" name="Text Box 380"/>
                  <p:cNvSpPr txBox="1">
                    <a:spLocks noChangeArrowheads="1"/>
                  </p:cNvSpPr>
                  <p:nvPr/>
                </p:nvSpPr>
                <p:spPr bwMode="auto">
                  <a:xfrm>
                    <a:off x="844" y="3337"/>
                    <a:ext cx="325"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HTTP</a:t>
                    </a:r>
                  </a:p>
                </p:txBody>
              </p:sp>
            </p:grpSp>
            <p:grpSp>
              <p:nvGrpSpPr>
                <p:cNvPr id="216232" name="Group 381"/>
                <p:cNvGrpSpPr>
                  <a:grpSpLocks/>
                </p:cNvGrpSpPr>
                <p:nvPr/>
              </p:nvGrpSpPr>
              <p:grpSpPr bwMode="auto">
                <a:xfrm>
                  <a:off x="836" y="3334"/>
                  <a:ext cx="354" cy="94"/>
                  <a:chOff x="836" y="3334"/>
                  <a:chExt cx="354" cy="94"/>
                </a:xfrm>
              </p:grpSpPr>
              <p:sp>
                <p:nvSpPr>
                  <p:cNvPr id="93354" name="Rectangle 382"/>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55" name="Rectangle 383"/>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sp>
            <p:nvSpPr>
              <p:cNvPr id="93350" name="Rectangle 384"/>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51" name="Rectangle 385"/>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3347" name="Rectangle 386"/>
            <p:cNvSpPr>
              <a:spLocks noChangeArrowheads="1"/>
            </p:cNvSpPr>
            <p:nvPr/>
          </p:nvSpPr>
          <p:spPr bwMode="auto">
            <a:xfrm>
              <a:off x="13" y="2784"/>
              <a:ext cx="94"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48" name="Rectangle 387"/>
            <p:cNvSpPr>
              <a:spLocks noChangeArrowheads="1"/>
            </p:cNvSpPr>
            <p:nvPr/>
          </p:nvSpPr>
          <p:spPr bwMode="auto">
            <a:xfrm>
              <a:off x="611" y="2783"/>
              <a:ext cx="60"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707975" name="Group 391"/>
          <p:cNvGrpSpPr>
            <a:grpSpLocks/>
          </p:cNvGrpSpPr>
          <p:nvPr/>
        </p:nvGrpSpPr>
        <p:grpSpPr bwMode="auto">
          <a:xfrm>
            <a:off x="411163" y="4051300"/>
            <a:ext cx="1081087" cy="949325"/>
            <a:chOff x="2231" y="3555"/>
            <a:chExt cx="681" cy="598"/>
          </a:xfrm>
        </p:grpSpPr>
        <p:grpSp>
          <p:nvGrpSpPr>
            <p:cNvPr id="216190" name="Group 392"/>
            <p:cNvGrpSpPr>
              <a:grpSpLocks/>
            </p:cNvGrpSpPr>
            <p:nvPr/>
          </p:nvGrpSpPr>
          <p:grpSpPr bwMode="auto">
            <a:xfrm>
              <a:off x="2231" y="3684"/>
              <a:ext cx="681" cy="469"/>
              <a:chOff x="152" y="970"/>
              <a:chExt cx="681" cy="469"/>
            </a:xfrm>
          </p:grpSpPr>
          <p:grpSp>
            <p:nvGrpSpPr>
              <p:cNvPr id="216194" name="Group 393"/>
              <p:cNvGrpSpPr>
                <a:grpSpLocks/>
              </p:cNvGrpSpPr>
              <p:nvPr/>
            </p:nvGrpSpPr>
            <p:grpSpPr bwMode="auto">
              <a:xfrm>
                <a:off x="386" y="970"/>
                <a:ext cx="379" cy="154"/>
                <a:chOff x="740" y="3209"/>
                <a:chExt cx="379" cy="154"/>
              </a:xfrm>
            </p:grpSpPr>
            <p:grpSp>
              <p:nvGrpSpPr>
                <p:cNvPr id="216219" name="Group 394"/>
                <p:cNvGrpSpPr>
                  <a:grpSpLocks/>
                </p:cNvGrpSpPr>
                <p:nvPr/>
              </p:nvGrpSpPr>
              <p:grpSpPr bwMode="auto">
                <a:xfrm>
                  <a:off x="794" y="3209"/>
                  <a:ext cx="325" cy="154"/>
                  <a:chOff x="844" y="3337"/>
                  <a:chExt cx="325" cy="154"/>
                </a:xfrm>
              </p:grpSpPr>
              <p:sp>
                <p:nvSpPr>
                  <p:cNvPr id="93343" name="Rectangle 395"/>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44" name="Text Box 396"/>
                  <p:cNvSpPr txBox="1">
                    <a:spLocks noChangeArrowheads="1"/>
                  </p:cNvSpPr>
                  <p:nvPr/>
                </p:nvSpPr>
                <p:spPr bwMode="auto">
                  <a:xfrm>
                    <a:off x="844" y="3337"/>
                    <a:ext cx="325"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HTTP</a:t>
                    </a:r>
                  </a:p>
                </p:txBody>
              </p:sp>
            </p:grpSp>
            <p:sp>
              <p:nvSpPr>
                <p:cNvPr id="93341" name="Rectangle 397"/>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42" name="Rectangle 398"/>
                <p:cNvSpPr>
                  <a:spLocks noChangeArrowheads="1"/>
                </p:cNvSpPr>
                <p:nvPr/>
              </p:nvSpPr>
              <p:spPr bwMode="auto">
                <a:xfrm>
                  <a:off x="740" y="3238"/>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6195" name="Group 399"/>
              <p:cNvGrpSpPr>
                <a:grpSpLocks/>
              </p:cNvGrpSpPr>
              <p:nvPr/>
            </p:nvGrpSpPr>
            <p:grpSpPr bwMode="auto">
              <a:xfrm>
                <a:off x="386" y="1118"/>
                <a:ext cx="379" cy="154"/>
                <a:chOff x="836" y="3305"/>
                <a:chExt cx="379" cy="154"/>
              </a:xfrm>
            </p:grpSpPr>
            <p:grpSp>
              <p:nvGrpSpPr>
                <p:cNvPr id="216213" name="Group 400"/>
                <p:cNvGrpSpPr>
                  <a:grpSpLocks/>
                </p:cNvGrpSpPr>
                <p:nvPr/>
              </p:nvGrpSpPr>
              <p:grpSpPr bwMode="auto">
                <a:xfrm>
                  <a:off x="890" y="3305"/>
                  <a:ext cx="325" cy="154"/>
                  <a:chOff x="844" y="3337"/>
                  <a:chExt cx="325" cy="154"/>
                </a:xfrm>
              </p:grpSpPr>
              <p:sp>
                <p:nvSpPr>
                  <p:cNvPr id="93338" name="Rectangle 401"/>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39" name="Text Box 402"/>
                  <p:cNvSpPr txBox="1">
                    <a:spLocks noChangeArrowheads="1"/>
                  </p:cNvSpPr>
                  <p:nvPr/>
                </p:nvSpPr>
                <p:spPr bwMode="auto">
                  <a:xfrm>
                    <a:off x="844" y="3337"/>
                    <a:ext cx="325"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HTTP</a:t>
                    </a:r>
                  </a:p>
                </p:txBody>
              </p:sp>
            </p:grpSp>
            <p:grpSp>
              <p:nvGrpSpPr>
                <p:cNvPr id="216214" name="Group 403"/>
                <p:cNvGrpSpPr>
                  <a:grpSpLocks/>
                </p:cNvGrpSpPr>
                <p:nvPr/>
              </p:nvGrpSpPr>
              <p:grpSpPr bwMode="auto">
                <a:xfrm>
                  <a:off x="836" y="3334"/>
                  <a:ext cx="354" cy="94"/>
                  <a:chOff x="836" y="3334"/>
                  <a:chExt cx="354" cy="94"/>
                </a:xfrm>
              </p:grpSpPr>
              <p:sp>
                <p:nvSpPr>
                  <p:cNvPr id="93336" name="Rectangle 404"/>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37" name="Rectangle 405"/>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grpSp>
            <p:nvGrpSpPr>
              <p:cNvPr id="216196" name="Group 406"/>
              <p:cNvGrpSpPr>
                <a:grpSpLocks/>
              </p:cNvGrpSpPr>
              <p:nvPr/>
            </p:nvGrpSpPr>
            <p:grpSpPr bwMode="auto">
              <a:xfrm>
                <a:off x="273" y="1138"/>
                <a:ext cx="480" cy="112"/>
                <a:chOff x="627" y="3377"/>
                <a:chExt cx="480" cy="112"/>
              </a:xfrm>
            </p:grpSpPr>
            <p:sp>
              <p:nvSpPr>
                <p:cNvPr id="93332" name="Rectangle 407"/>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33" name="Rectangle 408"/>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6197" name="Group 409"/>
              <p:cNvGrpSpPr>
                <a:grpSpLocks/>
              </p:cNvGrpSpPr>
              <p:nvPr/>
            </p:nvGrpSpPr>
            <p:grpSpPr bwMode="auto">
              <a:xfrm>
                <a:off x="152" y="1285"/>
                <a:ext cx="681" cy="154"/>
                <a:chOff x="504" y="3523"/>
                <a:chExt cx="681" cy="154"/>
              </a:xfrm>
            </p:grpSpPr>
            <p:grpSp>
              <p:nvGrpSpPr>
                <p:cNvPr id="216198" name="Group 410"/>
                <p:cNvGrpSpPr>
                  <a:grpSpLocks/>
                </p:cNvGrpSpPr>
                <p:nvPr/>
              </p:nvGrpSpPr>
              <p:grpSpPr bwMode="auto">
                <a:xfrm>
                  <a:off x="623" y="3523"/>
                  <a:ext cx="492" cy="154"/>
                  <a:chOff x="723" y="3453"/>
                  <a:chExt cx="492" cy="154"/>
                </a:xfrm>
              </p:grpSpPr>
              <p:grpSp>
                <p:nvGrpSpPr>
                  <p:cNvPr id="216202" name="Group 411"/>
                  <p:cNvGrpSpPr>
                    <a:grpSpLocks/>
                  </p:cNvGrpSpPr>
                  <p:nvPr/>
                </p:nvGrpSpPr>
                <p:grpSpPr bwMode="auto">
                  <a:xfrm>
                    <a:off x="836" y="3453"/>
                    <a:ext cx="379" cy="154"/>
                    <a:chOff x="836" y="3305"/>
                    <a:chExt cx="379" cy="154"/>
                  </a:xfrm>
                </p:grpSpPr>
                <p:grpSp>
                  <p:nvGrpSpPr>
                    <p:cNvPr id="216205" name="Group 412"/>
                    <p:cNvGrpSpPr>
                      <a:grpSpLocks/>
                    </p:cNvGrpSpPr>
                    <p:nvPr/>
                  </p:nvGrpSpPr>
                  <p:grpSpPr bwMode="auto">
                    <a:xfrm>
                      <a:off x="890" y="3305"/>
                      <a:ext cx="325" cy="154"/>
                      <a:chOff x="844" y="3337"/>
                      <a:chExt cx="325" cy="154"/>
                    </a:xfrm>
                  </p:grpSpPr>
                  <p:sp>
                    <p:nvSpPr>
                      <p:cNvPr id="93330" name="Rectangle 41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31" name="Text Box 414"/>
                      <p:cNvSpPr txBox="1">
                        <a:spLocks noChangeArrowheads="1"/>
                      </p:cNvSpPr>
                      <p:nvPr/>
                    </p:nvSpPr>
                    <p:spPr bwMode="auto">
                      <a:xfrm>
                        <a:off x="844" y="3337"/>
                        <a:ext cx="325"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HTTP</a:t>
                        </a:r>
                      </a:p>
                    </p:txBody>
                  </p:sp>
                </p:grpSp>
                <p:grpSp>
                  <p:nvGrpSpPr>
                    <p:cNvPr id="216206" name="Group 415"/>
                    <p:cNvGrpSpPr>
                      <a:grpSpLocks/>
                    </p:cNvGrpSpPr>
                    <p:nvPr/>
                  </p:nvGrpSpPr>
                  <p:grpSpPr bwMode="auto">
                    <a:xfrm>
                      <a:off x="836" y="3334"/>
                      <a:ext cx="354" cy="94"/>
                      <a:chOff x="836" y="3334"/>
                      <a:chExt cx="354" cy="94"/>
                    </a:xfrm>
                  </p:grpSpPr>
                  <p:sp>
                    <p:nvSpPr>
                      <p:cNvPr id="93328" name="Rectangle 416"/>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29" name="Rectangle 417"/>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sp>
                <p:nvSpPr>
                  <p:cNvPr id="93324" name="Rectangle 418"/>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25" name="Rectangle 419"/>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3320" name="Rectangle 420"/>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21" name="Rectangle 421"/>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22" name="Rectangle 422"/>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grpSp>
          <p:nvGrpSpPr>
            <p:cNvPr id="216191" name="Group 423"/>
            <p:cNvGrpSpPr>
              <a:grpSpLocks/>
            </p:cNvGrpSpPr>
            <p:nvPr/>
          </p:nvGrpSpPr>
          <p:grpSpPr bwMode="auto">
            <a:xfrm>
              <a:off x="2517" y="3555"/>
              <a:ext cx="325" cy="154"/>
              <a:chOff x="844" y="3337"/>
              <a:chExt cx="325" cy="154"/>
            </a:xfrm>
          </p:grpSpPr>
          <p:sp>
            <p:nvSpPr>
              <p:cNvPr id="93313" name="Rectangle 424"/>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14" name="Text Box 425"/>
              <p:cNvSpPr txBox="1">
                <a:spLocks noChangeArrowheads="1"/>
              </p:cNvSpPr>
              <p:nvPr/>
            </p:nvSpPr>
            <p:spPr bwMode="auto">
              <a:xfrm>
                <a:off x="844" y="3337"/>
                <a:ext cx="325"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HTTP</a:t>
                </a:r>
              </a:p>
            </p:txBody>
          </p:sp>
        </p:grpSp>
      </p:grpSp>
      <p:grpSp>
        <p:nvGrpSpPr>
          <p:cNvPr id="708061" name="Group 477"/>
          <p:cNvGrpSpPr>
            <a:grpSpLocks/>
          </p:cNvGrpSpPr>
          <p:nvPr/>
        </p:nvGrpSpPr>
        <p:grpSpPr bwMode="auto">
          <a:xfrm>
            <a:off x="76200" y="1119188"/>
            <a:ext cx="1081088" cy="1016000"/>
            <a:chOff x="2256" y="3531"/>
            <a:chExt cx="681" cy="640"/>
          </a:xfrm>
        </p:grpSpPr>
        <p:grpSp>
          <p:nvGrpSpPr>
            <p:cNvPr id="216157" name="Group 321"/>
            <p:cNvGrpSpPr>
              <a:grpSpLocks/>
            </p:cNvGrpSpPr>
            <p:nvPr/>
          </p:nvGrpSpPr>
          <p:grpSpPr bwMode="auto">
            <a:xfrm>
              <a:off x="2482" y="3684"/>
              <a:ext cx="379" cy="154"/>
              <a:chOff x="740" y="3209"/>
              <a:chExt cx="379" cy="154"/>
            </a:xfrm>
          </p:grpSpPr>
          <p:grpSp>
            <p:nvGrpSpPr>
              <p:cNvPr id="216185" name="Group 322"/>
              <p:cNvGrpSpPr>
                <a:grpSpLocks/>
              </p:cNvGrpSpPr>
              <p:nvPr/>
            </p:nvGrpSpPr>
            <p:grpSpPr bwMode="auto">
              <a:xfrm>
                <a:off x="794" y="3209"/>
                <a:ext cx="325" cy="154"/>
                <a:chOff x="844" y="3337"/>
                <a:chExt cx="325" cy="154"/>
              </a:xfrm>
            </p:grpSpPr>
            <p:sp>
              <p:nvSpPr>
                <p:cNvPr id="93309" name="Rectangle 32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10" name="Text Box 324"/>
                <p:cNvSpPr txBox="1">
                  <a:spLocks noChangeArrowheads="1"/>
                </p:cNvSpPr>
                <p:nvPr/>
              </p:nvSpPr>
              <p:spPr bwMode="auto">
                <a:xfrm>
                  <a:off x="844" y="3337"/>
                  <a:ext cx="325"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HTTP</a:t>
                  </a:r>
                </a:p>
              </p:txBody>
            </p:sp>
          </p:grpSp>
          <p:sp>
            <p:nvSpPr>
              <p:cNvPr id="93307" name="Rectangle 325"/>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08" name="Rectangle 326"/>
              <p:cNvSpPr>
                <a:spLocks noChangeArrowheads="1"/>
              </p:cNvSpPr>
              <p:nvPr/>
            </p:nvSpPr>
            <p:spPr bwMode="auto">
              <a:xfrm>
                <a:off x="740" y="3238"/>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6158" name="Group 327"/>
            <p:cNvGrpSpPr>
              <a:grpSpLocks/>
            </p:cNvGrpSpPr>
            <p:nvPr/>
          </p:nvGrpSpPr>
          <p:grpSpPr bwMode="auto">
            <a:xfrm>
              <a:off x="2482" y="3844"/>
              <a:ext cx="379" cy="154"/>
              <a:chOff x="836" y="3305"/>
              <a:chExt cx="379" cy="154"/>
            </a:xfrm>
          </p:grpSpPr>
          <p:grpSp>
            <p:nvGrpSpPr>
              <p:cNvPr id="216179" name="Group 328"/>
              <p:cNvGrpSpPr>
                <a:grpSpLocks/>
              </p:cNvGrpSpPr>
              <p:nvPr/>
            </p:nvGrpSpPr>
            <p:grpSpPr bwMode="auto">
              <a:xfrm>
                <a:off x="890" y="3305"/>
                <a:ext cx="325" cy="154"/>
                <a:chOff x="844" y="3337"/>
                <a:chExt cx="325" cy="154"/>
              </a:xfrm>
            </p:grpSpPr>
            <p:sp>
              <p:nvSpPr>
                <p:cNvPr id="93304" name="Rectangle 329"/>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05" name="Text Box 330"/>
                <p:cNvSpPr txBox="1">
                  <a:spLocks noChangeArrowheads="1"/>
                </p:cNvSpPr>
                <p:nvPr/>
              </p:nvSpPr>
              <p:spPr bwMode="auto">
                <a:xfrm>
                  <a:off x="844" y="3337"/>
                  <a:ext cx="325"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HTTP</a:t>
                  </a:r>
                </a:p>
              </p:txBody>
            </p:sp>
          </p:grpSp>
          <p:grpSp>
            <p:nvGrpSpPr>
              <p:cNvPr id="216180" name="Group 331"/>
              <p:cNvGrpSpPr>
                <a:grpSpLocks/>
              </p:cNvGrpSpPr>
              <p:nvPr/>
            </p:nvGrpSpPr>
            <p:grpSpPr bwMode="auto">
              <a:xfrm>
                <a:off x="836" y="3334"/>
                <a:ext cx="354" cy="94"/>
                <a:chOff x="836" y="3334"/>
                <a:chExt cx="354" cy="94"/>
              </a:xfrm>
            </p:grpSpPr>
            <p:sp>
              <p:nvSpPr>
                <p:cNvPr id="93302" name="Rectangle 332"/>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03" name="Rectangle 333"/>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grpSp>
          <p:nvGrpSpPr>
            <p:cNvPr id="216159" name="Group 334"/>
            <p:cNvGrpSpPr>
              <a:grpSpLocks/>
            </p:cNvGrpSpPr>
            <p:nvPr/>
          </p:nvGrpSpPr>
          <p:grpSpPr bwMode="auto">
            <a:xfrm>
              <a:off x="2369" y="3858"/>
              <a:ext cx="480" cy="112"/>
              <a:chOff x="627" y="3377"/>
              <a:chExt cx="480" cy="112"/>
            </a:xfrm>
          </p:grpSpPr>
          <p:sp>
            <p:nvSpPr>
              <p:cNvPr id="93298" name="Rectangle 335"/>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299" name="Rectangle 336"/>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6160" name="Group 360"/>
            <p:cNvGrpSpPr>
              <a:grpSpLocks/>
            </p:cNvGrpSpPr>
            <p:nvPr/>
          </p:nvGrpSpPr>
          <p:grpSpPr bwMode="auto">
            <a:xfrm>
              <a:off x="2534" y="3531"/>
              <a:ext cx="325" cy="154"/>
              <a:chOff x="844" y="3337"/>
              <a:chExt cx="325" cy="154"/>
            </a:xfrm>
          </p:grpSpPr>
          <p:sp>
            <p:nvSpPr>
              <p:cNvPr id="93296" name="Rectangle 361"/>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297" name="Text Box 362"/>
              <p:cNvSpPr txBox="1">
                <a:spLocks noChangeArrowheads="1"/>
              </p:cNvSpPr>
              <p:nvPr/>
            </p:nvSpPr>
            <p:spPr bwMode="auto">
              <a:xfrm>
                <a:off x="844" y="3337"/>
                <a:ext cx="325"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HTTP</a:t>
                </a:r>
              </a:p>
            </p:txBody>
          </p:sp>
        </p:grpSp>
        <p:grpSp>
          <p:nvGrpSpPr>
            <p:cNvPr id="216161" name="Group 461"/>
            <p:cNvGrpSpPr>
              <a:grpSpLocks/>
            </p:cNvGrpSpPr>
            <p:nvPr/>
          </p:nvGrpSpPr>
          <p:grpSpPr bwMode="auto">
            <a:xfrm>
              <a:off x="2256" y="4017"/>
              <a:ext cx="681" cy="154"/>
              <a:chOff x="-341" y="3180"/>
              <a:chExt cx="681" cy="154"/>
            </a:xfrm>
          </p:grpSpPr>
          <p:sp>
            <p:nvSpPr>
              <p:cNvPr id="93283" name="Rectangle 457"/>
              <p:cNvSpPr>
                <a:spLocks noChangeArrowheads="1"/>
              </p:cNvSpPr>
              <p:nvPr/>
            </p:nvSpPr>
            <p:spPr bwMode="auto">
              <a:xfrm>
                <a:off x="-341" y="3186"/>
                <a:ext cx="681" cy="138"/>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6163" name="Group 445"/>
              <p:cNvGrpSpPr>
                <a:grpSpLocks/>
              </p:cNvGrpSpPr>
              <p:nvPr/>
            </p:nvGrpSpPr>
            <p:grpSpPr bwMode="auto">
              <a:xfrm>
                <a:off x="-222" y="3180"/>
                <a:ext cx="492" cy="154"/>
                <a:chOff x="723" y="3453"/>
                <a:chExt cx="492" cy="154"/>
              </a:xfrm>
            </p:grpSpPr>
            <p:grpSp>
              <p:nvGrpSpPr>
                <p:cNvPr id="216166" name="Group 446"/>
                <p:cNvGrpSpPr>
                  <a:grpSpLocks/>
                </p:cNvGrpSpPr>
                <p:nvPr/>
              </p:nvGrpSpPr>
              <p:grpSpPr bwMode="auto">
                <a:xfrm>
                  <a:off x="836" y="3453"/>
                  <a:ext cx="379" cy="154"/>
                  <a:chOff x="836" y="3305"/>
                  <a:chExt cx="379" cy="154"/>
                </a:xfrm>
              </p:grpSpPr>
              <p:grpSp>
                <p:nvGrpSpPr>
                  <p:cNvPr id="216169" name="Group 447"/>
                  <p:cNvGrpSpPr>
                    <a:grpSpLocks/>
                  </p:cNvGrpSpPr>
                  <p:nvPr/>
                </p:nvGrpSpPr>
                <p:grpSpPr bwMode="auto">
                  <a:xfrm>
                    <a:off x="890" y="3305"/>
                    <a:ext cx="325" cy="154"/>
                    <a:chOff x="844" y="3337"/>
                    <a:chExt cx="325" cy="154"/>
                  </a:xfrm>
                </p:grpSpPr>
                <p:sp>
                  <p:nvSpPr>
                    <p:cNvPr id="93294" name="Rectangle 448"/>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295" name="Text Box 449"/>
                    <p:cNvSpPr txBox="1">
                      <a:spLocks noChangeArrowheads="1"/>
                    </p:cNvSpPr>
                    <p:nvPr/>
                  </p:nvSpPr>
                  <p:spPr bwMode="auto">
                    <a:xfrm>
                      <a:off x="844" y="3337"/>
                      <a:ext cx="325"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HTTP</a:t>
                      </a:r>
                    </a:p>
                  </p:txBody>
                </p:sp>
              </p:grpSp>
              <p:grpSp>
                <p:nvGrpSpPr>
                  <p:cNvPr id="216170" name="Group 450"/>
                  <p:cNvGrpSpPr>
                    <a:grpSpLocks/>
                  </p:cNvGrpSpPr>
                  <p:nvPr/>
                </p:nvGrpSpPr>
                <p:grpSpPr bwMode="auto">
                  <a:xfrm>
                    <a:off x="836" y="3334"/>
                    <a:ext cx="354" cy="94"/>
                    <a:chOff x="836" y="3334"/>
                    <a:chExt cx="354" cy="94"/>
                  </a:xfrm>
                </p:grpSpPr>
                <p:sp>
                  <p:nvSpPr>
                    <p:cNvPr id="93292" name="Rectangle 451"/>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293" name="Rectangle 452"/>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sp>
              <p:nvSpPr>
                <p:cNvPr id="93288" name="Rectangle 453"/>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289" name="Rectangle 454"/>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3285" name="Rectangle 455"/>
              <p:cNvSpPr>
                <a:spLocks noChangeArrowheads="1"/>
              </p:cNvSpPr>
              <p:nvPr/>
            </p:nvSpPr>
            <p:spPr bwMode="auto">
              <a:xfrm>
                <a:off x="-328" y="3202"/>
                <a:ext cx="94"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286" name="Rectangle 456"/>
              <p:cNvSpPr>
                <a:spLocks noChangeArrowheads="1"/>
              </p:cNvSpPr>
              <p:nvPr/>
            </p:nvSpPr>
            <p:spPr bwMode="auto">
              <a:xfrm>
                <a:off x="270" y="3201"/>
                <a:ext cx="60"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grpSp>
        <p:nvGrpSpPr>
          <p:cNvPr id="708046" name="Group 462"/>
          <p:cNvGrpSpPr>
            <a:grpSpLocks/>
          </p:cNvGrpSpPr>
          <p:nvPr/>
        </p:nvGrpSpPr>
        <p:grpSpPr bwMode="auto">
          <a:xfrm>
            <a:off x="414338" y="4756150"/>
            <a:ext cx="1081087" cy="244475"/>
            <a:chOff x="-341" y="3180"/>
            <a:chExt cx="681" cy="154"/>
          </a:xfrm>
        </p:grpSpPr>
        <p:sp>
          <p:nvSpPr>
            <p:cNvPr id="93265" name="Rectangle 463"/>
            <p:cNvSpPr>
              <a:spLocks noChangeArrowheads="1"/>
            </p:cNvSpPr>
            <p:nvPr/>
          </p:nvSpPr>
          <p:spPr bwMode="auto">
            <a:xfrm>
              <a:off x="-341" y="3186"/>
              <a:ext cx="681" cy="138"/>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6145" name="Group 464"/>
            <p:cNvGrpSpPr>
              <a:grpSpLocks/>
            </p:cNvGrpSpPr>
            <p:nvPr/>
          </p:nvGrpSpPr>
          <p:grpSpPr bwMode="auto">
            <a:xfrm>
              <a:off x="-222" y="3180"/>
              <a:ext cx="492" cy="154"/>
              <a:chOff x="723" y="3453"/>
              <a:chExt cx="492" cy="154"/>
            </a:xfrm>
          </p:grpSpPr>
          <p:grpSp>
            <p:nvGrpSpPr>
              <p:cNvPr id="216148" name="Group 465"/>
              <p:cNvGrpSpPr>
                <a:grpSpLocks/>
              </p:cNvGrpSpPr>
              <p:nvPr/>
            </p:nvGrpSpPr>
            <p:grpSpPr bwMode="auto">
              <a:xfrm>
                <a:off x="836" y="3453"/>
                <a:ext cx="379" cy="154"/>
                <a:chOff x="836" y="3305"/>
                <a:chExt cx="379" cy="154"/>
              </a:xfrm>
            </p:grpSpPr>
            <p:grpSp>
              <p:nvGrpSpPr>
                <p:cNvPr id="216151" name="Group 466"/>
                <p:cNvGrpSpPr>
                  <a:grpSpLocks/>
                </p:cNvGrpSpPr>
                <p:nvPr/>
              </p:nvGrpSpPr>
              <p:grpSpPr bwMode="auto">
                <a:xfrm>
                  <a:off x="890" y="3305"/>
                  <a:ext cx="325" cy="154"/>
                  <a:chOff x="844" y="3337"/>
                  <a:chExt cx="325" cy="154"/>
                </a:xfrm>
              </p:grpSpPr>
              <p:sp>
                <p:nvSpPr>
                  <p:cNvPr id="93276" name="Rectangle 46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277" name="Text Box 468"/>
                  <p:cNvSpPr txBox="1">
                    <a:spLocks noChangeArrowheads="1"/>
                  </p:cNvSpPr>
                  <p:nvPr/>
                </p:nvSpPr>
                <p:spPr bwMode="auto">
                  <a:xfrm>
                    <a:off x="844" y="3337"/>
                    <a:ext cx="325"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HTTP</a:t>
                    </a:r>
                  </a:p>
                </p:txBody>
              </p:sp>
            </p:grpSp>
            <p:grpSp>
              <p:nvGrpSpPr>
                <p:cNvPr id="216152" name="Group 469"/>
                <p:cNvGrpSpPr>
                  <a:grpSpLocks/>
                </p:cNvGrpSpPr>
                <p:nvPr/>
              </p:nvGrpSpPr>
              <p:grpSpPr bwMode="auto">
                <a:xfrm>
                  <a:off x="836" y="3334"/>
                  <a:ext cx="354" cy="94"/>
                  <a:chOff x="836" y="3334"/>
                  <a:chExt cx="354" cy="94"/>
                </a:xfrm>
              </p:grpSpPr>
              <p:sp>
                <p:nvSpPr>
                  <p:cNvPr id="93274" name="Rectangle 470"/>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275" name="Rectangle 471"/>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sp>
            <p:nvSpPr>
              <p:cNvPr id="93270" name="Rectangle 472"/>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271" name="Rectangle 473"/>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3267" name="Rectangle 474"/>
            <p:cNvSpPr>
              <a:spLocks noChangeArrowheads="1"/>
            </p:cNvSpPr>
            <p:nvPr/>
          </p:nvSpPr>
          <p:spPr bwMode="auto">
            <a:xfrm>
              <a:off x="-328" y="3202"/>
              <a:ext cx="94"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268" name="Rectangle 475"/>
            <p:cNvSpPr>
              <a:spLocks noChangeArrowheads="1"/>
            </p:cNvSpPr>
            <p:nvPr/>
          </p:nvSpPr>
          <p:spPr bwMode="auto">
            <a:xfrm>
              <a:off x="270" y="3201"/>
              <a:ext cx="60" cy="10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708064" name="Rectangle 480"/>
          <p:cNvSpPr>
            <a:spLocks noChangeArrowheads="1"/>
          </p:cNvSpPr>
          <p:nvPr/>
        </p:nvSpPr>
        <p:spPr bwMode="auto">
          <a:xfrm>
            <a:off x="3436947" y="959649"/>
            <a:ext cx="3865562" cy="536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238125" indent="-238125">
              <a:lnSpc>
                <a:spcPct val="90000"/>
              </a:lnSpc>
              <a:spcBef>
                <a:spcPct val="20000"/>
              </a:spcBef>
              <a:buClr>
                <a:srgbClr val="000099"/>
              </a:buClr>
              <a:buSzPct val="100000"/>
              <a:buFont typeface="Wingdings" charset="2"/>
              <a:buChar char="§"/>
              <a:defRPr/>
            </a:pPr>
            <a:r>
              <a:rPr lang="en-US" sz="2000" i="0" dirty="0">
                <a:solidFill>
                  <a:srgbClr val="000000"/>
                </a:solidFill>
                <a:latin typeface="Gill Sans MT" charset="0"/>
                <a:cs typeface="+mn-cs"/>
              </a:rPr>
              <a:t>web page </a:t>
            </a:r>
            <a:r>
              <a:rPr lang="en-US" sz="2000" dirty="0">
                <a:solidFill>
                  <a:srgbClr val="C00000"/>
                </a:solidFill>
                <a:latin typeface="Gill Sans MT" charset="0"/>
                <a:cs typeface="+mn-cs"/>
              </a:rPr>
              <a:t>finally (!!!)</a:t>
            </a:r>
            <a:r>
              <a:rPr lang="en-US" sz="2000" i="0" dirty="0">
                <a:solidFill>
                  <a:srgbClr val="C00000"/>
                </a:solidFill>
                <a:latin typeface="Gill Sans MT" charset="0"/>
                <a:cs typeface="+mn-cs"/>
              </a:rPr>
              <a:t> </a:t>
            </a:r>
            <a:r>
              <a:rPr lang="en-US" sz="2000" i="0" dirty="0">
                <a:solidFill>
                  <a:srgbClr val="000000"/>
                </a:solidFill>
                <a:latin typeface="Gill Sans MT" charset="0"/>
                <a:cs typeface="+mn-cs"/>
              </a:rPr>
              <a:t>displayed</a:t>
            </a:r>
          </a:p>
        </p:txBody>
      </p:sp>
      <p:grpSp>
        <p:nvGrpSpPr>
          <p:cNvPr id="216095" name="Group 248"/>
          <p:cNvGrpSpPr>
            <a:grpSpLocks/>
          </p:cNvGrpSpPr>
          <p:nvPr/>
        </p:nvGrpSpPr>
        <p:grpSpPr bwMode="auto">
          <a:xfrm>
            <a:off x="2470150" y="4932363"/>
            <a:ext cx="333375" cy="581025"/>
            <a:chOff x="4140" y="429"/>
            <a:chExt cx="1425" cy="2396"/>
          </a:xfrm>
        </p:grpSpPr>
        <p:sp>
          <p:nvSpPr>
            <p:cNvPr id="216112" name="Freeform 148"/>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93234" name="Rectangle 149"/>
            <p:cNvSpPr>
              <a:spLocks noChangeArrowheads="1"/>
            </p:cNvSpPr>
            <p:nvPr/>
          </p:nvSpPr>
          <p:spPr bwMode="auto">
            <a:xfrm>
              <a:off x="4208" y="429"/>
              <a:ext cx="1045"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6114" name="Freeform 150"/>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16115" name="Freeform 151"/>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93237" name="Rectangle 152"/>
            <p:cNvSpPr>
              <a:spLocks noChangeArrowheads="1"/>
            </p:cNvSpPr>
            <p:nvPr/>
          </p:nvSpPr>
          <p:spPr bwMode="auto">
            <a:xfrm>
              <a:off x="4215" y="691"/>
              <a:ext cx="590" cy="52"/>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6117" name="Group 153"/>
            <p:cNvGrpSpPr>
              <a:grpSpLocks/>
            </p:cNvGrpSpPr>
            <p:nvPr/>
          </p:nvGrpSpPr>
          <p:grpSpPr bwMode="auto">
            <a:xfrm>
              <a:off x="4749" y="668"/>
              <a:ext cx="581" cy="145"/>
              <a:chOff x="614" y="2568"/>
              <a:chExt cx="725" cy="139"/>
            </a:xfrm>
          </p:grpSpPr>
          <p:sp>
            <p:nvSpPr>
              <p:cNvPr id="93263" name="AutoShape 154"/>
              <p:cNvSpPr>
                <a:spLocks noChangeArrowheads="1"/>
              </p:cNvSpPr>
              <p:nvPr/>
            </p:nvSpPr>
            <p:spPr bwMode="auto">
              <a:xfrm>
                <a:off x="616" y="2571"/>
                <a:ext cx="720" cy="138"/>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264" name="AutoShape 155"/>
              <p:cNvSpPr>
                <a:spLocks noChangeArrowheads="1"/>
              </p:cNvSpPr>
              <p:nvPr/>
            </p:nvSpPr>
            <p:spPr bwMode="auto">
              <a:xfrm>
                <a:off x="633" y="2590"/>
                <a:ext cx="686"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3239" name="Rectangle 156"/>
            <p:cNvSpPr>
              <a:spLocks noChangeArrowheads="1"/>
            </p:cNvSpPr>
            <p:nvPr/>
          </p:nvSpPr>
          <p:spPr bwMode="auto">
            <a:xfrm>
              <a:off x="4221" y="1018"/>
              <a:ext cx="597" cy="46"/>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6119" name="Group 157"/>
            <p:cNvGrpSpPr>
              <a:grpSpLocks/>
            </p:cNvGrpSpPr>
            <p:nvPr/>
          </p:nvGrpSpPr>
          <p:grpSpPr bwMode="auto">
            <a:xfrm>
              <a:off x="4747" y="994"/>
              <a:ext cx="581" cy="134"/>
              <a:chOff x="614" y="2568"/>
              <a:chExt cx="725" cy="139"/>
            </a:xfrm>
          </p:grpSpPr>
          <p:sp>
            <p:nvSpPr>
              <p:cNvPr id="93261" name="AutoShape 158"/>
              <p:cNvSpPr>
                <a:spLocks noChangeArrowheads="1"/>
              </p:cNvSpPr>
              <p:nvPr/>
            </p:nvSpPr>
            <p:spPr bwMode="auto">
              <a:xfrm>
                <a:off x="610" y="2566"/>
                <a:ext cx="728" cy="143"/>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262" name="AutoShape 159"/>
              <p:cNvSpPr>
                <a:spLocks noChangeArrowheads="1"/>
              </p:cNvSpPr>
              <p:nvPr/>
            </p:nvSpPr>
            <p:spPr bwMode="auto">
              <a:xfrm>
                <a:off x="627" y="2580"/>
                <a:ext cx="694"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3241" name="Rectangle 160"/>
            <p:cNvSpPr>
              <a:spLocks noChangeArrowheads="1"/>
            </p:cNvSpPr>
            <p:nvPr/>
          </p:nvSpPr>
          <p:spPr bwMode="auto">
            <a:xfrm>
              <a:off x="4215" y="1359"/>
              <a:ext cx="597" cy="46"/>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242" name="Rectangle 161"/>
            <p:cNvSpPr>
              <a:spLocks noChangeArrowheads="1"/>
            </p:cNvSpPr>
            <p:nvPr/>
          </p:nvSpPr>
          <p:spPr bwMode="auto">
            <a:xfrm>
              <a:off x="4228" y="1653"/>
              <a:ext cx="597" cy="46"/>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6122" name="Group 162"/>
            <p:cNvGrpSpPr>
              <a:grpSpLocks/>
            </p:cNvGrpSpPr>
            <p:nvPr/>
          </p:nvGrpSpPr>
          <p:grpSpPr bwMode="auto">
            <a:xfrm>
              <a:off x="4735" y="1627"/>
              <a:ext cx="582" cy="151"/>
              <a:chOff x="614" y="2568"/>
              <a:chExt cx="725" cy="139"/>
            </a:xfrm>
          </p:grpSpPr>
          <p:sp>
            <p:nvSpPr>
              <p:cNvPr id="93259" name="AutoShape 163"/>
              <p:cNvSpPr>
                <a:spLocks noChangeArrowheads="1"/>
              </p:cNvSpPr>
              <p:nvPr/>
            </p:nvSpPr>
            <p:spPr bwMode="auto">
              <a:xfrm>
                <a:off x="617" y="2568"/>
                <a:ext cx="719"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260" name="AutoShape 164"/>
              <p:cNvSpPr>
                <a:spLocks noChangeArrowheads="1"/>
              </p:cNvSpPr>
              <p:nvPr/>
            </p:nvSpPr>
            <p:spPr bwMode="auto">
              <a:xfrm>
                <a:off x="634" y="2586"/>
                <a:ext cx="685"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216123" name="Freeform 165"/>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216124" name="Group 166"/>
            <p:cNvGrpSpPr>
              <a:grpSpLocks/>
            </p:cNvGrpSpPr>
            <p:nvPr/>
          </p:nvGrpSpPr>
          <p:grpSpPr bwMode="auto">
            <a:xfrm>
              <a:off x="4739" y="1327"/>
              <a:ext cx="582" cy="139"/>
              <a:chOff x="614" y="2568"/>
              <a:chExt cx="725" cy="139"/>
            </a:xfrm>
          </p:grpSpPr>
          <p:sp>
            <p:nvSpPr>
              <p:cNvPr id="93257" name="AutoShape 167"/>
              <p:cNvSpPr>
                <a:spLocks noChangeArrowheads="1"/>
              </p:cNvSpPr>
              <p:nvPr/>
            </p:nvSpPr>
            <p:spPr bwMode="auto">
              <a:xfrm>
                <a:off x="612" y="2567"/>
                <a:ext cx="727" cy="137"/>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258" name="AutoShape 168"/>
              <p:cNvSpPr>
                <a:spLocks noChangeArrowheads="1"/>
              </p:cNvSpPr>
              <p:nvPr/>
            </p:nvSpPr>
            <p:spPr bwMode="auto">
              <a:xfrm>
                <a:off x="629" y="2580"/>
                <a:ext cx="693"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3246" name="Rectangle 169"/>
            <p:cNvSpPr>
              <a:spLocks noChangeArrowheads="1"/>
            </p:cNvSpPr>
            <p:nvPr/>
          </p:nvSpPr>
          <p:spPr bwMode="auto">
            <a:xfrm>
              <a:off x="5253" y="429"/>
              <a:ext cx="68"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6126" name="Freeform 170"/>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16127" name="Freeform 171"/>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93249" name="Oval 172"/>
            <p:cNvSpPr>
              <a:spLocks noChangeArrowheads="1"/>
            </p:cNvSpPr>
            <p:nvPr/>
          </p:nvSpPr>
          <p:spPr bwMode="auto">
            <a:xfrm>
              <a:off x="5518" y="2609"/>
              <a:ext cx="47" cy="98"/>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6129" name="Freeform 173"/>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93251" name="AutoShape 174"/>
            <p:cNvSpPr>
              <a:spLocks noChangeArrowheads="1"/>
            </p:cNvSpPr>
            <p:nvPr/>
          </p:nvSpPr>
          <p:spPr bwMode="auto">
            <a:xfrm>
              <a:off x="4140" y="2681"/>
              <a:ext cx="1201"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252" name="AutoShape 175"/>
            <p:cNvSpPr>
              <a:spLocks noChangeArrowheads="1"/>
            </p:cNvSpPr>
            <p:nvPr/>
          </p:nvSpPr>
          <p:spPr bwMode="auto">
            <a:xfrm>
              <a:off x="4208" y="2714"/>
              <a:ext cx="1065"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253" name="Oval 176"/>
            <p:cNvSpPr>
              <a:spLocks noChangeArrowheads="1"/>
            </p:cNvSpPr>
            <p:nvPr/>
          </p:nvSpPr>
          <p:spPr bwMode="auto">
            <a:xfrm>
              <a:off x="4310" y="2380"/>
              <a:ext cx="156" cy="14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254" name="Oval 177"/>
            <p:cNvSpPr>
              <a:spLocks noChangeArrowheads="1"/>
            </p:cNvSpPr>
            <p:nvPr/>
          </p:nvSpPr>
          <p:spPr bwMode="auto">
            <a:xfrm>
              <a:off x="4486" y="2386"/>
              <a:ext cx="163" cy="137"/>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dirty="0">
                <a:solidFill>
                  <a:srgbClr val="FF0000"/>
                </a:solidFill>
                <a:cs typeface="+mn-cs"/>
              </a:endParaRPr>
            </a:p>
          </p:txBody>
        </p:sp>
        <p:sp>
          <p:nvSpPr>
            <p:cNvPr id="93255" name="Oval 178"/>
            <p:cNvSpPr>
              <a:spLocks noChangeArrowheads="1"/>
            </p:cNvSpPr>
            <p:nvPr/>
          </p:nvSpPr>
          <p:spPr bwMode="auto">
            <a:xfrm>
              <a:off x="4663" y="2380"/>
              <a:ext cx="156" cy="14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256" name="Rectangle 179"/>
            <p:cNvSpPr>
              <a:spLocks noChangeArrowheads="1"/>
            </p:cNvSpPr>
            <p:nvPr/>
          </p:nvSpPr>
          <p:spPr bwMode="auto">
            <a:xfrm>
              <a:off x="5063" y="1836"/>
              <a:ext cx="81" cy="759"/>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6096" name="Group 110"/>
          <p:cNvGrpSpPr>
            <a:grpSpLocks/>
          </p:cNvGrpSpPr>
          <p:nvPr/>
        </p:nvGrpSpPr>
        <p:grpSpPr bwMode="auto">
          <a:xfrm>
            <a:off x="5213350" y="2041525"/>
            <a:ext cx="757238" cy="379413"/>
            <a:chOff x="2466" y="2026"/>
            <a:chExt cx="477" cy="282"/>
          </a:xfrm>
        </p:grpSpPr>
        <p:sp>
          <p:nvSpPr>
            <p:cNvPr id="216098" name="Oval 111"/>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solidFill>
                  <a:srgbClr val="000000"/>
                </a:solidFill>
                <a:latin typeface="Arial" charset="0"/>
              </a:endParaRPr>
            </a:p>
          </p:txBody>
        </p:sp>
        <p:sp>
          <p:nvSpPr>
            <p:cNvPr id="216099" name="Line 112"/>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6100" name="Rectangle 113"/>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i="0" dirty="0">
                <a:solidFill>
                  <a:srgbClr val="000000"/>
                </a:solidFill>
                <a:latin typeface="Times New Roman" charset="0"/>
              </a:endParaRPr>
            </a:p>
          </p:txBody>
        </p:sp>
        <p:sp>
          <p:nvSpPr>
            <p:cNvPr id="216101" name="Oval 114"/>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solidFill>
                  <a:srgbClr val="000000"/>
                </a:solidFill>
                <a:latin typeface="Arial" charset="0"/>
              </a:endParaRPr>
            </a:p>
          </p:txBody>
        </p:sp>
        <p:grpSp>
          <p:nvGrpSpPr>
            <p:cNvPr id="216102" name="Group 115"/>
            <p:cNvGrpSpPr>
              <a:grpSpLocks/>
            </p:cNvGrpSpPr>
            <p:nvPr/>
          </p:nvGrpSpPr>
          <p:grpSpPr bwMode="auto">
            <a:xfrm>
              <a:off x="2581" y="2061"/>
              <a:ext cx="236" cy="94"/>
              <a:chOff x="2848" y="848"/>
              <a:chExt cx="140" cy="98"/>
            </a:xfrm>
          </p:grpSpPr>
          <p:sp>
            <p:nvSpPr>
              <p:cNvPr id="216109" name="Line 116"/>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6110" name="Line 117"/>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6111" name="Line 118"/>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grpSp>
          <p:nvGrpSpPr>
            <p:cNvPr id="216103" name="Group 119"/>
            <p:cNvGrpSpPr>
              <a:grpSpLocks/>
            </p:cNvGrpSpPr>
            <p:nvPr/>
          </p:nvGrpSpPr>
          <p:grpSpPr bwMode="auto">
            <a:xfrm flipV="1">
              <a:off x="2581" y="2060"/>
              <a:ext cx="236" cy="94"/>
              <a:chOff x="2848" y="848"/>
              <a:chExt cx="140" cy="98"/>
            </a:xfrm>
          </p:grpSpPr>
          <p:sp>
            <p:nvSpPr>
              <p:cNvPr id="216106" name="Line 120"/>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6107" name="Line 121"/>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6108" name="Line 122"/>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sp>
          <p:nvSpPr>
            <p:cNvPr id="216104" name="Line 123"/>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6105" name="Line 124"/>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sp>
        <p:nvSpPr>
          <p:cNvPr id="309"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41</a:t>
            </a:fld>
            <a:endParaRPr lang="en-US" sz="1200" dirty="0">
              <a:latin typeface="Tahoma" charset="0"/>
            </a:endParaRPr>
          </a:p>
        </p:txBody>
      </p:sp>
      <p:sp>
        <p:nvSpPr>
          <p:cNvPr id="313"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pic>
        <p:nvPicPr>
          <p:cNvPr id="2" name="Picture 1">
            <a:extLst>
              <a:ext uri="{FF2B5EF4-FFF2-40B4-BE49-F238E27FC236}">
                <a16:creationId xmlns:a16="http://schemas.microsoft.com/office/drawing/2014/main" id="{6E48AE00-5CE4-634C-A1CA-165115DBAAC6}"/>
              </a:ext>
            </a:extLst>
          </p:cNvPr>
          <p:cNvPicPr>
            <a:picLocks noChangeAspect="1"/>
          </p:cNvPicPr>
          <p:nvPr/>
        </p:nvPicPr>
        <p:blipFill>
          <a:blip r:embed="rId5"/>
          <a:stretch>
            <a:fillRect/>
          </a:stretch>
        </p:blipFill>
        <p:spPr>
          <a:xfrm>
            <a:off x="2094193" y="886371"/>
            <a:ext cx="1157288" cy="792099"/>
          </a:xfrm>
          <a:prstGeom prst="rect">
            <a:avLst/>
          </a:prstGeom>
        </p:spPr>
      </p:pic>
    </p:spTree>
    <p:extLst>
      <p:ext uri="{BB962C8B-B14F-4D97-AF65-F5344CB8AC3E}">
        <p14:creationId xmlns:p14="http://schemas.microsoft.com/office/powerpoint/2010/main" val="39578802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707941"/>
                                        </p:tgtEl>
                                        <p:attrNameLst>
                                          <p:attrName>style.visibility</p:attrName>
                                        </p:attrNameLst>
                                      </p:cBhvr>
                                      <p:to>
                                        <p:strVal val="visible"/>
                                      </p:to>
                                    </p:set>
                                    <p:animEffect transition="in" filter="wipe(up)">
                                      <p:cBhvr>
                                        <p:cTn id="7" dur="500"/>
                                        <p:tgtEl>
                                          <p:spTgt spid="70794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07633"/>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707973"/>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07634"/>
                                        </p:tgtEl>
                                        <p:attrNameLst>
                                          <p:attrName>style.visibility</p:attrName>
                                        </p:attrNameLst>
                                      </p:cBhvr>
                                      <p:to>
                                        <p:strVal val="visible"/>
                                      </p:to>
                                    </p:set>
                                  </p:childTnLst>
                                </p:cTn>
                              </p:par>
                              <p:par>
                                <p:cTn id="16" presetID="9" presetClass="exit" presetSubtype="0" fill="hold" nodeType="withEffect">
                                  <p:stCondLst>
                                    <p:cond delay="0"/>
                                  </p:stCondLst>
                                  <p:childTnLst>
                                    <p:animEffect transition="out" filter="dissolve">
                                      <p:cBhvr>
                                        <p:cTn id="17" dur="500"/>
                                        <p:tgtEl>
                                          <p:spTgt spid="707941"/>
                                        </p:tgtEl>
                                      </p:cBhvr>
                                    </p:animEffect>
                                    <p:set>
                                      <p:cBhvr>
                                        <p:cTn id="18" dur="1" fill="hold">
                                          <p:stCondLst>
                                            <p:cond delay="499"/>
                                          </p:stCondLst>
                                        </p:cTn>
                                        <p:tgtEl>
                                          <p:spTgt spid="707941"/>
                                        </p:tgtEl>
                                        <p:attrNameLst>
                                          <p:attrName>style.visibility</p:attrName>
                                        </p:attrNameLst>
                                      </p:cBhvr>
                                      <p:to>
                                        <p:strVal val="hidden"/>
                                      </p:to>
                                    </p:set>
                                  </p:childTnLst>
                                </p:cTn>
                              </p:par>
                              <p:par>
                                <p:cTn id="19" presetID="9" presetClass="exit" presetSubtype="0" fill="hold" nodeType="withEffect">
                                  <p:stCondLst>
                                    <p:cond delay="0"/>
                                  </p:stCondLst>
                                  <p:childTnLst>
                                    <p:animEffect transition="out" filter="dissolve">
                                      <p:cBhvr>
                                        <p:cTn id="20" dur="500"/>
                                        <p:tgtEl>
                                          <p:spTgt spid="707628"/>
                                        </p:tgtEl>
                                      </p:cBhvr>
                                    </p:animEffect>
                                    <p:set>
                                      <p:cBhvr>
                                        <p:cTn id="21" dur="1" fill="hold">
                                          <p:stCondLst>
                                            <p:cond delay="499"/>
                                          </p:stCondLst>
                                        </p:cTn>
                                        <p:tgtEl>
                                          <p:spTgt spid="707628"/>
                                        </p:tgtEl>
                                        <p:attrNameLst>
                                          <p:attrName>style.visibility</p:attrName>
                                        </p:attrNameLst>
                                      </p:cBhvr>
                                      <p:to>
                                        <p:strVal val="hidden"/>
                                      </p:to>
                                    </p:set>
                                  </p:childTnLst>
                                </p:cTn>
                              </p:par>
                            </p:childTnLst>
                          </p:cTn>
                        </p:par>
                        <p:par>
                          <p:cTn id="22" fill="hold" nodeType="afterGroup">
                            <p:stCondLst>
                              <p:cond delay="500"/>
                            </p:stCondLst>
                            <p:childTnLst>
                              <p:par>
                                <p:cTn id="23" presetID="0" presetClass="path" presetSubtype="0" accel="50000" decel="50000" fill="hold" nodeType="afterEffect">
                                  <p:stCondLst>
                                    <p:cond delay="0"/>
                                  </p:stCondLst>
                                  <p:childTnLst>
                                    <p:animMotion origin="layout" path="M -1.66667E-6 6.03747E-6 L -1.66667E-6 0.07357 L 0.36771 0.07056 L 0.26545 0.23434 L 0.35625 0.23133 L 0.54826 0.0199 L 0.30347 0.51932 L 0.03437 0.51932 L 0.03437 0.41962 " pathEditMode="relative" ptsTypes="AAAAAAAAA">
                                      <p:cBhvr>
                                        <p:cTn id="24" dur="2000" fill="hold"/>
                                        <p:tgtEl>
                                          <p:spTgt spid="707973"/>
                                        </p:tgtEl>
                                        <p:attrNameLst>
                                          <p:attrName>ppt_x</p:attrName>
                                          <p:attrName>ppt_y</p:attrName>
                                        </p:attrNameLst>
                                      </p:cBhvr>
                                    </p:animMotion>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4" fill="hold" nodeType="clickEffect">
                                  <p:stCondLst>
                                    <p:cond delay="0"/>
                                  </p:stCondLst>
                                  <p:childTnLst>
                                    <p:set>
                                      <p:cBhvr>
                                        <p:cTn id="28" dur="1" fill="hold">
                                          <p:stCondLst>
                                            <p:cond delay="0"/>
                                          </p:stCondLst>
                                        </p:cTn>
                                        <p:tgtEl>
                                          <p:spTgt spid="707975"/>
                                        </p:tgtEl>
                                        <p:attrNameLst>
                                          <p:attrName>style.visibility</p:attrName>
                                        </p:attrNameLst>
                                      </p:cBhvr>
                                      <p:to>
                                        <p:strVal val="visible"/>
                                      </p:to>
                                    </p:set>
                                    <p:animEffect transition="in" filter="wipe(down)">
                                      <p:cBhvr>
                                        <p:cTn id="29" dur="500"/>
                                        <p:tgtEl>
                                          <p:spTgt spid="707975"/>
                                        </p:tgtEl>
                                      </p:cBhvr>
                                    </p:animEffect>
                                  </p:childTnLst>
                                </p:cTn>
                              </p:par>
                              <p:par>
                                <p:cTn id="30" presetID="9" presetClass="exit" presetSubtype="0" fill="hold" nodeType="withEffect">
                                  <p:stCondLst>
                                    <p:cond delay="0"/>
                                  </p:stCondLst>
                                  <p:childTnLst>
                                    <p:animEffect transition="out" filter="dissolve">
                                      <p:cBhvr>
                                        <p:cTn id="31" dur="500"/>
                                        <p:tgtEl>
                                          <p:spTgt spid="707973"/>
                                        </p:tgtEl>
                                      </p:cBhvr>
                                    </p:animEffect>
                                    <p:set>
                                      <p:cBhvr>
                                        <p:cTn id="32" dur="1" fill="hold">
                                          <p:stCondLst>
                                            <p:cond delay="499"/>
                                          </p:stCondLst>
                                        </p:cTn>
                                        <p:tgtEl>
                                          <p:spTgt spid="707973"/>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xit" presetSubtype="0" fill="hold" nodeType="clickEffect">
                                  <p:stCondLst>
                                    <p:cond delay="0"/>
                                  </p:stCondLst>
                                  <p:childTnLst>
                                    <p:animEffect transition="out" filter="dissolve">
                                      <p:cBhvr>
                                        <p:cTn id="36" dur="500"/>
                                        <p:tgtEl>
                                          <p:spTgt spid="707975"/>
                                        </p:tgtEl>
                                      </p:cBhvr>
                                    </p:animEffect>
                                    <p:set>
                                      <p:cBhvr>
                                        <p:cTn id="37" dur="1" fill="hold">
                                          <p:stCondLst>
                                            <p:cond delay="499"/>
                                          </p:stCondLst>
                                        </p:cTn>
                                        <p:tgtEl>
                                          <p:spTgt spid="707975"/>
                                        </p:tgtEl>
                                        <p:attrNameLst>
                                          <p:attrName>style.visibility</p:attrName>
                                        </p:attrNameLst>
                                      </p:cBhvr>
                                      <p:to>
                                        <p:strVal val="hidden"/>
                                      </p:to>
                                    </p:set>
                                  </p:childTnLst>
                                </p:cTn>
                              </p:par>
                            </p:childTnLst>
                          </p:cTn>
                        </p:par>
                        <p:par>
                          <p:cTn id="38" fill="hold" nodeType="afterGroup">
                            <p:stCondLst>
                              <p:cond delay="500"/>
                            </p:stCondLst>
                            <p:childTnLst>
                              <p:par>
                                <p:cTn id="39" presetID="22" presetClass="entr" presetSubtype="1" fill="hold" nodeType="afterEffect">
                                  <p:stCondLst>
                                    <p:cond delay="0"/>
                                  </p:stCondLst>
                                  <p:childTnLst>
                                    <p:set>
                                      <p:cBhvr>
                                        <p:cTn id="40" dur="1" fill="hold">
                                          <p:stCondLst>
                                            <p:cond delay="0"/>
                                          </p:stCondLst>
                                        </p:cTn>
                                        <p:tgtEl>
                                          <p:spTgt spid="707975"/>
                                        </p:tgtEl>
                                        <p:attrNameLst>
                                          <p:attrName>style.visibility</p:attrName>
                                        </p:attrNameLst>
                                      </p:cBhvr>
                                      <p:to>
                                        <p:strVal val="visible"/>
                                      </p:to>
                                    </p:set>
                                    <p:animEffect transition="in" filter="wipe(up)">
                                      <p:cBhvr>
                                        <p:cTn id="41" dur="500"/>
                                        <p:tgtEl>
                                          <p:spTgt spid="707975"/>
                                        </p:tgtEl>
                                      </p:cBhvr>
                                    </p:animEffect>
                                  </p:childTnLst>
                                </p:cTn>
                              </p:par>
                              <p:par>
                                <p:cTn id="42" presetID="1" presetClass="entr" presetSubtype="0" fill="hold" grpId="0" nodeType="withEffect">
                                  <p:stCondLst>
                                    <p:cond delay="0"/>
                                  </p:stCondLst>
                                  <p:childTnLst>
                                    <p:set>
                                      <p:cBhvr>
                                        <p:cTn id="43" dur="1" fill="hold">
                                          <p:stCondLst>
                                            <p:cond delay="0"/>
                                          </p:stCondLst>
                                        </p:cTn>
                                        <p:tgtEl>
                                          <p:spTgt spid="707813"/>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9" presetClass="entr" presetSubtype="0" fill="hold" nodeType="clickEffect">
                                  <p:stCondLst>
                                    <p:cond delay="0"/>
                                  </p:stCondLst>
                                  <p:childTnLst>
                                    <p:set>
                                      <p:cBhvr>
                                        <p:cTn id="47" dur="1" fill="hold">
                                          <p:stCondLst>
                                            <p:cond delay="0"/>
                                          </p:stCondLst>
                                        </p:cTn>
                                        <p:tgtEl>
                                          <p:spTgt spid="708046"/>
                                        </p:tgtEl>
                                        <p:attrNameLst>
                                          <p:attrName>style.visibility</p:attrName>
                                        </p:attrNameLst>
                                      </p:cBhvr>
                                      <p:to>
                                        <p:strVal val="visible"/>
                                      </p:to>
                                    </p:set>
                                    <p:animEffect transition="in" filter="dissolve">
                                      <p:cBhvr>
                                        <p:cTn id="48" dur="500"/>
                                        <p:tgtEl>
                                          <p:spTgt spid="708046"/>
                                        </p:tgtEl>
                                      </p:cBhvr>
                                    </p:animEffect>
                                  </p:childTnLst>
                                </p:cTn>
                              </p:par>
                              <p:par>
                                <p:cTn id="49" presetID="9" presetClass="exit" presetSubtype="0" fill="hold" nodeType="withEffect">
                                  <p:stCondLst>
                                    <p:cond delay="0"/>
                                  </p:stCondLst>
                                  <p:childTnLst>
                                    <p:animEffect transition="out" filter="dissolve">
                                      <p:cBhvr>
                                        <p:cTn id="50" dur="500"/>
                                        <p:tgtEl>
                                          <p:spTgt spid="707975"/>
                                        </p:tgtEl>
                                      </p:cBhvr>
                                    </p:animEffect>
                                    <p:set>
                                      <p:cBhvr>
                                        <p:cTn id="51" dur="1" fill="hold">
                                          <p:stCondLst>
                                            <p:cond delay="499"/>
                                          </p:stCondLst>
                                        </p:cTn>
                                        <p:tgtEl>
                                          <p:spTgt spid="707975"/>
                                        </p:tgtEl>
                                        <p:attrNameLst>
                                          <p:attrName>style.visibility</p:attrName>
                                        </p:attrNameLst>
                                      </p:cBhvr>
                                      <p:to>
                                        <p:strVal val="hidden"/>
                                      </p:to>
                                    </p:set>
                                  </p:childTnLst>
                                </p:cTn>
                              </p:par>
                            </p:childTnLst>
                          </p:cTn>
                        </p:par>
                        <p:par>
                          <p:cTn id="52" fill="hold" nodeType="afterGroup">
                            <p:stCondLst>
                              <p:cond delay="500"/>
                            </p:stCondLst>
                            <p:childTnLst>
                              <p:par>
                                <p:cTn id="53" presetID="0" presetClass="path" presetSubtype="0" accel="50000" decel="50000" fill="hold" nodeType="afterEffect">
                                  <p:stCondLst>
                                    <p:cond delay="0"/>
                                  </p:stCondLst>
                                  <p:childTnLst>
                                    <p:animMotion origin="layout" path="M 3.33333E-6 -5.8501E-6 L 0.00573 0.09969 L 0.28159 0.09646 L 0.52534 -0.418 L 0.31614 -0.18367 L 0.22986 -0.18668 L 0.32309 -0.36295 L -0.03438 -0.36295 L -0.03334 -0.42101 " pathEditMode="relative" ptsTypes="AAAAAAAAA">
                                      <p:cBhvr>
                                        <p:cTn id="54" dur="2000" fill="hold"/>
                                        <p:tgtEl>
                                          <p:spTgt spid="708046"/>
                                        </p:tgtEl>
                                        <p:attrNameLst>
                                          <p:attrName>ppt_x</p:attrName>
                                          <p:attrName>ppt_y</p:attrName>
                                        </p:attrNameLst>
                                      </p:cBhvr>
                                    </p:animMotion>
                                  </p:childTnLst>
                                </p:cTn>
                              </p:par>
                              <p:par>
                                <p:cTn id="55" presetID="1" presetClass="entr" presetSubtype="0" fill="hold" grpId="0" nodeType="withEffect">
                                  <p:stCondLst>
                                    <p:cond delay="0"/>
                                  </p:stCondLst>
                                  <p:childTnLst>
                                    <p:set>
                                      <p:cBhvr>
                                        <p:cTn id="56" dur="1" fill="hold">
                                          <p:stCondLst>
                                            <p:cond delay="0"/>
                                          </p:stCondLst>
                                        </p:cTn>
                                        <p:tgtEl>
                                          <p:spTgt spid="707635"/>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9" presetClass="exit" presetSubtype="0" fill="hold" nodeType="clickEffect">
                                  <p:stCondLst>
                                    <p:cond delay="0"/>
                                  </p:stCondLst>
                                  <p:childTnLst>
                                    <p:animEffect transition="out" filter="dissolve">
                                      <p:cBhvr>
                                        <p:cTn id="60" dur="500"/>
                                        <p:tgtEl>
                                          <p:spTgt spid="708046"/>
                                        </p:tgtEl>
                                      </p:cBhvr>
                                    </p:animEffect>
                                    <p:set>
                                      <p:cBhvr>
                                        <p:cTn id="61" dur="1" fill="hold">
                                          <p:stCondLst>
                                            <p:cond delay="499"/>
                                          </p:stCondLst>
                                        </p:cTn>
                                        <p:tgtEl>
                                          <p:spTgt spid="708046"/>
                                        </p:tgtEl>
                                        <p:attrNameLst>
                                          <p:attrName>style.visibility</p:attrName>
                                        </p:attrNameLst>
                                      </p:cBhvr>
                                      <p:to>
                                        <p:strVal val="hidden"/>
                                      </p:to>
                                    </p:set>
                                  </p:childTnLst>
                                </p:cTn>
                              </p:par>
                            </p:childTnLst>
                          </p:cTn>
                        </p:par>
                        <p:par>
                          <p:cTn id="62" fill="hold" nodeType="afterGroup">
                            <p:stCondLst>
                              <p:cond delay="500"/>
                            </p:stCondLst>
                            <p:childTnLst>
                              <p:par>
                                <p:cTn id="63" presetID="22" presetClass="entr" presetSubtype="4" fill="hold" nodeType="afterEffect">
                                  <p:stCondLst>
                                    <p:cond delay="0"/>
                                  </p:stCondLst>
                                  <p:childTnLst>
                                    <p:set>
                                      <p:cBhvr>
                                        <p:cTn id="64" dur="1" fill="hold">
                                          <p:stCondLst>
                                            <p:cond delay="0"/>
                                          </p:stCondLst>
                                        </p:cTn>
                                        <p:tgtEl>
                                          <p:spTgt spid="708061"/>
                                        </p:tgtEl>
                                        <p:attrNameLst>
                                          <p:attrName>style.visibility</p:attrName>
                                        </p:attrNameLst>
                                      </p:cBhvr>
                                      <p:to>
                                        <p:strVal val="visible"/>
                                      </p:to>
                                    </p:set>
                                    <p:animEffect transition="in" filter="wipe(down)">
                                      <p:cBhvr>
                                        <p:cTn id="65" dur="500"/>
                                        <p:tgtEl>
                                          <p:spTgt spid="708061"/>
                                        </p:tgtEl>
                                      </p:cBhvr>
                                    </p:animEffect>
                                  </p:childTnLst>
                                </p:cTn>
                              </p:par>
                              <p:par>
                                <p:cTn id="66" presetID="1" presetClass="entr" presetSubtype="0" fill="hold" grpId="0" nodeType="withEffect">
                                  <p:stCondLst>
                                    <p:cond delay="0"/>
                                  </p:stCondLst>
                                  <p:childTnLst>
                                    <p:set>
                                      <p:cBhvr>
                                        <p:cTn id="67" dur="1" fill="hold">
                                          <p:stCondLst>
                                            <p:cond delay="0"/>
                                          </p:stCondLst>
                                        </p:cTn>
                                        <p:tgtEl>
                                          <p:spTgt spid="708064"/>
                                        </p:tgtEl>
                                        <p:attrNameLst>
                                          <p:attrName>style.visibility</p:attrName>
                                        </p:attrNameLst>
                                      </p:cBhvr>
                                      <p:to>
                                        <p:strVal val="visible"/>
                                      </p:to>
                                    </p:set>
                                  </p:childTnLst>
                                </p:cTn>
                              </p:par>
                            </p:childTnLst>
                          </p:cTn>
                        </p:par>
                        <p:par>
                          <p:cTn id="68" fill="hold" nodeType="afterGroup">
                            <p:stCondLst>
                              <p:cond delay="1000"/>
                            </p:stCondLst>
                            <p:childTnLst>
                              <p:par>
                                <p:cTn id="69" presetID="9" presetClass="entr" presetSubtype="0" fill="hold" grpId="1" nodeType="afterEffect">
                                  <p:stCondLst>
                                    <p:cond delay="0"/>
                                  </p:stCondLst>
                                  <p:childTnLst>
                                    <p:set>
                                      <p:cBhvr>
                                        <p:cTn id="70" dur="1" fill="hold">
                                          <p:stCondLst>
                                            <p:cond delay="0"/>
                                          </p:stCondLst>
                                        </p:cTn>
                                        <p:tgtEl>
                                          <p:spTgt spid="708064"/>
                                        </p:tgtEl>
                                        <p:attrNameLst>
                                          <p:attrName>style.visibility</p:attrName>
                                        </p:attrNameLst>
                                      </p:cBhvr>
                                      <p:to>
                                        <p:strVal val="visible"/>
                                      </p:to>
                                    </p:set>
                                    <p:animEffect transition="in" filter="dissolve">
                                      <p:cBhvr>
                                        <p:cTn id="71" dur="500"/>
                                        <p:tgtEl>
                                          <p:spTgt spid="708064"/>
                                        </p:tgtEl>
                                      </p:cBhvr>
                                    </p:animEffect>
                                  </p:childTnLst>
                                </p:cTn>
                              </p:par>
                              <p:par>
                                <p:cTn id="72" presetID="1" presetClass="entr" presetSubtype="0" fill="hold" nodeType="withEffect">
                                  <p:stCondLst>
                                    <p:cond delay="0"/>
                                  </p:stCondLst>
                                  <p:childTnLst>
                                    <p:set>
                                      <p:cBhvr>
                                        <p:cTn id="7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7633" grpId="0"/>
      <p:bldP spid="707634" grpId="0"/>
      <p:bldP spid="707635" grpId="0"/>
      <p:bldP spid="707813" grpId="0"/>
      <p:bldP spid="708064" grpId="0"/>
      <p:bldP spid="708064"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p:txBody>
          <a:bodyPr/>
          <a:lstStyle/>
          <a:p>
            <a:r>
              <a:rPr lang="en-US" altLang="en-US">
                <a:ea typeface="ＭＳ Ｐゴシック" charset="-128"/>
              </a:rPr>
              <a:t>Course Topics Summary</a:t>
            </a:r>
          </a:p>
        </p:txBody>
      </p:sp>
      <p:sp>
        <p:nvSpPr>
          <p:cNvPr id="90115" name="Rectangle 3"/>
          <p:cNvSpPr>
            <a:spLocks noGrp="1" noChangeArrowheads="1"/>
          </p:cNvSpPr>
          <p:nvPr>
            <p:ph type="body" idx="1"/>
          </p:nvPr>
        </p:nvSpPr>
        <p:spPr>
          <a:xfrm>
            <a:off x="533400" y="1600200"/>
            <a:ext cx="8310563" cy="4856163"/>
          </a:xfrm>
        </p:spPr>
        <p:txBody>
          <a:bodyPr/>
          <a:lstStyle/>
          <a:p>
            <a:pPr>
              <a:lnSpc>
                <a:spcPct val="90000"/>
              </a:lnSpc>
              <a:buFont typeface="Wingdings" pitchFamily="2" charset="2"/>
              <a:buChar char="q"/>
            </a:pPr>
            <a:r>
              <a:rPr lang="en-US" altLang="en-US" sz="2400" dirty="0">
                <a:ea typeface="ＭＳ Ｐゴシック" charset="-128"/>
              </a:rPr>
              <a:t>The Internet is a general-purpose, large-scale, distributed computer network</a:t>
            </a:r>
          </a:p>
          <a:p>
            <a:pPr>
              <a:lnSpc>
                <a:spcPct val="90000"/>
              </a:lnSpc>
              <a:buFont typeface="Wingdings" pitchFamily="2" charset="2"/>
              <a:buChar char="q"/>
            </a:pPr>
            <a:r>
              <a:rPr lang="en-US" altLang="en-US" sz="2400" dirty="0">
                <a:ea typeface="ＭＳ Ｐゴシック" charset="-128"/>
              </a:rPr>
              <a:t>Major design features/principles</a:t>
            </a:r>
          </a:p>
          <a:p>
            <a:pPr lvl="1">
              <a:lnSpc>
                <a:spcPct val="90000"/>
              </a:lnSpc>
              <a:buFont typeface="Courier New" panose="02070309020205020404" pitchFamily="49" charset="0"/>
              <a:buChar char="o"/>
            </a:pPr>
            <a:r>
              <a:rPr lang="en-US" altLang="en-US" sz="2000" dirty="0">
                <a:ea typeface="ＭＳ Ｐゴシック" charset="-128"/>
              </a:rPr>
              <a:t>packet switching/statistical multiplexing</a:t>
            </a:r>
          </a:p>
          <a:p>
            <a:pPr lvl="2">
              <a:lnSpc>
                <a:spcPct val="90000"/>
              </a:lnSpc>
            </a:pPr>
            <a:r>
              <a:rPr lang="en-US" altLang="en-US" sz="1600" dirty="0">
                <a:ea typeface="ＭＳ Ｐゴシック" charset="-128"/>
              </a:rPr>
              <a:t>time-reversibility, queueing theory and performance analysis</a:t>
            </a:r>
          </a:p>
          <a:p>
            <a:pPr lvl="1">
              <a:lnSpc>
                <a:spcPct val="90000"/>
              </a:lnSpc>
              <a:buFont typeface="Courier New" panose="02070309020205020404" pitchFamily="49" charset="0"/>
              <a:buChar char="o"/>
            </a:pPr>
            <a:r>
              <a:rPr lang="en-US" altLang="en-US" sz="2000" dirty="0">
                <a:ea typeface="ＭＳ Ｐゴシック" charset="-128"/>
              </a:rPr>
              <a:t>layered architecture, hour-glass architecture</a:t>
            </a:r>
          </a:p>
          <a:p>
            <a:pPr lvl="2">
              <a:lnSpc>
                <a:spcPct val="90000"/>
              </a:lnSpc>
            </a:pPr>
            <a:r>
              <a:rPr lang="en-US" altLang="en-US" sz="1600" dirty="0">
                <a:ea typeface="ＭＳ Ｐゴシック" charset="-128"/>
              </a:rPr>
              <a:t>end-to-end principle</a:t>
            </a:r>
          </a:p>
          <a:p>
            <a:pPr lvl="1">
              <a:lnSpc>
                <a:spcPct val="90000"/>
              </a:lnSpc>
              <a:buFont typeface="Courier New" panose="02070309020205020404" pitchFamily="49" charset="0"/>
              <a:buChar char="o"/>
            </a:pPr>
            <a:r>
              <a:rPr lang="en-US" altLang="en-US" sz="2000" dirty="0">
                <a:ea typeface="ＭＳ Ｐゴシック" charset="-128"/>
              </a:rPr>
              <a:t>decentralized (social-</a:t>
            </a:r>
            <a:r>
              <a:rPr lang="en-US" altLang="en-US" sz="2000" dirty="0" err="1">
                <a:ea typeface="ＭＳ Ｐゴシック" charset="-128"/>
              </a:rPr>
              <a:t>technocal</a:t>
            </a:r>
            <a:r>
              <a:rPr lang="en-US" altLang="en-US" sz="2000" dirty="0">
                <a:ea typeface="ＭＳ Ｐゴシック" charset="-128"/>
              </a:rPr>
              <a:t>) architecture</a:t>
            </a:r>
          </a:p>
          <a:p>
            <a:pPr lvl="2">
              <a:lnSpc>
                <a:spcPct val="90000"/>
              </a:lnSpc>
            </a:pPr>
            <a:r>
              <a:rPr lang="en-US" altLang="en-US" sz="1600" dirty="0">
                <a:ea typeface="ＭＳ Ｐゴシック" charset="-128"/>
              </a:rPr>
              <a:t>e.g., DNS (hierarchy delegation), interdomain routing (peer-to-peer)</a:t>
            </a:r>
          </a:p>
          <a:p>
            <a:pPr lvl="1">
              <a:lnSpc>
                <a:spcPct val="90000"/>
              </a:lnSpc>
              <a:buFont typeface="Courier New" panose="02070309020205020404" pitchFamily="49" charset="0"/>
              <a:buChar char="o"/>
            </a:pPr>
            <a:r>
              <a:rPr lang="en-US" altLang="en-US" sz="2000" dirty="0">
                <a:ea typeface="ＭＳ Ｐゴシック" charset="-128"/>
              </a:rPr>
              <a:t>resource allocation framework</a:t>
            </a:r>
          </a:p>
          <a:p>
            <a:pPr lvl="2">
              <a:lnSpc>
                <a:spcPct val="90000"/>
              </a:lnSpc>
            </a:pPr>
            <a:r>
              <a:rPr lang="en-US" altLang="en-US" sz="1600" dirty="0">
                <a:ea typeface="ＭＳ Ｐゴシック" charset="-128"/>
              </a:rPr>
              <a:t>axiom-based design (NBS); optimization decomposition through duality</a:t>
            </a:r>
          </a:p>
          <a:p>
            <a:pPr lvl="1">
              <a:lnSpc>
                <a:spcPct val="90000"/>
              </a:lnSpc>
              <a:buFont typeface="Courier New" panose="02070309020205020404" pitchFamily="49" charset="0"/>
              <a:buChar char="o"/>
            </a:pPr>
            <a:r>
              <a:rPr lang="en-US" altLang="en-US" sz="2000" dirty="0">
                <a:ea typeface="ＭＳ Ｐゴシック" charset="-128"/>
              </a:rPr>
              <a:t>adaptive control</a:t>
            </a:r>
          </a:p>
          <a:p>
            <a:pPr lvl="2">
              <a:lnSpc>
                <a:spcPct val="90000"/>
              </a:lnSpc>
            </a:pPr>
            <a:r>
              <a:rPr lang="en-US" altLang="en-US" sz="1600" dirty="0">
                <a:ea typeface="ＭＳ Ｐゴシック" charset="-128"/>
              </a:rPr>
              <a:t>e.g., sliding window self clocking, AIMD adaptation, Ethernet </a:t>
            </a:r>
            <a:r>
              <a:rPr lang="en-US" altLang="en-US" sz="1600" dirty="0" err="1">
                <a:ea typeface="ＭＳ Ｐゴシック" charset="-128"/>
              </a:rPr>
              <a:t>exp</a:t>
            </a:r>
            <a:r>
              <a:rPr lang="en-US" altLang="en-US" sz="1600" dirty="0">
                <a:ea typeface="ＭＳ Ｐゴシック" charset="-128"/>
              </a:rPr>
              <a:t> </a:t>
            </a:r>
            <a:r>
              <a:rPr lang="en-US" altLang="en-US" sz="1600" dirty="0" err="1">
                <a:ea typeface="ＭＳ Ｐゴシック" charset="-128"/>
              </a:rPr>
              <a:t>backoff</a:t>
            </a:r>
            <a:endParaRPr lang="en-US" altLang="en-US" sz="1600" dirty="0">
              <a:ea typeface="ＭＳ Ｐゴシック" charset="-128"/>
            </a:endParaRPr>
          </a:p>
          <a:p>
            <a:pPr lvl="1">
              <a:lnSpc>
                <a:spcPct val="90000"/>
              </a:lnSpc>
              <a:buFont typeface="Courier New" panose="02070309020205020404" pitchFamily="49" charset="0"/>
              <a:buChar char="o"/>
            </a:pPr>
            <a:r>
              <a:rPr lang="en-US" altLang="en-US" sz="2000" dirty="0">
                <a:ea typeface="ＭＳ Ｐゴシック" charset="-128"/>
              </a:rPr>
              <a:t>tradeoff between theoretical impossibility and practice</a:t>
            </a:r>
          </a:p>
        </p:txBody>
      </p:sp>
      <p:sp>
        <p:nvSpPr>
          <p:cNvPr id="4" name="Slide Number Placeholder 1">
            <a:extLst>
              <a:ext uri="{FF2B5EF4-FFF2-40B4-BE49-F238E27FC236}">
                <a16:creationId xmlns:a16="http://schemas.microsoft.com/office/drawing/2014/main" id="{DBC4D685-3AF7-4941-AC88-EADA9D39CC66}"/>
              </a:ext>
            </a:extLst>
          </p:cNvPr>
          <p:cNvSpPr>
            <a:spLocks noGrp="1"/>
          </p:cNvSpPr>
          <p:nvPr>
            <p:ph type="sldNum" sz="quarter" idx="10"/>
          </p:nvPr>
        </p:nvSpPr>
        <p:spPr>
          <a:xfrm>
            <a:off x="8648700" y="6448425"/>
            <a:ext cx="419100" cy="342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979073C7-521D-5140-95CC-AE42EB7926C5}" type="slidenum">
              <a:rPr lang="en-US" altLang="en-US" sz="1400">
                <a:solidFill>
                  <a:srgbClr val="000000"/>
                </a:solidFill>
                <a:latin typeface="Times New Roman" charset="0"/>
              </a:rPr>
              <a:pPr>
                <a:spcBef>
                  <a:spcPct val="0"/>
                </a:spcBef>
                <a:buClrTx/>
                <a:buSzTx/>
                <a:buFontTx/>
                <a:buNone/>
              </a:pPr>
              <a:t>42</a:t>
            </a:fld>
            <a:endParaRPr lang="en-US" altLang="en-US" sz="1400" dirty="0">
              <a:solidFill>
                <a:srgbClr val="000000"/>
              </a:solidFill>
              <a:latin typeface="Times New Roman" charset="0"/>
            </a:endParaRPr>
          </a:p>
        </p:txBody>
      </p:sp>
    </p:spTree>
    <p:extLst>
      <p:ext uri="{BB962C8B-B14F-4D97-AF65-F5344CB8AC3E}">
        <p14:creationId xmlns:p14="http://schemas.microsoft.com/office/powerpoint/2010/main" val="2296383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0115">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0115">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0115">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0115">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90115">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90115">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90115">
                                            <p:txEl>
                                              <p:pRg st="8" end="8"/>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90115">
                                            <p:txEl>
                                              <p:pRg st="9" end="9"/>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90115">
                                            <p:txEl>
                                              <p:pRg st="10" end="10"/>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90115">
                                            <p:txEl>
                                              <p:pRg st="11" end="11"/>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9011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Number Placeholder 5"/>
          <p:cNvSpPr>
            <a:spLocks noGrp="1"/>
          </p:cNvSpPr>
          <p:nvPr>
            <p:ph type="sldNum" sz="quarter" idx="10"/>
          </p:nvPr>
        </p:nvSpPr>
        <p:spPr>
          <a:xfrm>
            <a:off x="7011988" y="6402388"/>
            <a:ext cx="2130425" cy="455612"/>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99">
                <a:solidFill>
                  <a:schemeClr val="tx1"/>
                </a:solidFill>
                <a:latin typeface="Times New Roman" charset="0"/>
                <a:ea typeface="ＭＳ Ｐゴシック" charset="-128"/>
              </a:defRPr>
            </a:lvl1pPr>
            <a:lvl2pPr marL="741613" indent="-285236">
              <a:defRPr sz="499">
                <a:solidFill>
                  <a:schemeClr val="tx1"/>
                </a:solidFill>
                <a:latin typeface="Times New Roman" charset="0"/>
                <a:ea typeface="ＭＳ Ｐゴシック" charset="-128"/>
              </a:defRPr>
            </a:lvl2pPr>
            <a:lvl3pPr marL="1140943" indent="-228189">
              <a:defRPr sz="499">
                <a:solidFill>
                  <a:schemeClr val="tx1"/>
                </a:solidFill>
                <a:latin typeface="Times New Roman" charset="0"/>
                <a:ea typeface="ＭＳ Ｐゴシック" charset="-128"/>
              </a:defRPr>
            </a:lvl3pPr>
            <a:lvl4pPr marL="1597320" indent="-228189">
              <a:defRPr sz="499">
                <a:solidFill>
                  <a:schemeClr val="tx1"/>
                </a:solidFill>
                <a:latin typeface="Times New Roman" charset="0"/>
                <a:ea typeface="ＭＳ Ｐゴシック" charset="-128"/>
              </a:defRPr>
            </a:lvl4pPr>
            <a:lvl5pPr marL="2053697" indent="-228189">
              <a:defRPr sz="499">
                <a:solidFill>
                  <a:schemeClr val="tx1"/>
                </a:solidFill>
                <a:latin typeface="Times New Roman" charset="0"/>
                <a:ea typeface="ＭＳ Ｐゴシック" charset="-128"/>
              </a:defRPr>
            </a:lvl5pPr>
            <a:lvl6pPr marL="2510074" indent="-228189" algn="ctr" eaLnBrk="0" fontAlgn="base" hangingPunct="0">
              <a:spcBef>
                <a:spcPct val="0"/>
              </a:spcBef>
              <a:spcAft>
                <a:spcPct val="0"/>
              </a:spcAft>
              <a:defRPr sz="499">
                <a:solidFill>
                  <a:schemeClr val="tx1"/>
                </a:solidFill>
                <a:latin typeface="Times New Roman" charset="0"/>
                <a:ea typeface="ＭＳ Ｐゴシック" charset="-128"/>
              </a:defRPr>
            </a:lvl6pPr>
            <a:lvl7pPr marL="2966451" indent="-228189" algn="ctr" eaLnBrk="0" fontAlgn="base" hangingPunct="0">
              <a:spcBef>
                <a:spcPct val="0"/>
              </a:spcBef>
              <a:spcAft>
                <a:spcPct val="0"/>
              </a:spcAft>
              <a:defRPr sz="499">
                <a:solidFill>
                  <a:schemeClr val="tx1"/>
                </a:solidFill>
                <a:latin typeface="Times New Roman" charset="0"/>
                <a:ea typeface="ＭＳ Ｐゴシック" charset="-128"/>
              </a:defRPr>
            </a:lvl7pPr>
            <a:lvl8pPr marL="3422828" indent="-228189" algn="ctr" eaLnBrk="0" fontAlgn="base" hangingPunct="0">
              <a:spcBef>
                <a:spcPct val="0"/>
              </a:spcBef>
              <a:spcAft>
                <a:spcPct val="0"/>
              </a:spcAft>
              <a:defRPr sz="499">
                <a:solidFill>
                  <a:schemeClr val="tx1"/>
                </a:solidFill>
                <a:latin typeface="Times New Roman" charset="0"/>
                <a:ea typeface="ＭＳ Ｐゴシック" charset="-128"/>
              </a:defRPr>
            </a:lvl8pPr>
            <a:lvl9pPr marL="3879205" indent="-228189" algn="ctr" eaLnBrk="0" fontAlgn="base" hangingPunct="0">
              <a:spcBef>
                <a:spcPct val="0"/>
              </a:spcBef>
              <a:spcAft>
                <a:spcPct val="0"/>
              </a:spcAft>
              <a:defRPr sz="499">
                <a:solidFill>
                  <a:schemeClr val="tx1"/>
                </a:solidFill>
                <a:latin typeface="Times New Roman" charset="0"/>
                <a:ea typeface="ＭＳ Ｐゴシック" charset="-128"/>
              </a:defRPr>
            </a:lvl9pPr>
          </a:lstStyle>
          <a:p>
            <a:pPr>
              <a:defRPr/>
            </a:pPr>
            <a:fld id="{C39E5697-ECDE-0B46-A033-F9B9C28FF2E1}" type="slidenum">
              <a:rPr lang="en-US" altLang="en-US" sz="1198" smtClean="0">
                <a:latin typeface="Tahoma" charset="0"/>
              </a:rPr>
              <a:pPr>
                <a:defRPr/>
              </a:pPr>
              <a:t>43</a:t>
            </a:fld>
            <a:endParaRPr lang="en-US" altLang="en-US" sz="1198" dirty="0">
              <a:latin typeface="Tahoma" charset="0"/>
            </a:endParaRPr>
          </a:p>
        </p:txBody>
      </p:sp>
      <p:sp>
        <p:nvSpPr>
          <p:cNvPr id="48130" name="Rectangle 2"/>
          <p:cNvSpPr>
            <a:spLocks noGrp="1" noChangeArrowheads="1"/>
          </p:cNvSpPr>
          <p:nvPr>
            <p:ph type="title"/>
          </p:nvPr>
        </p:nvSpPr>
        <p:spPr>
          <a:xfrm>
            <a:off x="171450" y="0"/>
            <a:ext cx="8413750" cy="1143000"/>
          </a:xfrm>
        </p:spPr>
        <p:txBody>
          <a:bodyPr/>
          <a:lstStyle/>
          <a:p>
            <a:r>
              <a:rPr lang="en-US" altLang="en-US" sz="3600">
                <a:ea typeface="ＭＳ Ｐゴシック" charset="-128"/>
              </a:rPr>
              <a:t>First-Day Class: What is a</a:t>
            </a:r>
            <a:br>
              <a:rPr lang="en-US" altLang="en-US" sz="3600">
                <a:ea typeface="ＭＳ Ｐゴシック" charset="-128"/>
              </a:rPr>
            </a:br>
            <a:r>
              <a:rPr lang="en-US" altLang="en-US" sz="3600">
                <a:ea typeface="ＭＳ Ｐゴシック" charset="-128"/>
              </a:rPr>
              <a:t>Network Protocol?</a:t>
            </a:r>
          </a:p>
        </p:txBody>
      </p:sp>
      <p:sp>
        <p:nvSpPr>
          <p:cNvPr id="48131" name="Rectangle 3"/>
          <p:cNvSpPr>
            <a:spLocks noGrp="1" noChangeArrowheads="1"/>
          </p:cNvSpPr>
          <p:nvPr>
            <p:ph type="body" idx="1"/>
          </p:nvPr>
        </p:nvSpPr>
        <p:spPr/>
        <p:txBody>
          <a:bodyPr/>
          <a:lstStyle/>
          <a:p>
            <a:pPr>
              <a:buFont typeface="Wingdings" pitchFamily="2" charset="2"/>
              <a:buChar char="q"/>
            </a:pPr>
            <a:r>
              <a:rPr lang="en-US" altLang="en-US" dirty="0">
                <a:ea typeface="ＭＳ Ｐゴシック" charset="-128"/>
              </a:rPr>
              <a:t>A </a:t>
            </a:r>
            <a:r>
              <a:rPr lang="en-US" altLang="en-US" b="1" dirty="0">
                <a:solidFill>
                  <a:schemeClr val="accent2"/>
                </a:solidFill>
                <a:ea typeface="ＭＳ Ｐゴシック" charset="-128"/>
              </a:rPr>
              <a:t>network protocol</a:t>
            </a:r>
            <a:r>
              <a:rPr lang="en-US" altLang="en-US" dirty="0">
                <a:ea typeface="ＭＳ Ｐゴシック" charset="-128"/>
              </a:rPr>
              <a:t> defines the </a:t>
            </a:r>
            <a:r>
              <a:rPr lang="en-US" altLang="en-US" dirty="0">
                <a:solidFill>
                  <a:srgbClr val="FF0000"/>
                </a:solidFill>
                <a:ea typeface="ＭＳ Ｐゴシック" charset="-128"/>
              </a:rPr>
              <a:t>format</a:t>
            </a:r>
            <a:r>
              <a:rPr lang="en-US" altLang="en-US" dirty="0">
                <a:ea typeface="ＭＳ Ｐゴシック" charset="-128"/>
              </a:rPr>
              <a:t> and the </a:t>
            </a:r>
            <a:r>
              <a:rPr lang="en-US" altLang="en-US" dirty="0">
                <a:solidFill>
                  <a:srgbClr val="FF0000"/>
                </a:solidFill>
                <a:ea typeface="ＭＳ Ｐゴシック" charset="-128"/>
              </a:rPr>
              <a:t>order</a:t>
            </a:r>
            <a:r>
              <a:rPr lang="en-US" altLang="en-US" dirty="0">
                <a:ea typeface="ＭＳ Ｐゴシック" charset="-128"/>
              </a:rPr>
              <a:t> of messages exchanged between two or more communicating entities, as well as the </a:t>
            </a:r>
            <a:r>
              <a:rPr lang="en-US" altLang="en-US" dirty="0">
                <a:solidFill>
                  <a:srgbClr val="FF0000"/>
                </a:solidFill>
                <a:ea typeface="ＭＳ Ｐゴシック" charset="-128"/>
              </a:rPr>
              <a:t>actions</a:t>
            </a:r>
            <a:r>
              <a:rPr lang="en-US" altLang="en-US" dirty="0">
                <a:ea typeface="ＭＳ Ｐゴシック" charset="-128"/>
              </a:rPr>
              <a:t> taken on the transmission and/or receipt of a message or other </a:t>
            </a:r>
            <a:r>
              <a:rPr lang="en-US" altLang="en-US" dirty="0">
                <a:solidFill>
                  <a:srgbClr val="FF0000"/>
                </a:solidFill>
                <a:ea typeface="ＭＳ Ｐゴシック" charset="-128"/>
              </a:rPr>
              <a:t>event</a:t>
            </a:r>
            <a:r>
              <a:rPr lang="en-US" altLang="zh-CN" dirty="0">
                <a:solidFill>
                  <a:srgbClr val="FF0000"/>
                </a:solidFill>
                <a:ea typeface="宋体" charset="-122"/>
              </a:rPr>
              <a:t>s</a:t>
            </a:r>
            <a:r>
              <a:rPr lang="en-US" altLang="en-US" dirty="0">
                <a:ea typeface="ＭＳ Ｐゴシック" charset="-128"/>
              </a:rPr>
              <a:t>.</a:t>
            </a:r>
          </a:p>
        </p:txBody>
      </p:sp>
      <p:pic>
        <p:nvPicPr>
          <p:cNvPr id="4813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8488" y="141288"/>
            <a:ext cx="2193925"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930275" y="5580063"/>
            <a:ext cx="6121400" cy="522287"/>
          </a:xfrm>
          <a:prstGeom prst="rect">
            <a:avLst/>
          </a:prstGeom>
        </p:spPr>
        <p:txBody>
          <a:bodyPr wrap="none">
            <a:spAutoFit/>
          </a:bodyPr>
          <a:lstStyle/>
          <a:p>
            <a:pPr>
              <a:defRPr/>
            </a:pPr>
            <a:r>
              <a:rPr lang="en-US" altLang="en-US" sz="2800" kern="0">
                <a:solidFill>
                  <a:srgbClr val="000000"/>
                </a:solidFill>
                <a:latin typeface="Comic Sans MS"/>
                <a:cs typeface="ＭＳ Ｐゴシック" charset="0"/>
              </a:rPr>
              <a:t>Protocols that we have touched on?</a:t>
            </a:r>
            <a:endParaRPr lang="en-US" dirty="0"/>
          </a:p>
        </p:txBody>
      </p:sp>
    </p:spTree>
    <p:extLst>
      <p:ext uri="{BB962C8B-B14F-4D97-AF65-F5344CB8AC3E}">
        <p14:creationId xmlns:p14="http://schemas.microsoft.com/office/powerpoint/2010/main" val="30430648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177" name="Group 7"/>
          <p:cNvGrpSpPr>
            <a:grpSpLocks/>
          </p:cNvGrpSpPr>
          <p:nvPr/>
        </p:nvGrpSpPr>
        <p:grpSpPr bwMode="auto">
          <a:xfrm>
            <a:off x="7389813" y="4265613"/>
            <a:ext cx="1749425" cy="1217612"/>
            <a:chOff x="7245350" y="4273550"/>
            <a:chExt cx="1181100" cy="806450"/>
          </a:xfrm>
        </p:grpSpPr>
        <p:grpSp>
          <p:nvGrpSpPr>
            <p:cNvPr id="50491" name="Group 4"/>
            <p:cNvGrpSpPr>
              <a:grpSpLocks/>
            </p:cNvGrpSpPr>
            <p:nvPr/>
          </p:nvGrpSpPr>
          <p:grpSpPr bwMode="auto">
            <a:xfrm>
              <a:off x="7245350" y="4273550"/>
              <a:ext cx="1176862" cy="733003"/>
              <a:chOff x="628" y="1878"/>
              <a:chExt cx="833" cy="499"/>
            </a:xfrm>
          </p:grpSpPr>
          <p:sp>
            <p:nvSpPr>
              <p:cNvPr id="81228"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229" name="Oval 6"/>
              <p:cNvSpPr>
                <a:spLocks noChangeArrowheads="1"/>
              </p:cNvSpPr>
              <p:nvPr/>
            </p:nvSpPr>
            <p:spPr bwMode="auto">
              <a:xfrm>
                <a:off x="713" y="1932"/>
                <a:ext cx="278" cy="20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230"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231" name="Oval 8"/>
              <p:cNvSpPr>
                <a:spLocks noChangeArrowheads="1"/>
              </p:cNvSpPr>
              <p:nvPr/>
            </p:nvSpPr>
            <p:spPr bwMode="auto">
              <a:xfrm>
                <a:off x="685" y="2131"/>
                <a:ext cx="282" cy="18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232" name="Oval 9"/>
              <p:cNvSpPr>
                <a:spLocks noChangeArrowheads="1"/>
              </p:cNvSpPr>
              <p:nvPr/>
            </p:nvSpPr>
            <p:spPr bwMode="auto">
              <a:xfrm>
                <a:off x="884" y="2161"/>
                <a:ext cx="423"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233"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234"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235"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236"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grpSp>
        <p:grpSp>
          <p:nvGrpSpPr>
            <p:cNvPr id="50492" name="Group 14"/>
            <p:cNvGrpSpPr>
              <a:grpSpLocks/>
            </p:cNvGrpSpPr>
            <p:nvPr/>
          </p:nvGrpSpPr>
          <p:grpSpPr bwMode="auto">
            <a:xfrm>
              <a:off x="7245350" y="4341121"/>
              <a:ext cx="1181100" cy="738879"/>
              <a:chOff x="628" y="1876"/>
              <a:chExt cx="836" cy="503"/>
            </a:xfrm>
          </p:grpSpPr>
          <p:sp>
            <p:nvSpPr>
              <p:cNvPr id="50493"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94"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50495"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96"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50497"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98"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50499"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500"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50501"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502"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50503"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504"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50505"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506"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50507"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508"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grpSp>
      <p:sp>
        <p:nvSpPr>
          <p:cNvPr id="50178" name="Title 1"/>
          <p:cNvSpPr>
            <a:spLocks noGrp="1"/>
          </p:cNvSpPr>
          <p:nvPr>
            <p:ph type="title"/>
          </p:nvPr>
        </p:nvSpPr>
        <p:spPr>
          <a:xfrm>
            <a:off x="474663" y="117475"/>
            <a:ext cx="8024812" cy="1143000"/>
          </a:xfrm>
        </p:spPr>
        <p:txBody>
          <a:bodyPr/>
          <a:lstStyle/>
          <a:p>
            <a:r>
              <a:rPr lang="en-US" altLang="en-US" sz="3200">
                <a:ea typeface="ＭＳ Ｐゴシック" charset="-128"/>
              </a:rPr>
              <a:t>First-Day Class: Internet</a:t>
            </a:r>
            <a:br>
              <a:rPr lang="en-US" altLang="en-US" sz="3200">
                <a:ea typeface="ＭＳ Ｐゴシック" charset="-128"/>
              </a:rPr>
            </a:br>
            <a:r>
              <a:rPr lang="en-US" altLang="en-US" sz="3200">
                <a:ea typeface="ＭＳ Ｐゴシック" charset="-128"/>
              </a:rPr>
              <a:t>Physical Infrastructure</a:t>
            </a:r>
          </a:p>
        </p:txBody>
      </p:sp>
      <p:sp>
        <p:nvSpPr>
          <p:cNvPr id="80898" name="Slide Number Placeholder 5"/>
          <p:cNvSpPr>
            <a:spLocks noGrp="1"/>
          </p:cNvSpPr>
          <p:nvPr>
            <p:ph type="sldNum"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99">
                <a:solidFill>
                  <a:schemeClr val="tx1"/>
                </a:solidFill>
                <a:latin typeface="Times New Roman" charset="0"/>
                <a:ea typeface="ＭＳ Ｐゴシック" charset="-128"/>
              </a:defRPr>
            </a:lvl1pPr>
            <a:lvl2pPr marL="741613" indent="-285236">
              <a:defRPr sz="499">
                <a:solidFill>
                  <a:schemeClr val="tx1"/>
                </a:solidFill>
                <a:latin typeface="Times New Roman" charset="0"/>
                <a:ea typeface="ＭＳ Ｐゴシック" charset="-128"/>
              </a:defRPr>
            </a:lvl2pPr>
            <a:lvl3pPr marL="1140943" indent="-228189">
              <a:defRPr sz="499">
                <a:solidFill>
                  <a:schemeClr val="tx1"/>
                </a:solidFill>
                <a:latin typeface="Times New Roman" charset="0"/>
                <a:ea typeface="ＭＳ Ｐゴシック" charset="-128"/>
              </a:defRPr>
            </a:lvl3pPr>
            <a:lvl4pPr marL="1597320" indent="-228189">
              <a:defRPr sz="499">
                <a:solidFill>
                  <a:schemeClr val="tx1"/>
                </a:solidFill>
                <a:latin typeface="Times New Roman" charset="0"/>
                <a:ea typeface="ＭＳ Ｐゴシック" charset="-128"/>
              </a:defRPr>
            </a:lvl4pPr>
            <a:lvl5pPr marL="2053697" indent="-228189">
              <a:defRPr sz="499">
                <a:solidFill>
                  <a:schemeClr val="tx1"/>
                </a:solidFill>
                <a:latin typeface="Times New Roman" charset="0"/>
                <a:ea typeface="ＭＳ Ｐゴシック" charset="-128"/>
              </a:defRPr>
            </a:lvl5pPr>
            <a:lvl6pPr marL="2510074" indent="-228189" algn="ctr" eaLnBrk="0" fontAlgn="base" hangingPunct="0">
              <a:spcBef>
                <a:spcPct val="0"/>
              </a:spcBef>
              <a:spcAft>
                <a:spcPct val="0"/>
              </a:spcAft>
              <a:defRPr sz="499">
                <a:solidFill>
                  <a:schemeClr val="tx1"/>
                </a:solidFill>
                <a:latin typeface="Times New Roman" charset="0"/>
                <a:ea typeface="ＭＳ Ｐゴシック" charset="-128"/>
              </a:defRPr>
            </a:lvl6pPr>
            <a:lvl7pPr marL="2966451" indent="-228189" algn="ctr" eaLnBrk="0" fontAlgn="base" hangingPunct="0">
              <a:spcBef>
                <a:spcPct val="0"/>
              </a:spcBef>
              <a:spcAft>
                <a:spcPct val="0"/>
              </a:spcAft>
              <a:defRPr sz="499">
                <a:solidFill>
                  <a:schemeClr val="tx1"/>
                </a:solidFill>
                <a:latin typeface="Times New Roman" charset="0"/>
                <a:ea typeface="ＭＳ Ｐゴシック" charset="-128"/>
              </a:defRPr>
            </a:lvl7pPr>
            <a:lvl8pPr marL="3422828" indent="-228189" algn="ctr" eaLnBrk="0" fontAlgn="base" hangingPunct="0">
              <a:spcBef>
                <a:spcPct val="0"/>
              </a:spcBef>
              <a:spcAft>
                <a:spcPct val="0"/>
              </a:spcAft>
              <a:defRPr sz="499">
                <a:solidFill>
                  <a:schemeClr val="tx1"/>
                </a:solidFill>
                <a:latin typeface="Times New Roman" charset="0"/>
                <a:ea typeface="ＭＳ Ｐゴシック" charset="-128"/>
              </a:defRPr>
            </a:lvl8pPr>
            <a:lvl9pPr marL="3879205" indent="-228189" algn="ctr" eaLnBrk="0" fontAlgn="base" hangingPunct="0">
              <a:spcBef>
                <a:spcPct val="0"/>
              </a:spcBef>
              <a:spcAft>
                <a:spcPct val="0"/>
              </a:spcAft>
              <a:defRPr sz="499">
                <a:solidFill>
                  <a:schemeClr val="tx1"/>
                </a:solidFill>
                <a:latin typeface="Times New Roman" charset="0"/>
                <a:ea typeface="ＭＳ Ｐゴシック" charset="-128"/>
              </a:defRPr>
            </a:lvl9pPr>
          </a:lstStyle>
          <a:p>
            <a:pPr>
              <a:defRPr/>
            </a:pPr>
            <a:fld id="{8338F423-84B5-CA47-B8A9-B870D2E54E96}" type="slidenum">
              <a:rPr lang="en-US" altLang="en-US" sz="1198" smtClean="0">
                <a:latin typeface="Tahoma" charset="0"/>
              </a:rPr>
              <a:pPr>
                <a:defRPr/>
              </a:pPr>
              <a:t>44</a:t>
            </a:fld>
            <a:endParaRPr lang="en-US" altLang="en-US" sz="1198">
              <a:latin typeface="Tahoma" charset="0"/>
            </a:endParaRPr>
          </a:p>
        </p:txBody>
      </p:sp>
      <p:graphicFrame>
        <p:nvGraphicFramePr>
          <p:cNvPr id="50180" name="Object 498"/>
          <p:cNvGraphicFramePr>
            <a:graphicFrameLocks noChangeAspect="1"/>
          </p:cNvGraphicFramePr>
          <p:nvPr/>
        </p:nvGraphicFramePr>
        <p:xfrm>
          <a:off x="14288" y="3733800"/>
          <a:ext cx="2220912" cy="1563688"/>
        </p:xfrm>
        <a:graphic>
          <a:graphicData uri="http://schemas.openxmlformats.org/presentationml/2006/ole">
            <mc:AlternateContent xmlns:mc="http://schemas.openxmlformats.org/markup-compatibility/2006">
              <mc:Choice xmlns:v="urn:schemas-microsoft-com:vml" Requires="v">
                <p:oleObj spid="_x0000_s735423" name="Photo Editor Photo" r:id="rId4" imgW="5668166" imgH="3990476" progId="MSPhotoEd.3">
                  <p:embed/>
                </p:oleObj>
              </mc:Choice>
              <mc:Fallback>
                <p:oleObj name="Photo Editor Photo" r:id="rId4" imgW="5668166" imgH="3990476" progId="MSPhotoEd.3">
                  <p:embed/>
                  <p:pic>
                    <p:nvPicPr>
                      <p:cNvPr id="50180" name="Object 49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88" y="3733800"/>
                        <a:ext cx="2220912" cy="156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50181" name="Object 497"/>
          <p:cNvGraphicFramePr>
            <a:graphicFrameLocks noChangeAspect="1"/>
          </p:cNvGraphicFramePr>
          <p:nvPr/>
        </p:nvGraphicFramePr>
        <p:xfrm>
          <a:off x="388938" y="1984375"/>
          <a:ext cx="1801812" cy="1335088"/>
        </p:xfrm>
        <a:graphic>
          <a:graphicData uri="http://schemas.openxmlformats.org/presentationml/2006/ole">
            <mc:AlternateContent xmlns:mc="http://schemas.openxmlformats.org/markup-compatibility/2006">
              <mc:Choice xmlns:v="urn:schemas-microsoft-com:vml" Requires="v">
                <p:oleObj spid="_x0000_s735424" name="Photo Editor Photo" r:id="rId6" imgW="3761905" imgH="2790476" progId="MSPhotoEd.3">
                  <p:embed/>
                </p:oleObj>
              </mc:Choice>
              <mc:Fallback>
                <p:oleObj name="Photo Editor Photo" r:id="rId6" imgW="3761905" imgH="2790476" progId="MSPhotoEd.3">
                  <p:embed/>
                  <p:pic>
                    <p:nvPicPr>
                      <p:cNvPr id="50181" name="Object 49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8938" y="1984375"/>
                        <a:ext cx="1801812" cy="1335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50182" name="Group 3"/>
          <p:cNvGrpSpPr>
            <a:grpSpLocks/>
          </p:cNvGrpSpPr>
          <p:nvPr/>
        </p:nvGrpSpPr>
        <p:grpSpPr bwMode="auto">
          <a:xfrm>
            <a:off x="7962900" y="2373313"/>
            <a:ext cx="1179513" cy="804862"/>
            <a:chOff x="1372" y="240"/>
            <a:chExt cx="836" cy="549"/>
          </a:xfrm>
        </p:grpSpPr>
        <p:grpSp>
          <p:nvGrpSpPr>
            <p:cNvPr id="50316" name="Group 4"/>
            <p:cNvGrpSpPr>
              <a:grpSpLocks/>
            </p:cNvGrpSpPr>
            <p:nvPr/>
          </p:nvGrpSpPr>
          <p:grpSpPr bwMode="auto">
            <a:xfrm>
              <a:off x="1372" y="240"/>
              <a:ext cx="833" cy="499"/>
              <a:chOff x="628" y="1878"/>
              <a:chExt cx="833" cy="499"/>
            </a:xfrm>
          </p:grpSpPr>
          <p:sp>
            <p:nvSpPr>
              <p:cNvPr id="81201"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202" name="Oval 6"/>
              <p:cNvSpPr>
                <a:spLocks noChangeArrowheads="1"/>
              </p:cNvSpPr>
              <p:nvPr/>
            </p:nvSpPr>
            <p:spPr bwMode="auto">
              <a:xfrm>
                <a:off x="714" y="1932"/>
                <a:ext cx="277"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203" name="Oval 7"/>
              <p:cNvSpPr>
                <a:spLocks noChangeArrowheads="1"/>
              </p:cNvSpPr>
              <p:nvPr/>
            </p:nvSpPr>
            <p:spPr bwMode="auto">
              <a:xfrm>
                <a:off x="628" y="2056"/>
                <a:ext cx="188" cy="17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204" name="Oval 8"/>
              <p:cNvSpPr>
                <a:spLocks noChangeArrowheads="1"/>
              </p:cNvSpPr>
              <p:nvPr/>
            </p:nvSpPr>
            <p:spPr bwMode="auto">
              <a:xfrm>
                <a:off x="685" y="2131"/>
                <a:ext cx="279"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205" name="Oval 9"/>
              <p:cNvSpPr>
                <a:spLocks noChangeArrowheads="1"/>
              </p:cNvSpPr>
              <p:nvPr/>
            </p:nvSpPr>
            <p:spPr bwMode="auto">
              <a:xfrm>
                <a:off x="883" y="2161"/>
                <a:ext cx="421" cy="21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206" name="Oval 10"/>
              <p:cNvSpPr>
                <a:spLocks noChangeArrowheads="1"/>
              </p:cNvSpPr>
              <p:nvPr/>
            </p:nvSpPr>
            <p:spPr bwMode="auto">
              <a:xfrm>
                <a:off x="1151" y="1938"/>
                <a:ext cx="269"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207" name="Oval 11"/>
              <p:cNvSpPr>
                <a:spLocks noChangeArrowheads="1"/>
              </p:cNvSpPr>
              <p:nvPr/>
            </p:nvSpPr>
            <p:spPr bwMode="auto">
              <a:xfrm>
                <a:off x="1193" y="2043"/>
                <a:ext cx="268"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208"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209"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grpSp>
        <p:grpSp>
          <p:nvGrpSpPr>
            <p:cNvPr id="50317" name="Group 14"/>
            <p:cNvGrpSpPr>
              <a:grpSpLocks/>
            </p:cNvGrpSpPr>
            <p:nvPr/>
          </p:nvGrpSpPr>
          <p:grpSpPr bwMode="auto">
            <a:xfrm>
              <a:off x="1372" y="286"/>
              <a:ext cx="836" cy="503"/>
              <a:chOff x="628" y="1876"/>
              <a:chExt cx="836" cy="503"/>
            </a:xfrm>
          </p:grpSpPr>
          <p:sp>
            <p:nvSpPr>
              <p:cNvPr id="50466"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67"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50468"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69"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50470"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71"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50472"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73"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50474"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75"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50476"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77"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50478"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79"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50480"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81"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sp>
          <p:nvSpPr>
            <p:cNvPr id="50318" name="Freeform 31"/>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0319" name="Group 32"/>
            <p:cNvGrpSpPr>
              <a:grpSpLocks/>
            </p:cNvGrpSpPr>
            <p:nvPr/>
          </p:nvGrpSpPr>
          <p:grpSpPr bwMode="auto">
            <a:xfrm>
              <a:off x="1927" y="332"/>
              <a:ext cx="171" cy="169"/>
              <a:chOff x="1179" y="1966"/>
              <a:chExt cx="171" cy="169"/>
            </a:xfrm>
          </p:grpSpPr>
          <p:sp>
            <p:nvSpPr>
              <p:cNvPr id="50446" name="Freeform 33"/>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47" name="Freeform 34"/>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endParaRPr lang="en-US"/>
              </a:p>
            </p:txBody>
          </p:sp>
          <p:sp>
            <p:nvSpPr>
              <p:cNvPr id="81167" name="Rectangle 35"/>
              <p:cNvSpPr>
                <a:spLocks noChangeArrowheads="1"/>
              </p:cNvSpPr>
              <p:nvPr/>
            </p:nvSpPr>
            <p:spPr bwMode="auto">
              <a:xfrm>
                <a:off x="1201" y="2086"/>
                <a:ext cx="128"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68" name="Rectangle 36"/>
              <p:cNvSpPr>
                <a:spLocks noChangeArrowheads="1"/>
              </p:cNvSpPr>
              <p:nvPr/>
            </p:nvSpPr>
            <p:spPr bwMode="auto">
              <a:xfrm>
                <a:off x="1201" y="2087"/>
                <a:ext cx="127" cy="17"/>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50450" name="Freeform 37"/>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51" name="Freeform 38"/>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50452" name="Freeform 39"/>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53" name="Freeform 40"/>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endParaRPr lang="en-US"/>
              </a:p>
            </p:txBody>
          </p:sp>
          <p:sp>
            <p:nvSpPr>
              <p:cNvPr id="50454" name="Freeform 41"/>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55" name="Freeform 42"/>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endParaRPr lang="en-US"/>
              </a:p>
            </p:txBody>
          </p:sp>
          <p:sp>
            <p:nvSpPr>
              <p:cNvPr id="81175" name="Rectangle 43"/>
              <p:cNvSpPr>
                <a:spLocks noChangeArrowheads="1"/>
              </p:cNvSpPr>
              <p:nvPr/>
            </p:nvSpPr>
            <p:spPr bwMode="auto">
              <a:xfrm>
                <a:off x="1206" y="1981"/>
                <a:ext cx="127" cy="95"/>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76" name="Rectangle 44"/>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50458" name="Freeform 45"/>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59" name="Freeform 46"/>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50460" name="Freeform 47"/>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61" name="Freeform 48"/>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50462" name="Freeform 49"/>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63" name="Freeform 50"/>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81183" name="Rectangle 51"/>
              <p:cNvSpPr>
                <a:spLocks noChangeArrowheads="1"/>
              </p:cNvSpPr>
              <p:nvPr/>
            </p:nvSpPr>
            <p:spPr bwMode="auto">
              <a:xfrm>
                <a:off x="1179" y="2128"/>
                <a:ext cx="140" cy="4"/>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84" name="Rectangle 52"/>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grpSp>
        <p:grpSp>
          <p:nvGrpSpPr>
            <p:cNvPr id="50320" name="Group 53"/>
            <p:cNvGrpSpPr>
              <a:grpSpLocks/>
            </p:cNvGrpSpPr>
            <p:nvPr/>
          </p:nvGrpSpPr>
          <p:grpSpPr bwMode="auto">
            <a:xfrm>
              <a:off x="1971" y="370"/>
              <a:ext cx="94" cy="56"/>
              <a:chOff x="1223" y="2004"/>
              <a:chExt cx="94" cy="56"/>
            </a:xfrm>
          </p:grpSpPr>
          <p:grpSp>
            <p:nvGrpSpPr>
              <p:cNvPr id="50419" name="Group 54"/>
              <p:cNvGrpSpPr>
                <a:grpSpLocks/>
              </p:cNvGrpSpPr>
              <p:nvPr/>
            </p:nvGrpSpPr>
            <p:grpSpPr bwMode="auto">
              <a:xfrm>
                <a:off x="1223" y="2004"/>
                <a:ext cx="93" cy="56"/>
                <a:chOff x="1223" y="2004"/>
                <a:chExt cx="93" cy="56"/>
              </a:xfrm>
            </p:grpSpPr>
            <p:sp>
              <p:nvSpPr>
                <p:cNvPr id="81156" name="Oval 55"/>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57" name="Oval 56"/>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58" name="Oval 57"/>
                <p:cNvSpPr>
                  <a:spLocks noChangeArrowheads="1"/>
                </p:cNvSpPr>
                <p:nvPr/>
              </p:nvSpPr>
              <p:spPr bwMode="auto">
                <a:xfrm>
                  <a:off x="1223" y="2026"/>
                  <a:ext cx="20" cy="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59" name="Oval 58"/>
                <p:cNvSpPr>
                  <a:spLocks noChangeArrowheads="1"/>
                </p:cNvSpPr>
                <p:nvPr/>
              </p:nvSpPr>
              <p:spPr bwMode="auto">
                <a:xfrm>
                  <a:off x="1227" y="2032"/>
                  <a:ext cx="34" cy="2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60" name="Oval 59"/>
                <p:cNvSpPr>
                  <a:spLocks noChangeArrowheads="1"/>
                </p:cNvSpPr>
                <p:nvPr/>
              </p:nvSpPr>
              <p:spPr bwMode="auto">
                <a:xfrm>
                  <a:off x="1251" y="2036"/>
                  <a:ext cx="52"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61" name="Oval 60"/>
                <p:cNvSpPr>
                  <a:spLocks noChangeArrowheads="1"/>
                </p:cNvSpPr>
                <p:nvPr/>
              </p:nvSpPr>
              <p:spPr bwMode="auto">
                <a:xfrm>
                  <a:off x="1281" y="2010"/>
                  <a:ext cx="30" cy="15"/>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62" name="Oval 61"/>
                <p:cNvSpPr>
                  <a:spLocks noChangeArrowheads="1"/>
                </p:cNvSpPr>
                <p:nvPr/>
              </p:nvSpPr>
              <p:spPr bwMode="auto">
                <a:xfrm>
                  <a:off x="1283" y="2022"/>
                  <a:ext cx="33" cy="1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63" name="Oval 62"/>
                <p:cNvSpPr>
                  <a:spLocks noChangeArrowheads="1"/>
                </p:cNvSpPr>
                <p:nvPr/>
              </p:nvSpPr>
              <p:spPr bwMode="auto">
                <a:xfrm>
                  <a:off x="1283" y="2026"/>
                  <a:ext cx="28"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64" name="Oval 63"/>
                <p:cNvSpPr>
                  <a:spLocks noChangeArrowheads="1"/>
                </p:cNvSpPr>
                <p:nvPr/>
              </p:nvSpPr>
              <p:spPr bwMode="auto">
                <a:xfrm>
                  <a:off x="1236" y="2018"/>
                  <a:ext cx="64"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grpSp>
          <p:grpSp>
            <p:nvGrpSpPr>
              <p:cNvPr id="50420" name="Group 64"/>
              <p:cNvGrpSpPr>
                <a:grpSpLocks/>
              </p:cNvGrpSpPr>
              <p:nvPr/>
            </p:nvGrpSpPr>
            <p:grpSpPr bwMode="auto">
              <a:xfrm>
                <a:off x="1223" y="2004"/>
                <a:ext cx="94" cy="56"/>
                <a:chOff x="1223" y="2004"/>
                <a:chExt cx="94" cy="56"/>
              </a:xfrm>
            </p:grpSpPr>
            <p:sp>
              <p:nvSpPr>
                <p:cNvPr id="50421" name="Arc 65"/>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lnTo>
                        <a:pt x="0" y="159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22" name="Arc 66"/>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lnTo>
                        <a:pt x="-1" y="15705"/>
                      </a:lnTo>
                      <a:close/>
                    </a:path>
                  </a:pathLst>
                </a:custGeom>
                <a:solidFill>
                  <a:srgbClr val="E7EDED"/>
                </a:solidFill>
                <a:ln w="3175">
                  <a:solidFill>
                    <a:srgbClr val="6C8F93"/>
                  </a:solidFill>
                  <a:round/>
                  <a:headEnd/>
                  <a:tailEnd/>
                </a:ln>
              </p:spPr>
              <p:txBody>
                <a:bodyPr/>
                <a:lstStyle/>
                <a:p>
                  <a:endParaRPr lang="en-US"/>
                </a:p>
              </p:txBody>
            </p:sp>
            <p:sp>
              <p:nvSpPr>
                <p:cNvPr id="50423" name="Arc 67"/>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lnTo>
                        <a:pt x="453" y="260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24" name="Arc 68"/>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lnTo>
                        <a:pt x="470" y="26081"/>
                      </a:lnTo>
                      <a:close/>
                    </a:path>
                  </a:pathLst>
                </a:custGeom>
                <a:solidFill>
                  <a:srgbClr val="E7EDED"/>
                </a:solidFill>
                <a:ln w="3175">
                  <a:solidFill>
                    <a:srgbClr val="6C8F93"/>
                  </a:solidFill>
                  <a:round/>
                  <a:headEnd/>
                  <a:tailEnd/>
                </a:ln>
              </p:spPr>
              <p:txBody>
                <a:bodyPr/>
                <a:lstStyle/>
                <a:p>
                  <a:endParaRPr lang="en-US"/>
                </a:p>
              </p:txBody>
            </p:sp>
            <p:sp>
              <p:nvSpPr>
                <p:cNvPr id="50425" name="Arc 69"/>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26" name="Arc 70"/>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50427" name="Arc 71"/>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lnTo>
                        <a:pt x="-1" y="44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28" name="Arc 72"/>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lnTo>
                        <a:pt x="0" y="407"/>
                      </a:lnTo>
                      <a:close/>
                    </a:path>
                  </a:pathLst>
                </a:custGeom>
                <a:solidFill>
                  <a:srgbClr val="E7EDED"/>
                </a:solidFill>
                <a:ln w="3175">
                  <a:solidFill>
                    <a:srgbClr val="6C8F93"/>
                  </a:solidFill>
                  <a:round/>
                  <a:headEnd/>
                  <a:tailEnd/>
                </a:ln>
              </p:spPr>
              <p:txBody>
                <a:bodyPr/>
                <a:lstStyle/>
                <a:p>
                  <a:endParaRPr lang="en-US"/>
                </a:p>
              </p:txBody>
            </p:sp>
            <p:sp>
              <p:nvSpPr>
                <p:cNvPr id="50429" name="Arc 73"/>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lnTo>
                        <a:pt x="13043"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30" name="Arc 74"/>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lnTo>
                        <a:pt x="12687" y="0"/>
                      </a:lnTo>
                      <a:close/>
                    </a:path>
                  </a:pathLst>
                </a:custGeom>
                <a:solidFill>
                  <a:srgbClr val="E7EDED"/>
                </a:solidFill>
                <a:ln w="3175">
                  <a:solidFill>
                    <a:srgbClr val="6C8F93"/>
                  </a:solidFill>
                  <a:round/>
                  <a:headEnd/>
                  <a:tailEnd/>
                </a:ln>
              </p:spPr>
              <p:txBody>
                <a:bodyPr/>
                <a:lstStyle/>
                <a:p>
                  <a:endParaRPr lang="en-US"/>
                </a:p>
              </p:txBody>
            </p:sp>
            <p:sp>
              <p:nvSpPr>
                <p:cNvPr id="50431" name="Arc 75"/>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lnTo>
                        <a:pt x="27312"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32" name="Arc 76"/>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lnTo>
                        <a:pt x="27294" y="-1"/>
                      </a:lnTo>
                      <a:close/>
                    </a:path>
                  </a:pathLst>
                </a:custGeom>
                <a:solidFill>
                  <a:srgbClr val="E7EDED"/>
                </a:solidFill>
                <a:ln w="3175">
                  <a:solidFill>
                    <a:srgbClr val="6C8F93"/>
                  </a:solidFill>
                  <a:round/>
                  <a:headEnd/>
                  <a:tailEnd/>
                </a:ln>
              </p:spPr>
              <p:txBody>
                <a:bodyPr/>
                <a:lstStyle/>
                <a:p>
                  <a:endParaRPr lang="en-US"/>
                </a:p>
              </p:txBody>
            </p:sp>
            <p:sp>
              <p:nvSpPr>
                <p:cNvPr id="50433" name="Arc 77"/>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lnTo>
                        <a:pt x="13091" y="414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34" name="Arc 78"/>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lnTo>
                        <a:pt x="13179" y="41473"/>
                      </a:lnTo>
                      <a:close/>
                    </a:path>
                  </a:pathLst>
                </a:custGeom>
                <a:solidFill>
                  <a:srgbClr val="E7EDED"/>
                </a:solidFill>
                <a:ln w="3175">
                  <a:solidFill>
                    <a:srgbClr val="6C8F93"/>
                  </a:solidFill>
                  <a:round/>
                  <a:headEnd/>
                  <a:tailEnd/>
                </a:ln>
              </p:spPr>
              <p:txBody>
                <a:bodyPr/>
                <a:lstStyle/>
                <a:p>
                  <a:endParaRPr lang="en-US"/>
                </a:p>
              </p:txBody>
            </p:sp>
            <p:sp>
              <p:nvSpPr>
                <p:cNvPr id="50435" name="Arc 79"/>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lnTo>
                        <a:pt x="38843"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36" name="Arc 80"/>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lnTo>
                        <a:pt x="38539" y="12573"/>
                      </a:lnTo>
                      <a:close/>
                    </a:path>
                  </a:pathLst>
                </a:custGeom>
                <a:solidFill>
                  <a:srgbClr val="E7EDED"/>
                </a:solidFill>
                <a:ln w="3175">
                  <a:solidFill>
                    <a:srgbClr val="6C8F93"/>
                  </a:solidFill>
                  <a:round/>
                  <a:headEnd/>
                  <a:tailEnd/>
                </a:ln>
              </p:spPr>
              <p:txBody>
                <a:bodyPr/>
                <a:lstStyle/>
                <a:p>
                  <a:endParaRPr lang="en-US"/>
                </a:p>
              </p:txBody>
            </p:sp>
          </p:grpSp>
        </p:grpSp>
        <p:grpSp>
          <p:nvGrpSpPr>
            <p:cNvPr id="50321" name="Group 81"/>
            <p:cNvGrpSpPr>
              <a:grpSpLocks/>
            </p:cNvGrpSpPr>
            <p:nvPr/>
          </p:nvGrpSpPr>
          <p:grpSpPr bwMode="auto">
            <a:xfrm>
              <a:off x="1709" y="533"/>
              <a:ext cx="169" cy="168"/>
              <a:chOff x="961" y="2167"/>
              <a:chExt cx="169" cy="168"/>
            </a:xfrm>
          </p:grpSpPr>
          <p:sp>
            <p:nvSpPr>
              <p:cNvPr id="50399" name="Freeform 82"/>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00" name="Freeform 83"/>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81120" name="Rectangle 84"/>
              <p:cNvSpPr>
                <a:spLocks noChangeArrowheads="1"/>
              </p:cNvSpPr>
              <p:nvPr/>
            </p:nvSpPr>
            <p:spPr bwMode="auto">
              <a:xfrm>
                <a:off x="985" y="2290"/>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21" name="Rectangle 85"/>
              <p:cNvSpPr>
                <a:spLocks noChangeArrowheads="1"/>
              </p:cNvSpPr>
              <p:nvPr/>
            </p:nvSpPr>
            <p:spPr bwMode="auto">
              <a:xfrm>
                <a:off x="986" y="2290"/>
                <a:ext cx="127" cy="1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50403" name="Freeform 86"/>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04" name="Freeform 87"/>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50405" name="Freeform 88"/>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06" name="Freeform 89"/>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50407" name="Freeform 90"/>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08" name="Freeform 91"/>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81128" name="Rectangle 92"/>
              <p:cNvSpPr>
                <a:spLocks noChangeArrowheads="1"/>
              </p:cNvSpPr>
              <p:nvPr/>
            </p:nvSpPr>
            <p:spPr bwMode="auto">
              <a:xfrm>
                <a:off x="991" y="2185"/>
                <a:ext cx="126" cy="95"/>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29" name="Rectangle 93"/>
              <p:cNvSpPr>
                <a:spLocks noChangeArrowheads="1"/>
              </p:cNvSpPr>
              <p:nvPr/>
            </p:nvSpPr>
            <p:spPr bwMode="auto">
              <a:xfrm>
                <a:off x="1001" y="2197"/>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50411" name="Freeform 94"/>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12" name="Freeform 95"/>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50413" name="Freeform 96"/>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14" name="Freeform 97"/>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endParaRPr lang="en-US"/>
              </a:p>
            </p:txBody>
          </p:sp>
          <p:sp>
            <p:nvSpPr>
              <p:cNvPr id="50415" name="Freeform 98"/>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16" name="Freeform 99"/>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endParaRPr lang="en-US"/>
              </a:p>
            </p:txBody>
          </p:sp>
          <p:sp>
            <p:nvSpPr>
              <p:cNvPr id="81136" name="Rectangle 100"/>
              <p:cNvSpPr>
                <a:spLocks noChangeArrowheads="1"/>
              </p:cNvSpPr>
              <p:nvPr/>
            </p:nvSpPr>
            <p:spPr bwMode="auto">
              <a:xfrm>
                <a:off x="964" y="2329"/>
                <a:ext cx="136"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37" name="Rectangle 101"/>
              <p:cNvSpPr>
                <a:spLocks noChangeArrowheads="1"/>
              </p:cNvSpPr>
              <p:nvPr/>
            </p:nvSpPr>
            <p:spPr bwMode="auto">
              <a:xfrm>
                <a:off x="965" y="2330"/>
                <a:ext cx="134"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grpSp>
        <p:grpSp>
          <p:nvGrpSpPr>
            <p:cNvPr id="50322" name="Group 102"/>
            <p:cNvGrpSpPr>
              <a:grpSpLocks/>
            </p:cNvGrpSpPr>
            <p:nvPr/>
          </p:nvGrpSpPr>
          <p:grpSpPr bwMode="auto">
            <a:xfrm>
              <a:off x="1753" y="571"/>
              <a:ext cx="93" cy="56"/>
              <a:chOff x="1005" y="2205"/>
              <a:chExt cx="93" cy="56"/>
            </a:xfrm>
          </p:grpSpPr>
          <p:grpSp>
            <p:nvGrpSpPr>
              <p:cNvPr id="50372" name="Group 103"/>
              <p:cNvGrpSpPr>
                <a:grpSpLocks/>
              </p:cNvGrpSpPr>
              <p:nvPr/>
            </p:nvGrpSpPr>
            <p:grpSpPr bwMode="auto">
              <a:xfrm>
                <a:off x="1005" y="2205"/>
                <a:ext cx="93" cy="56"/>
                <a:chOff x="1005" y="2205"/>
                <a:chExt cx="93" cy="56"/>
              </a:xfrm>
            </p:grpSpPr>
            <p:sp>
              <p:nvSpPr>
                <p:cNvPr id="81109" name="Oval 104"/>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10" name="Oval 105"/>
                <p:cNvSpPr>
                  <a:spLocks noChangeArrowheads="1"/>
                </p:cNvSpPr>
                <p:nvPr/>
              </p:nvSpPr>
              <p:spPr bwMode="auto">
                <a:xfrm>
                  <a:off x="1018" y="2211"/>
                  <a:ext cx="2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11" name="Oval 106"/>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12" name="Oval 107"/>
                <p:cNvSpPr>
                  <a:spLocks noChangeArrowheads="1"/>
                </p:cNvSpPr>
                <p:nvPr/>
              </p:nvSpPr>
              <p:spPr bwMode="auto">
                <a:xfrm>
                  <a:off x="1011" y="2234"/>
                  <a:ext cx="33" cy="1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13" name="Oval 108"/>
                <p:cNvSpPr>
                  <a:spLocks noChangeArrowheads="1"/>
                </p:cNvSpPr>
                <p:nvPr/>
              </p:nvSpPr>
              <p:spPr bwMode="auto">
                <a:xfrm>
                  <a:off x="1035" y="2237"/>
                  <a:ext cx="47"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14" name="Oval 109"/>
                <p:cNvSpPr>
                  <a:spLocks noChangeArrowheads="1"/>
                </p:cNvSpPr>
                <p:nvPr/>
              </p:nvSpPr>
              <p:spPr bwMode="auto">
                <a:xfrm>
                  <a:off x="1064" y="2211"/>
                  <a:ext cx="29"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15" name="Oval 110"/>
                <p:cNvSpPr>
                  <a:spLocks noChangeArrowheads="1"/>
                </p:cNvSpPr>
                <p:nvPr/>
              </p:nvSpPr>
              <p:spPr bwMode="auto">
                <a:xfrm>
                  <a:off x="1068" y="2223"/>
                  <a:ext cx="27"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16" name="Oval 111"/>
                <p:cNvSpPr>
                  <a:spLocks noChangeArrowheads="1"/>
                </p:cNvSpPr>
                <p:nvPr/>
              </p:nvSpPr>
              <p:spPr bwMode="auto">
                <a:xfrm>
                  <a:off x="1066" y="2227"/>
                  <a:ext cx="27" cy="2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17" name="Oval 112"/>
                <p:cNvSpPr>
                  <a:spLocks noChangeArrowheads="1"/>
                </p:cNvSpPr>
                <p:nvPr/>
              </p:nvSpPr>
              <p:spPr bwMode="auto">
                <a:xfrm>
                  <a:off x="1021" y="2219"/>
                  <a:ext cx="61" cy="2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grpSp>
          <p:grpSp>
            <p:nvGrpSpPr>
              <p:cNvPr id="50373" name="Group 113"/>
              <p:cNvGrpSpPr>
                <a:grpSpLocks/>
              </p:cNvGrpSpPr>
              <p:nvPr/>
            </p:nvGrpSpPr>
            <p:grpSpPr bwMode="auto">
              <a:xfrm>
                <a:off x="1005" y="2205"/>
                <a:ext cx="93" cy="56"/>
                <a:chOff x="1005" y="2205"/>
                <a:chExt cx="93" cy="56"/>
              </a:xfrm>
            </p:grpSpPr>
            <p:sp>
              <p:nvSpPr>
                <p:cNvPr id="50374" name="Arc 114"/>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lnTo>
                        <a:pt x="0" y="1435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75" name="Arc 115"/>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lnTo>
                        <a:pt x="-1" y="14116"/>
                      </a:lnTo>
                      <a:close/>
                    </a:path>
                  </a:pathLst>
                </a:custGeom>
                <a:solidFill>
                  <a:srgbClr val="E7EDED"/>
                </a:solidFill>
                <a:ln w="3175">
                  <a:solidFill>
                    <a:srgbClr val="6C8F93"/>
                  </a:solidFill>
                  <a:round/>
                  <a:headEnd/>
                  <a:tailEnd/>
                </a:ln>
              </p:spPr>
              <p:txBody>
                <a:bodyPr/>
                <a:lstStyle/>
                <a:p>
                  <a:endParaRPr lang="en-US"/>
                </a:p>
              </p:txBody>
            </p:sp>
            <p:sp>
              <p:nvSpPr>
                <p:cNvPr id="50376" name="Arc 116"/>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lnTo>
                        <a:pt x="447" y="2597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77" name="Arc 117"/>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lnTo>
                        <a:pt x="465" y="26057"/>
                      </a:lnTo>
                      <a:close/>
                    </a:path>
                  </a:pathLst>
                </a:custGeom>
                <a:solidFill>
                  <a:srgbClr val="E7EDED"/>
                </a:solidFill>
                <a:ln w="3175">
                  <a:solidFill>
                    <a:srgbClr val="6C8F93"/>
                  </a:solidFill>
                  <a:round/>
                  <a:headEnd/>
                  <a:tailEnd/>
                </a:ln>
              </p:spPr>
              <p:txBody>
                <a:bodyPr/>
                <a:lstStyle/>
                <a:p>
                  <a:endParaRPr lang="en-US"/>
                </a:p>
              </p:txBody>
            </p:sp>
            <p:sp>
              <p:nvSpPr>
                <p:cNvPr id="50378" name="Arc 118"/>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lnTo>
                        <a:pt x="32393" y="2008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79" name="Arc 119"/>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lnTo>
                        <a:pt x="32065" y="20332"/>
                      </a:lnTo>
                      <a:close/>
                    </a:path>
                  </a:pathLst>
                </a:custGeom>
                <a:solidFill>
                  <a:srgbClr val="E7EDED"/>
                </a:solidFill>
                <a:ln w="3175">
                  <a:solidFill>
                    <a:srgbClr val="6C8F93"/>
                  </a:solidFill>
                  <a:round/>
                  <a:headEnd/>
                  <a:tailEnd/>
                </a:ln>
              </p:spPr>
              <p:txBody>
                <a:bodyPr/>
                <a:lstStyle/>
                <a:p>
                  <a:endParaRPr lang="en-US"/>
                </a:p>
              </p:txBody>
            </p:sp>
            <p:sp>
              <p:nvSpPr>
                <p:cNvPr id="50380" name="Arc 120"/>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lnTo>
                        <a:pt x="0" y="41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81" name="Arc 121"/>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lnTo>
                        <a:pt x="0" y="381"/>
                      </a:lnTo>
                      <a:close/>
                    </a:path>
                  </a:pathLst>
                </a:custGeom>
                <a:solidFill>
                  <a:srgbClr val="E7EDED"/>
                </a:solidFill>
                <a:ln w="3175">
                  <a:solidFill>
                    <a:srgbClr val="6C8F93"/>
                  </a:solidFill>
                  <a:round/>
                  <a:headEnd/>
                  <a:tailEnd/>
                </a:ln>
              </p:spPr>
              <p:txBody>
                <a:bodyPr/>
                <a:lstStyle/>
                <a:p>
                  <a:endParaRPr lang="en-US"/>
                </a:p>
              </p:txBody>
            </p:sp>
            <p:sp>
              <p:nvSpPr>
                <p:cNvPr id="50382" name="Arc 122"/>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lnTo>
                        <a:pt x="13298"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83" name="Arc 123"/>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lnTo>
                        <a:pt x="12959" y="-1"/>
                      </a:lnTo>
                      <a:close/>
                    </a:path>
                  </a:pathLst>
                </a:custGeom>
                <a:solidFill>
                  <a:srgbClr val="E7EDED"/>
                </a:solidFill>
                <a:ln w="3175">
                  <a:solidFill>
                    <a:srgbClr val="6C8F93"/>
                  </a:solidFill>
                  <a:round/>
                  <a:headEnd/>
                  <a:tailEnd/>
                </a:ln>
              </p:spPr>
              <p:txBody>
                <a:bodyPr/>
                <a:lstStyle/>
                <a:p>
                  <a:endParaRPr lang="en-US"/>
                </a:p>
              </p:txBody>
            </p:sp>
            <p:sp>
              <p:nvSpPr>
                <p:cNvPr id="50384" name="Arc 124"/>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85" name="Arc 125"/>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w="3175">
                  <a:solidFill>
                    <a:srgbClr val="6C8F93"/>
                  </a:solidFill>
                  <a:round/>
                  <a:headEnd/>
                  <a:tailEnd/>
                </a:ln>
              </p:spPr>
              <p:txBody>
                <a:bodyPr/>
                <a:lstStyle/>
                <a:p>
                  <a:endParaRPr lang="en-US"/>
                </a:p>
              </p:txBody>
            </p:sp>
            <p:sp>
              <p:nvSpPr>
                <p:cNvPr id="50386" name="Arc 126"/>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lnTo>
                        <a:pt x="12736" y="412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87" name="Arc 127"/>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lnTo>
                        <a:pt x="12826" y="41322"/>
                      </a:lnTo>
                      <a:close/>
                    </a:path>
                  </a:pathLst>
                </a:custGeom>
                <a:solidFill>
                  <a:srgbClr val="E7EDED"/>
                </a:solidFill>
                <a:ln w="3175">
                  <a:solidFill>
                    <a:srgbClr val="6C8F93"/>
                  </a:solidFill>
                  <a:round/>
                  <a:headEnd/>
                  <a:tailEnd/>
                </a:ln>
              </p:spPr>
              <p:txBody>
                <a:bodyPr/>
                <a:lstStyle/>
                <a:p>
                  <a:endParaRPr lang="en-US"/>
                </a:p>
              </p:txBody>
            </p:sp>
            <p:sp>
              <p:nvSpPr>
                <p:cNvPr id="50388" name="Arc 128"/>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lnTo>
                        <a:pt x="39156"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89" name="Arc 129"/>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lnTo>
                        <a:pt x="38878" y="12573"/>
                      </a:lnTo>
                      <a:close/>
                    </a:path>
                  </a:pathLst>
                </a:custGeom>
                <a:solidFill>
                  <a:srgbClr val="E7EDED"/>
                </a:solidFill>
                <a:ln w="3175">
                  <a:solidFill>
                    <a:srgbClr val="6C8F93"/>
                  </a:solidFill>
                  <a:round/>
                  <a:headEnd/>
                  <a:tailEnd/>
                </a:ln>
              </p:spPr>
              <p:txBody>
                <a:bodyPr/>
                <a:lstStyle/>
                <a:p>
                  <a:endParaRPr lang="en-US"/>
                </a:p>
              </p:txBody>
            </p:sp>
          </p:grpSp>
        </p:grpSp>
        <p:grpSp>
          <p:nvGrpSpPr>
            <p:cNvPr id="50323" name="Group 130"/>
            <p:cNvGrpSpPr>
              <a:grpSpLocks/>
            </p:cNvGrpSpPr>
            <p:nvPr/>
          </p:nvGrpSpPr>
          <p:grpSpPr bwMode="auto">
            <a:xfrm>
              <a:off x="1523" y="332"/>
              <a:ext cx="170" cy="169"/>
              <a:chOff x="775" y="1966"/>
              <a:chExt cx="170" cy="169"/>
            </a:xfrm>
          </p:grpSpPr>
          <p:sp>
            <p:nvSpPr>
              <p:cNvPr id="50352" name="Freeform 131"/>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53" name="Freeform 132"/>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81073" name="Rectangle 133"/>
              <p:cNvSpPr>
                <a:spLocks noChangeArrowheads="1"/>
              </p:cNvSpPr>
              <p:nvPr/>
            </p:nvSpPr>
            <p:spPr bwMode="auto">
              <a:xfrm>
                <a:off x="797" y="2086"/>
                <a:ext cx="132"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74" name="Rectangle 134"/>
              <p:cNvSpPr>
                <a:spLocks noChangeArrowheads="1"/>
              </p:cNvSpPr>
              <p:nvPr/>
            </p:nvSpPr>
            <p:spPr bwMode="auto">
              <a:xfrm>
                <a:off x="800" y="2087"/>
                <a:ext cx="128" cy="17"/>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50356" name="Freeform 135"/>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57" name="Freeform 136"/>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50358" name="Freeform 137"/>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59" name="Freeform 138"/>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50360" name="Freeform 139"/>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61" name="Freeform 140"/>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81081" name="Rectangle 141"/>
              <p:cNvSpPr>
                <a:spLocks noChangeArrowheads="1"/>
              </p:cNvSpPr>
              <p:nvPr/>
            </p:nvSpPr>
            <p:spPr bwMode="auto">
              <a:xfrm>
                <a:off x="802" y="1981"/>
                <a:ext cx="128" cy="95"/>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82" name="Rectangle 142"/>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50364" name="Freeform 143"/>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65" name="Freeform 144"/>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50366" name="Freeform 145"/>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67" name="Freeform 146"/>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50368" name="Freeform 147"/>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69" name="Freeform 148"/>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81089" name="Rectangle 149"/>
              <p:cNvSpPr>
                <a:spLocks noChangeArrowheads="1"/>
              </p:cNvSpPr>
              <p:nvPr/>
            </p:nvSpPr>
            <p:spPr bwMode="auto">
              <a:xfrm>
                <a:off x="775" y="2128"/>
                <a:ext cx="138" cy="4"/>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90" name="Rectangle 150"/>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grpSp>
        <p:grpSp>
          <p:nvGrpSpPr>
            <p:cNvPr id="50324" name="Group 151"/>
            <p:cNvGrpSpPr>
              <a:grpSpLocks/>
            </p:cNvGrpSpPr>
            <p:nvPr/>
          </p:nvGrpSpPr>
          <p:grpSpPr bwMode="auto">
            <a:xfrm>
              <a:off x="1568" y="370"/>
              <a:ext cx="92" cy="56"/>
              <a:chOff x="820" y="2004"/>
              <a:chExt cx="92" cy="56"/>
            </a:xfrm>
          </p:grpSpPr>
          <p:grpSp>
            <p:nvGrpSpPr>
              <p:cNvPr id="50325" name="Group 152"/>
              <p:cNvGrpSpPr>
                <a:grpSpLocks/>
              </p:cNvGrpSpPr>
              <p:nvPr/>
            </p:nvGrpSpPr>
            <p:grpSpPr bwMode="auto">
              <a:xfrm>
                <a:off x="820" y="2004"/>
                <a:ext cx="92" cy="56"/>
                <a:chOff x="820" y="2004"/>
                <a:chExt cx="92" cy="56"/>
              </a:xfrm>
            </p:grpSpPr>
            <p:sp>
              <p:nvSpPr>
                <p:cNvPr id="81062" name="Oval 153"/>
                <p:cNvSpPr>
                  <a:spLocks noChangeArrowheads="1"/>
                </p:cNvSpPr>
                <p:nvPr/>
              </p:nvSpPr>
              <p:spPr bwMode="auto">
                <a:xfrm>
                  <a:off x="852" y="2004"/>
                  <a:ext cx="37"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63" name="Oval 154"/>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64" name="Oval 155"/>
                <p:cNvSpPr>
                  <a:spLocks noChangeArrowheads="1"/>
                </p:cNvSpPr>
                <p:nvPr/>
              </p:nvSpPr>
              <p:spPr bwMode="auto">
                <a:xfrm>
                  <a:off x="820" y="2026"/>
                  <a:ext cx="20" cy="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65" name="Oval 156"/>
                <p:cNvSpPr>
                  <a:spLocks noChangeArrowheads="1"/>
                </p:cNvSpPr>
                <p:nvPr/>
              </p:nvSpPr>
              <p:spPr bwMode="auto">
                <a:xfrm>
                  <a:off x="824" y="2032"/>
                  <a:ext cx="34" cy="2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66" name="Oval 157"/>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67" name="Oval 158"/>
                <p:cNvSpPr>
                  <a:spLocks noChangeArrowheads="1"/>
                </p:cNvSpPr>
                <p:nvPr/>
              </p:nvSpPr>
              <p:spPr bwMode="auto">
                <a:xfrm>
                  <a:off x="878" y="2010"/>
                  <a:ext cx="29" cy="15"/>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68" name="Oval 159"/>
                <p:cNvSpPr>
                  <a:spLocks noChangeArrowheads="1"/>
                </p:cNvSpPr>
                <p:nvPr/>
              </p:nvSpPr>
              <p:spPr bwMode="auto">
                <a:xfrm>
                  <a:off x="882" y="2022"/>
                  <a:ext cx="30" cy="1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69" name="Oval 160"/>
                <p:cNvSpPr>
                  <a:spLocks noChangeArrowheads="1"/>
                </p:cNvSpPr>
                <p:nvPr/>
              </p:nvSpPr>
              <p:spPr bwMode="auto">
                <a:xfrm>
                  <a:off x="879" y="2026"/>
                  <a:ext cx="28"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70" name="Oval 161"/>
                <p:cNvSpPr>
                  <a:spLocks noChangeArrowheads="1"/>
                </p:cNvSpPr>
                <p:nvPr/>
              </p:nvSpPr>
              <p:spPr bwMode="auto">
                <a:xfrm>
                  <a:off x="836" y="2018"/>
                  <a:ext cx="63"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grpSp>
          <p:grpSp>
            <p:nvGrpSpPr>
              <p:cNvPr id="50326" name="Group 162"/>
              <p:cNvGrpSpPr>
                <a:grpSpLocks/>
              </p:cNvGrpSpPr>
              <p:nvPr/>
            </p:nvGrpSpPr>
            <p:grpSpPr bwMode="auto">
              <a:xfrm>
                <a:off x="820" y="2004"/>
                <a:ext cx="92" cy="56"/>
                <a:chOff x="820" y="2004"/>
                <a:chExt cx="92" cy="56"/>
              </a:xfrm>
            </p:grpSpPr>
            <p:sp>
              <p:nvSpPr>
                <p:cNvPr id="50327" name="Arc 163"/>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lnTo>
                        <a:pt x="-1" y="1581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28" name="Arc 164"/>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lnTo>
                        <a:pt x="0" y="15624"/>
                      </a:lnTo>
                      <a:close/>
                    </a:path>
                  </a:pathLst>
                </a:custGeom>
                <a:solidFill>
                  <a:srgbClr val="E7EDED"/>
                </a:solidFill>
                <a:ln w="3175">
                  <a:solidFill>
                    <a:srgbClr val="6C8F93"/>
                  </a:solidFill>
                  <a:round/>
                  <a:headEnd/>
                  <a:tailEnd/>
                </a:ln>
              </p:spPr>
              <p:txBody>
                <a:bodyPr/>
                <a:lstStyle/>
                <a:p>
                  <a:endParaRPr lang="en-US"/>
                </a:p>
              </p:txBody>
            </p:sp>
            <p:sp>
              <p:nvSpPr>
                <p:cNvPr id="50329" name="Arc 165"/>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lnTo>
                        <a:pt x="419" y="258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30" name="Arc 166"/>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lnTo>
                        <a:pt x="434" y="25909"/>
                      </a:lnTo>
                      <a:close/>
                    </a:path>
                  </a:pathLst>
                </a:custGeom>
                <a:solidFill>
                  <a:srgbClr val="E7EDED"/>
                </a:solidFill>
                <a:ln w="3175">
                  <a:solidFill>
                    <a:srgbClr val="6C8F93"/>
                  </a:solidFill>
                  <a:round/>
                  <a:headEnd/>
                  <a:tailEnd/>
                </a:ln>
              </p:spPr>
              <p:txBody>
                <a:bodyPr/>
                <a:lstStyle/>
                <a:p>
                  <a:endParaRPr lang="en-US"/>
                </a:p>
              </p:txBody>
            </p:sp>
            <p:sp>
              <p:nvSpPr>
                <p:cNvPr id="50331" name="Arc 167"/>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32" name="Arc 168"/>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50333" name="Arc 169"/>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lnTo>
                        <a:pt x="0" y="47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34" name="Arc 170"/>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lnTo>
                        <a:pt x="0" y="436"/>
                      </a:lnTo>
                      <a:close/>
                    </a:path>
                  </a:pathLst>
                </a:custGeom>
                <a:solidFill>
                  <a:srgbClr val="E7EDED"/>
                </a:solidFill>
                <a:ln w="3175">
                  <a:solidFill>
                    <a:srgbClr val="6C8F93"/>
                  </a:solidFill>
                  <a:round/>
                  <a:headEnd/>
                  <a:tailEnd/>
                </a:ln>
              </p:spPr>
              <p:txBody>
                <a:bodyPr/>
                <a:lstStyle/>
                <a:p>
                  <a:endParaRPr lang="en-US"/>
                </a:p>
              </p:txBody>
            </p:sp>
            <p:sp>
              <p:nvSpPr>
                <p:cNvPr id="50335" name="Arc 171"/>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lnTo>
                        <a:pt x="138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36" name="Arc 172"/>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lnTo>
                        <a:pt x="13493" y="-1"/>
                      </a:lnTo>
                      <a:close/>
                    </a:path>
                  </a:pathLst>
                </a:custGeom>
                <a:solidFill>
                  <a:srgbClr val="E7EDED"/>
                </a:solidFill>
                <a:ln w="3175">
                  <a:solidFill>
                    <a:srgbClr val="6C8F93"/>
                  </a:solidFill>
                  <a:round/>
                  <a:headEnd/>
                  <a:tailEnd/>
                </a:ln>
              </p:spPr>
              <p:txBody>
                <a:bodyPr/>
                <a:lstStyle/>
                <a:p>
                  <a:endParaRPr lang="en-US"/>
                </a:p>
              </p:txBody>
            </p:sp>
            <p:sp>
              <p:nvSpPr>
                <p:cNvPr id="50337" name="Arc 173"/>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38" name="Arc 174"/>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w="3175">
                  <a:solidFill>
                    <a:srgbClr val="6C8F93"/>
                  </a:solidFill>
                  <a:round/>
                  <a:headEnd/>
                  <a:tailEnd/>
                </a:ln>
              </p:spPr>
              <p:txBody>
                <a:bodyPr/>
                <a:lstStyle/>
                <a:p>
                  <a:endParaRPr lang="en-US"/>
                </a:p>
              </p:txBody>
            </p:sp>
            <p:sp>
              <p:nvSpPr>
                <p:cNvPr id="50339" name="Arc 175"/>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lnTo>
                        <a:pt x="13091" y="4138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40" name="Arc 176"/>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lnTo>
                        <a:pt x="13179" y="41421"/>
                      </a:lnTo>
                      <a:close/>
                    </a:path>
                  </a:pathLst>
                </a:custGeom>
                <a:solidFill>
                  <a:srgbClr val="E7EDED"/>
                </a:solidFill>
                <a:ln w="3175">
                  <a:solidFill>
                    <a:srgbClr val="6C8F93"/>
                  </a:solidFill>
                  <a:round/>
                  <a:headEnd/>
                  <a:tailEnd/>
                </a:ln>
              </p:spPr>
              <p:txBody>
                <a:bodyPr/>
                <a:lstStyle/>
                <a:p>
                  <a:endParaRPr lang="en-US"/>
                </a:p>
              </p:txBody>
            </p:sp>
            <p:sp>
              <p:nvSpPr>
                <p:cNvPr id="50341" name="Arc 177"/>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lnTo>
                        <a:pt x="39208" y="1162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42" name="Arc 178"/>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lnTo>
                        <a:pt x="38926" y="11981"/>
                      </a:lnTo>
                      <a:close/>
                    </a:path>
                  </a:pathLst>
                </a:custGeom>
                <a:solidFill>
                  <a:srgbClr val="E7EDED"/>
                </a:solidFill>
                <a:ln w="3175">
                  <a:solidFill>
                    <a:srgbClr val="6C8F93"/>
                  </a:solidFill>
                  <a:round/>
                  <a:headEnd/>
                  <a:tailEnd/>
                </a:ln>
              </p:spPr>
              <p:txBody>
                <a:bodyPr/>
                <a:lstStyle/>
                <a:p>
                  <a:endParaRPr lang="en-US"/>
                </a:p>
              </p:txBody>
            </p:sp>
          </p:grpSp>
        </p:grpSp>
      </p:grpSp>
      <p:grpSp>
        <p:nvGrpSpPr>
          <p:cNvPr id="50183" name="Group 356"/>
          <p:cNvGrpSpPr>
            <a:grpSpLocks/>
          </p:cNvGrpSpPr>
          <p:nvPr/>
        </p:nvGrpSpPr>
        <p:grpSpPr bwMode="auto">
          <a:xfrm>
            <a:off x="2136775" y="2632075"/>
            <a:ext cx="1800225" cy="1622425"/>
            <a:chOff x="1358" y="1894"/>
            <a:chExt cx="2981" cy="1793"/>
          </a:xfrm>
        </p:grpSpPr>
        <p:sp>
          <p:nvSpPr>
            <p:cNvPr id="81026" name="Oval 357"/>
            <p:cNvSpPr>
              <a:spLocks noChangeArrowheads="1"/>
            </p:cNvSpPr>
            <p:nvPr/>
          </p:nvSpPr>
          <p:spPr bwMode="auto">
            <a:xfrm>
              <a:off x="2375"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27" name="Oval 358"/>
            <p:cNvSpPr>
              <a:spLocks noChangeArrowheads="1"/>
            </p:cNvSpPr>
            <p:nvPr/>
          </p:nvSpPr>
          <p:spPr bwMode="auto">
            <a:xfrm>
              <a:off x="1663" y="2089"/>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28" name="Oval 359"/>
            <p:cNvSpPr>
              <a:spLocks noChangeArrowheads="1"/>
            </p:cNvSpPr>
            <p:nvPr/>
          </p:nvSpPr>
          <p:spPr bwMode="auto">
            <a:xfrm>
              <a:off x="1358" y="2534"/>
              <a:ext cx="673"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29" name="Oval 360"/>
            <p:cNvSpPr>
              <a:spLocks noChangeArrowheads="1"/>
            </p:cNvSpPr>
            <p:nvPr/>
          </p:nvSpPr>
          <p:spPr bwMode="auto">
            <a:xfrm>
              <a:off x="1560" y="2801"/>
              <a:ext cx="1009"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30" name="Oval 361"/>
            <p:cNvSpPr>
              <a:spLocks noChangeArrowheads="1"/>
            </p:cNvSpPr>
            <p:nvPr/>
          </p:nvSpPr>
          <p:spPr bwMode="auto">
            <a:xfrm>
              <a:off x="2275" y="2910"/>
              <a:ext cx="1509" cy="777"/>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31" name="Oval 362"/>
            <p:cNvSpPr>
              <a:spLocks noChangeArrowheads="1"/>
            </p:cNvSpPr>
            <p:nvPr/>
          </p:nvSpPr>
          <p:spPr bwMode="auto">
            <a:xfrm>
              <a:off x="3235" y="2110"/>
              <a:ext cx="967" cy="58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32" name="Oval 363"/>
            <p:cNvSpPr>
              <a:spLocks noChangeArrowheads="1"/>
            </p:cNvSpPr>
            <p:nvPr/>
          </p:nvSpPr>
          <p:spPr bwMode="auto">
            <a:xfrm>
              <a:off x="3380" y="2483"/>
              <a:ext cx="959"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33" name="Oval 364"/>
            <p:cNvSpPr>
              <a:spLocks noChangeArrowheads="1"/>
            </p:cNvSpPr>
            <p:nvPr/>
          </p:nvSpPr>
          <p:spPr bwMode="auto">
            <a:xfrm>
              <a:off x="3293" y="2606"/>
              <a:ext cx="95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34" name="Oval 365"/>
            <p:cNvSpPr>
              <a:spLocks noChangeArrowheads="1"/>
            </p:cNvSpPr>
            <p:nvPr/>
          </p:nvSpPr>
          <p:spPr bwMode="auto">
            <a:xfrm>
              <a:off x="1900" y="2319"/>
              <a:ext cx="1935"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grpSp>
      <p:grpSp>
        <p:nvGrpSpPr>
          <p:cNvPr id="50184" name="Group 366"/>
          <p:cNvGrpSpPr>
            <a:grpSpLocks/>
          </p:cNvGrpSpPr>
          <p:nvPr/>
        </p:nvGrpSpPr>
        <p:grpSpPr bwMode="auto">
          <a:xfrm>
            <a:off x="3863975" y="2725738"/>
            <a:ext cx="2409825" cy="1677987"/>
            <a:chOff x="1358" y="1894"/>
            <a:chExt cx="2981" cy="1793"/>
          </a:xfrm>
        </p:grpSpPr>
        <p:sp>
          <p:nvSpPr>
            <p:cNvPr id="81017" name="Oval 367"/>
            <p:cNvSpPr>
              <a:spLocks noChangeArrowheads="1"/>
            </p:cNvSpPr>
            <p:nvPr/>
          </p:nvSpPr>
          <p:spPr bwMode="auto">
            <a:xfrm>
              <a:off x="2375" y="1894"/>
              <a:ext cx="1300" cy="741"/>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18" name="Oval 368"/>
            <p:cNvSpPr>
              <a:spLocks noChangeArrowheads="1"/>
            </p:cNvSpPr>
            <p:nvPr/>
          </p:nvSpPr>
          <p:spPr bwMode="auto">
            <a:xfrm>
              <a:off x="1662" y="2087"/>
              <a:ext cx="996" cy="74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19" name="Oval 369"/>
            <p:cNvSpPr>
              <a:spLocks noChangeArrowheads="1"/>
            </p:cNvSpPr>
            <p:nvPr/>
          </p:nvSpPr>
          <p:spPr bwMode="auto">
            <a:xfrm>
              <a:off x="1358" y="2535"/>
              <a:ext cx="672" cy="60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20" name="Oval 370"/>
            <p:cNvSpPr>
              <a:spLocks noChangeArrowheads="1"/>
            </p:cNvSpPr>
            <p:nvPr/>
          </p:nvSpPr>
          <p:spPr bwMode="auto">
            <a:xfrm>
              <a:off x="1560" y="2802"/>
              <a:ext cx="1011" cy="65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21" name="Oval 371"/>
            <p:cNvSpPr>
              <a:spLocks noChangeArrowheads="1"/>
            </p:cNvSpPr>
            <p:nvPr/>
          </p:nvSpPr>
          <p:spPr bwMode="auto">
            <a:xfrm>
              <a:off x="2275" y="2908"/>
              <a:ext cx="1508" cy="779"/>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22" name="Oval 372"/>
            <p:cNvSpPr>
              <a:spLocks noChangeArrowheads="1"/>
            </p:cNvSpPr>
            <p:nvPr/>
          </p:nvSpPr>
          <p:spPr bwMode="auto">
            <a:xfrm>
              <a:off x="3235" y="2109"/>
              <a:ext cx="966"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23" name="Oval 37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24" name="Oval 374"/>
            <p:cNvSpPr>
              <a:spLocks noChangeArrowheads="1"/>
            </p:cNvSpPr>
            <p:nvPr/>
          </p:nvSpPr>
          <p:spPr bwMode="auto">
            <a:xfrm>
              <a:off x="3292" y="2606"/>
              <a:ext cx="954" cy="957"/>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25" name="Oval 375"/>
            <p:cNvSpPr>
              <a:spLocks noChangeArrowheads="1"/>
            </p:cNvSpPr>
            <p:nvPr/>
          </p:nvSpPr>
          <p:spPr bwMode="auto">
            <a:xfrm>
              <a:off x="1900" y="2320"/>
              <a:ext cx="1934" cy="957"/>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grpSp>
      <p:grpSp>
        <p:nvGrpSpPr>
          <p:cNvPr id="50185" name="Group 376"/>
          <p:cNvGrpSpPr>
            <a:grpSpLocks/>
          </p:cNvGrpSpPr>
          <p:nvPr/>
        </p:nvGrpSpPr>
        <p:grpSpPr bwMode="auto">
          <a:xfrm>
            <a:off x="3897313" y="2755900"/>
            <a:ext cx="2389187" cy="1706563"/>
            <a:chOff x="1358" y="1886"/>
            <a:chExt cx="2989" cy="1810"/>
          </a:xfrm>
        </p:grpSpPr>
        <p:sp>
          <p:nvSpPr>
            <p:cNvPr id="50282" name="Arc 377"/>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83" name="Arc 378"/>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50284" name="Arc 379"/>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85" name="Arc 380"/>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50286" name="Arc 381"/>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87" name="Arc 382"/>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50288" name="Arc 383"/>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89" name="Arc 384"/>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50290" name="Arc 385"/>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91" name="Arc 386"/>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50292" name="Arc 387"/>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93" name="Arc 388"/>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50294" name="Arc 389"/>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95" name="Arc 390"/>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50296" name="Arc 391"/>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97" name="Arc 392"/>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grpSp>
        <p:nvGrpSpPr>
          <p:cNvPr id="50186" name="Group 393"/>
          <p:cNvGrpSpPr>
            <a:grpSpLocks/>
          </p:cNvGrpSpPr>
          <p:nvPr/>
        </p:nvGrpSpPr>
        <p:grpSpPr bwMode="auto">
          <a:xfrm>
            <a:off x="2136775" y="2632075"/>
            <a:ext cx="1800225" cy="1651000"/>
            <a:chOff x="1358" y="1886"/>
            <a:chExt cx="2989" cy="1810"/>
          </a:xfrm>
        </p:grpSpPr>
        <p:sp>
          <p:nvSpPr>
            <p:cNvPr id="50266" name="Arc 394"/>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67" name="Arc 395"/>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50268" name="Arc 396"/>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69" name="Arc 397"/>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50270" name="Arc 398"/>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71" name="Arc 399"/>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50272" name="Arc 400"/>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73" name="Arc 401"/>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50274" name="Arc 402"/>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75" name="Arc 403"/>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50276" name="Arc 404"/>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77" name="Arc 405"/>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50278" name="Arc 406"/>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79" name="Arc 407"/>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50280" name="Arc 408"/>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81" name="Arc 409"/>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50187" name="Line 410"/>
          <p:cNvSpPr>
            <a:spLocks noChangeShapeType="1"/>
          </p:cNvSpPr>
          <p:nvPr/>
        </p:nvSpPr>
        <p:spPr bwMode="auto">
          <a:xfrm>
            <a:off x="2447925" y="2906713"/>
            <a:ext cx="280988" cy="4953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188" name="Line 411"/>
          <p:cNvSpPr>
            <a:spLocks noChangeShapeType="1"/>
          </p:cNvSpPr>
          <p:nvPr/>
        </p:nvSpPr>
        <p:spPr bwMode="auto">
          <a:xfrm flipH="1">
            <a:off x="2774950" y="3181350"/>
            <a:ext cx="608013" cy="2206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189" name="Line 412"/>
          <p:cNvSpPr>
            <a:spLocks noChangeShapeType="1"/>
          </p:cNvSpPr>
          <p:nvPr/>
        </p:nvSpPr>
        <p:spPr bwMode="auto">
          <a:xfrm flipH="1" flipV="1">
            <a:off x="2728913" y="3457575"/>
            <a:ext cx="420687" cy="4397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190" name="Line 413"/>
          <p:cNvSpPr>
            <a:spLocks noChangeShapeType="1"/>
          </p:cNvSpPr>
          <p:nvPr/>
        </p:nvSpPr>
        <p:spPr bwMode="auto">
          <a:xfrm flipH="1" flipV="1">
            <a:off x="3429000" y="3181350"/>
            <a:ext cx="511175" cy="153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191" name="Line 414"/>
          <p:cNvSpPr>
            <a:spLocks noChangeShapeType="1"/>
          </p:cNvSpPr>
          <p:nvPr/>
        </p:nvSpPr>
        <p:spPr bwMode="auto">
          <a:xfrm flipH="1">
            <a:off x="3149600" y="3411538"/>
            <a:ext cx="790575" cy="4318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192" name="Line 415"/>
          <p:cNvSpPr>
            <a:spLocks noChangeShapeType="1"/>
          </p:cNvSpPr>
          <p:nvPr/>
        </p:nvSpPr>
        <p:spPr bwMode="auto">
          <a:xfrm flipH="1">
            <a:off x="4113213" y="3109913"/>
            <a:ext cx="1027112" cy="112712"/>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193" name="Line 416"/>
          <p:cNvSpPr>
            <a:spLocks noChangeShapeType="1"/>
          </p:cNvSpPr>
          <p:nvPr/>
        </p:nvSpPr>
        <p:spPr bwMode="auto">
          <a:xfrm flipH="1" flipV="1">
            <a:off x="4157663" y="3222625"/>
            <a:ext cx="374650" cy="6604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194" name="Line 417"/>
          <p:cNvSpPr>
            <a:spLocks noChangeShapeType="1"/>
          </p:cNvSpPr>
          <p:nvPr/>
        </p:nvSpPr>
        <p:spPr bwMode="auto">
          <a:xfrm flipH="1" flipV="1">
            <a:off x="4157663" y="3165475"/>
            <a:ext cx="563562" cy="3302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195" name="Line 418"/>
          <p:cNvSpPr>
            <a:spLocks noChangeShapeType="1"/>
          </p:cNvSpPr>
          <p:nvPr/>
        </p:nvSpPr>
        <p:spPr bwMode="auto">
          <a:xfrm flipH="1" flipV="1">
            <a:off x="4721225" y="3495675"/>
            <a:ext cx="1122363" cy="555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196" name="Line 419"/>
          <p:cNvSpPr>
            <a:spLocks noChangeShapeType="1"/>
          </p:cNvSpPr>
          <p:nvPr/>
        </p:nvSpPr>
        <p:spPr bwMode="auto">
          <a:xfrm flipH="1" flipV="1">
            <a:off x="5186363" y="3109913"/>
            <a:ext cx="515937" cy="1666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197" name="Line 420"/>
          <p:cNvSpPr>
            <a:spLocks noChangeShapeType="1"/>
          </p:cNvSpPr>
          <p:nvPr/>
        </p:nvSpPr>
        <p:spPr bwMode="auto">
          <a:xfrm flipH="1">
            <a:off x="4532313" y="3937000"/>
            <a:ext cx="1028700" cy="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198" name="Line 421"/>
          <p:cNvSpPr>
            <a:spLocks noChangeShapeType="1"/>
          </p:cNvSpPr>
          <p:nvPr/>
        </p:nvSpPr>
        <p:spPr bwMode="auto">
          <a:xfrm flipV="1">
            <a:off x="5608638" y="3551238"/>
            <a:ext cx="279400" cy="385762"/>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199" name="Line 422"/>
          <p:cNvSpPr>
            <a:spLocks noChangeShapeType="1"/>
          </p:cNvSpPr>
          <p:nvPr/>
        </p:nvSpPr>
        <p:spPr bwMode="auto">
          <a:xfrm flipH="1" flipV="1">
            <a:off x="5748338" y="3276600"/>
            <a:ext cx="139700" cy="2746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200" name="Line 423"/>
          <p:cNvSpPr>
            <a:spLocks noChangeShapeType="1"/>
          </p:cNvSpPr>
          <p:nvPr/>
        </p:nvSpPr>
        <p:spPr bwMode="auto">
          <a:xfrm flipH="1">
            <a:off x="5692775" y="3792538"/>
            <a:ext cx="455613" cy="2286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50201" name="Picture 42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24088" y="2795588"/>
            <a:ext cx="363537"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0202" name="Line 425"/>
          <p:cNvSpPr>
            <a:spLocks noChangeShapeType="1"/>
          </p:cNvSpPr>
          <p:nvPr/>
        </p:nvSpPr>
        <p:spPr bwMode="auto">
          <a:xfrm flipV="1">
            <a:off x="2120900" y="3457575"/>
            <a:ext cx="608013"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50203" name="Picture 426"/>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43175" y="332422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0204" name="Picture 42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6750" y="3084513"/>
            <a:ext cx="363538"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0205" name="Picture 42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2275" y="3800475"/>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0206" name="Picture 42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68800" y="3833813"/>
            <a:ext cx="3937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0207" name="Picture 430"/>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86275" y="3386138"/>
            <a:ext cx="3921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0208" name="Picture 43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89500" y="3013075"/>
            <a:ext cx="3905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0209" name="Picture 43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95925" y="3160713"/>
            <a:ext cx="3921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0210" name="Picture 433"/>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40350" y="3876675"/>
            <a:ext cx="3937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0211" name="Picture 434"/>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24513" y="3473450"/>
            <a:ext cx="3905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0931" name="Text Box 435"/>
          <p:cNvSpPr txBox="1">
            <a:spLocks noChangeArrowheads="1"/>
          </p:cNvSpPr>
          <p:nvPr/>
        </p:nvSpPr>
        <p:spPr bwMode="auto">
          <a:xfrm>
            <a:off x="4610100" y="2168525"/>
            <a:ext cx="1466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388" tIns="45696" rIns="91388" bIns="45696">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r>
              <a:rPr lang="en-US" altLang="en-US" sz="1597">
                <a:latin typeface="Arial" charset="0"/>
              </a:rPr>
              <a:t>Backbone</a:t>
            </a:r>
            <a:r>
              <a:rPr lang="en-US" altLang="zh-CN" sz="1597">
                <a:latin typeface="Arial" charset="0"/>
                <a:ea typeface="宋体" charset="-122"/>
              </a:rPr>
              <a:t> ISP</a:t>
            </a:r>
            <a:endParaRPr lang="en-US" altLang="en-US" sz="1597">
              <a:latin typeface="Arial" charset="0"/>
            </a:endParaRPr>
          </a:p>
        </p:txBody>
      </p:sp>
      <p:sp>
        <p:nvSpPr>
          <p:cNvPr id="80932" name="Text Box 436"/>
          <p:cNvSpPr txBox="1">
            <a:spLocks noChangeArrowheads="1"/>
          </p:cNvSpPr>
          <p:nvPr/>
        </p:nvSpPr>
        <p:spPr bwMode="auto">
          <a:xfrm>
            <a:off x="2938463" y="2195513"/>
            <a:ext cx="4746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388" tIns="45696" rIns="91388" bIns="45696">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r>
              <a:rPr lang="en-US" altLang="en-US" sz="1397">
                <a:latin typeface="Arial" charset="0"/>
              </a:rPr>
              <a:t>ISP</a:t>
            </a:r>
          </a:p>
        </p:txBody>
      </p:sp>
      <p:pic>
        <p:nvPicPr>
          <p:cNvPr id="50214" name="Picture 43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63975" y="3182938"/>
            <a:ext cx="36353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50215" name="Group 439"/>
          <p:cNvGrpSpPr>
            <a:grpSpLocks/>
          </p:cNvGrpSpPr>
          <p:nvPr/>
        </p:nvGrpSpPr>
        <p:grpSpPr bwMode="auto">
          <a:xfrm>
            <a:off x="6300788" y="2649538"/>
            <a:ext cx="1800225" cy="1624012"/>
            <a:chOff x="1358" y="1894"/>
            <a:chExt cx="2981" cy="1793"/>
          </a:xfrm>
        </p:grpSpPr>
        <p:sp>
          <p:nvSpPr>
            <p:cNvPr id="80976" name="Oval 440"/>
            <p:cNvSpPr>
              <a:spLocks noChangeArrowheads="1"/>
            </p:cNvSpPr>
            <p:nvPr/>
          </p:nvSpPr>
          <p:spPr bwMode="auto">
            <a:xfrm>
              <a:off x="2375" y="1894"/>
              <a:ext cx="1299" cy="741"/>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0977" name="Oval 441"/>
            <p:cNvSpPr>
              <a:spLocks noChangeArrowheads="1"/>
            </p:cNvSpPr>
            <p:nvPr/>
          </p:nvSpPr>
          <p:spPr bwMode="auto">
            <a:xfrm>
              <a:off x="1663" y="2089"/>
              <a:ext cx="996" cy="741"/>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0978" name="Oval 442"/>
            <p:cNvSpPr>
              <a:spLocks noChangeArrowheads="1"/>
            </p:cNvSpPr>
            <p:nvPr/>
          </p:nvSpPr>
          <p:spPr bwMode="auto">
            <a:xfrm>
              <a:off x="1358" y="2535"/>
              <a:ext cx="673"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0979" name="Oval 443"/>
            <p:cNvSpPr>
              <a:spLocks noChangeArrowheads="1"/>
            </p:cNvSpPr>
            <p:nvPr/>
          </p:nvSpPr>
          <p:spPr bwMode="auto">
            <a:xfrm>
              <a:off x="1560" y="2800"/>
              <a:ext cx="1009" cy="657"/>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0980" name="Oval 444"/>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0981" name="Oval 445"/>
            <p:cNvSpPr>
              <a:spLocks noChangeArrowheads="1"/>
            </p:cNvSpPr>
            <p:nvPr/>
          </p:nvSpPr>
          <p:spPr bwMode="auto">
            <a:xfrm>
              <a:off x="3235" y="2110"/>
              <a:ext cx="967"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0982" name="Oval 446"/>
            <p:cNvSpPr>
              <a:spLocks noChangeArrowheads="1"/>
            </p:cNvSpPr>
            <p:nvPr/>
          </p:nvSpPr>
          <p:spPr bwMode="auto">
            <a:xfrm>
              <a:off x="3380" y="2485"/>
              <a:ext cx="959"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0983" name="Oval 447"/>
            <p:cNvSpPr>
              <a:spLocks noChangeArrowheads="1"/>
            </p:cNvSpPr>
            <p:nvPr/>
          </p:nvSpPr>
          <p:spPr bwMode="auto">
            <a:xfrm>
              <a:off x="3293" y="2607"/>
              <a:ext cx="954" cy="957"/>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0984" name="Oval 448"/>
            <p:cNvSpPr>
              <a:spLocks noChangeArrowheads="1"/>
            </p:cNvSpPr>
            <p:nvPr/>
          </p:nvSpPr>
          <p:spPr bwMode="auto">
            <a:xfrm>
              <a:off x="1900" y="2318"/>
              <a:ext cx="1935" cy="959"/>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grpSp>
      <p:grpSp>
        <p:nvGrpSpPr>
          <p:cNvPr id="50216" name="Group 449"/>
          <p:cNvGrpSpPr>
            <a:grpSpLocks/>
          </p:cNvGrpSpPr>
          <p:nvPr/>
        </p:nvGrpSpPr>
        <p:grpSpPr bwMode="auto">
          <a:xfrm>
            <a:off x="6300788" y="2649538"/>
            <a:ext cx="1800225" cy="1652587"/>
            <a:chOff x="1358" y="1886"/>
            <a:chExt cx="2989" cy="1810"/>
          </a:xfrm>
        </p:grpSpPr>
        <p:sp>
          <p:nvSpPr>
            <p:cNvPr id="50241" name="Arc 450"/>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42" name="Arc 451"/>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50243" name="Arc 452"/>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44" name="Arc 453"/>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50245" name="Arc 454"/>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46" name="Arc 455"/>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50247" name="Arc 456"/>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48" name="Arc 457"/>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50249" name="Arc 458"/>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50" name="Arc 459"/>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50251" name="Arc 460"/>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52" name="Arc 461"/>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50253" name="Arc 462"/>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54" name="Arc 463"/>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50255" name="Arc 464"/>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56" name="Arc 465"/>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50217" name="Line 466"/>
          <p:cNvSpPr>
            <a:spLocks noChangeShapeType="1"/>
          </p:cNvSpPr>
          <p:nvPr/>
        </p:nvSpPr>
        <p:spPr bwMode="auto">
          <a:xfrm flipH="1">
            <a:off x="6938963" y="3200400"/>
            <a:ext cx="608012" cy="2222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218" name="Line 467"/>
          <p:cNvSpPr>
            <a:spLocks noChangeShapeType="1"/>
          </p:cNvSpPr>
          <p:nvPr/>
        </p:nvSpPr>
        <p:spPr bwMode="auto">
          <a:xfrm flipH="1" flipV="1">
            <a:off x="6892925" y="3476625"/>
            <a:ext cx="420688" cy="4397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219" name="Line 468"/>
          <p:cNvSpPr>
            <a:spLocks noChangeShapeType="1"/>
          </p:cNvSpPr>
          <p:nvPr/>
        </p:nvSpPr>
        <p:spPr bwMode="auto">
          <a:xfrm flipH="1" flipV="1">
            <a:off x="7593013" y="3200400"/>
            <a:ext cx="420687" cy="7715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220" name="Line 469"/>
          <p:cNvSpPr>
            <a:spLocks noChangeShapeType="1"/>
          </p:cNvSpPr>
          <p:nvPr/>
        </p:nvSpPr>
        <p:spPr bwMode="auto">
          <a:xfrm flipH="1" flipV="1">
            <a:off x="7313613" y="3862388"/>
            <a:ext cx="700087" cy="10953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221" name="Line 470"/>
          <p:cNvSpPr>
            <a:spLocks noChangeShapeType="1"/>
          </p:cNvSpPr>
          <p:nvPr/>
        </p:nvSpPr>
        <p:spPr bwMode="auto">
          <a:xfrm flipV="1">
            <a:off x="6283325" y="3476625"/>
            <a:ext cx="609600"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50222" name="Picture 47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08775" y="3343275"/>
            <a:ext cx="3635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0223" name="Picture 47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26288" y="3819525"/>
            <a:ext cx="3667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0943" name="Text Box 473"/>
          <p:cNvSpPr txBox="1">
            <a:spLocks noChangeArrowheads="1"/>
          </p:cNvSpPr>
          <p:nvPr/>
        </p:nvSpPr>
        <p:spPr bwMode="auto">
          <a:xfrm>
            <a:off x="7146925" y="2136775"/>
            <a:ext cx="4746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388" tIns="45696" rIns="91388" bIns="45696">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r>
              <a:rPr lang="en-US" altLang="zh-CN" sz="1397">
                <a:latin typeface="Arial" charset="0"/>
                <a:ea typeface="宋体" charset="-122"/>
              </a:rPr>
              <a:t>ISP</a:t>
            </a:r>
            <a:endParaRPr lang="en-US" altLang="en-US" sz="1397">
              <a:latin typeface="Arial" charset="0"/>
            </a:endParaRPr>
          </a:p>
        </p:txBody>
      </p:sp>
      <p:pic>
        <p:nvPicPr>
          <p:cNvPr id="50225" name="Picture 474"/>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72188" y="3563938"/>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0226" name="Picture 475"/>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99388" y="3819525"/>
            <a:ext cx="3667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0227" name="Line 476"/>
          <p:cNvSpPr>
            <a:spLocks noChangeShapeType="1"/>
          </p:cNvSpPr>
          <p:nvPr/>
        </p:nvSpPr>
        <p:spPr bwMode="auto">
          <a:xfrm flipH="1">
            <a:off x="7510463" y="2882900"/>
            <a:ext cx="457200" cy="3048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50228" name="Picture 477"/>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56525" y="2795588"/>
            <a:ext cx="3667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0229" name="Picture 47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69175" y="3103563"/>
            <a:ext cx="363538"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0230" name="Picture 437"/>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63738" y="3565525"/>
            <a:ext cx="3667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0952" name="Rectangle 495"/>
          <p:cNvSpPr>
            <a:spLocks noChangeArrowheads="1"/>
          </p:cNvSpPr>
          <p:nvPr/>
        </p:nvSpPr>
        <p:spPr bwMode="auto">
          <a:xfrm>
            <a:off x="388938" y="5407025"/>
            <a:ext cx="2205037" cy="98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8" tIns="45696" rIns="91388" bIns="45696"/>
          <a:lstStyle>
            <a:lvl1pPr marL="342900" indent="-342900" defTabSz="915988">
              <a:defRPr sz="500">
                <a:solidFill>
                  <a:schemeClr val="tx1"/>
                </a:solidFill>
                <a:latin typeface="Times New Roman" charset="0"/>
                <a:ea typeface="ＭＳ Ｐゴシック" charset="-128"/>
              </a:defRPr>
            </a:lvl1pPr>
            <a:lvl2pPr marL="744538" indent="-287338"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nSpc>
                <a:spcPct val="80000"/>
              </a:lnSpc>
              <a:spcBef>
                <a:spcPct val="20000"/>
              </a:spcBef>
              <a:buClr>
                <a:schemeClr val="accent2"/>
              </a:buClr>
              <a:buSzPct val="85000"/>
              <a:buFont typeface="ZapfDingbats" charset="0"/>
              <a:buNone/>
              <a:defRPr/>
            </a:pPr>
            <a:r>
              <a:rPr lang="en-US" altLang="en-US" sz="1797" dirty="0">
                <a:latin typeface="Comic Sans MS" charset="0"/>
              </a:rPr>
              <a:t>Campus access, e.g.,</a:t>
            </a:r>
          </a:p>
          <a:p>
            <a:pPr lvl="1">
              <a:lnSpc>
                <a:spcPct val="80000"/>
              </a:lnSpc>
              <a:spcBef>
                <a:spcPct val="20000"/>
              </a:spcBef>
              <a:buClr>
                <a:schemeClr val="accent2"/>
              </a:buClr>
              <a:buSzPct val="75000"/>
              <a:buFont typeface="Courier New" panose="02070309020205020404" pitchFamily="49" charset="0"/>
              <a:buChar char="o"/>
              <a:defRPr/>
            </a:pPr>
            <a:r>
              <a:rPr lang="en-US" altLang="en-US" sz="1597" dirty="0">
                <a:latin typeface="Comic Sans MS" charset="0"/>
              </a:rPr>
              <a:t>Ethernet</a:t>
            </a:r>
          </a:p>
          <a:p>
            <a:pPr lvl="1">
              <a:lnSpc>
                <a:spcPct val="80000"/>
              </a:lnSpc>
              <a:spcBef>
                <a:spcPct val="20000"/>
              </a:spcBef>
              <a:buClr>
                <a:schemeClr val="accent2"/>
              </a:buClr>
              <a:buSzPct val="75000"/>
              <a:buFont typeface="Courier New" panose="02070309020205020404" pitchFamily="49" charset="0"/>
              <a:buChar char="o"/>
              <a:defRPr/>
            </a:pPr>
            <a:r>
              <a:rPr lang="en-US" altLang="en-US" sz="1597" dirty="0">
                <a:latin typeface="Comic Sans MS" charset="0"/>
              </a:rPr>
              <a:t>Wireless</a:t>
            </a:r>
          </a:p>
        </p:txBody>
      </p:sp>
      <p:sp>
        <p:nvSpPr>
          <p:cNvPr id="80953" name="Rectangle 500"/>
          <p:cNvSpPr>
            <a:spLocks noChangeArrowheads="1"/>
          </p:cNvSpPr>
          <p:nvPr/>
        </p:nvSpPr>
        <p:spPr bwMode="auto">
          <a:xfrm>
            <a:off x="3887788" y="4646613"/>
            <a:ext cx="4562475" cy="182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8" tIns="45696" rIns="91388" bIns="45696"/>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nSpc>
                <a:spcPct val="80000"/>
              </a:lnSpc>
              <a:spcBef>
                <a:spcPct val="20000"/>
              </a:spcBef>
              <a:buClr>
                <a:schemeClr val="accent2"/>
              </a:buClr>
              <a:buSzPct val="85000"/>
              <a:buFont typeface="Wingdings" pitchFamily="2" charset="2"/>
              <a:buChar char="q"/>
              <a:defRPr/>
            </a:pPr>
            <a:r>
              <a:rPr lang="en-US" altLang="zh-CN" sz="2396" dirty="0">
                <a:latin typeface="Comic Sans MS" charset="0"/>
                <a:ea typeface="宋体" charset="-122"/>
              </a:rPr>
              <a:t>The Internet is a </a:t>
            </a:r>
            <a:br>
              <a:rPr lang="en-US" altLang="zh-CN" sz="2396" dirty="0">
                <a:latin typeface="Comic Sans MS" charset="0"/>
                <a:ea typeface="宋体" charset="-122"/>
              </a:rPr>
            </a:br>
            <a:r>
              <a:rPr lang="en-US" altLang="zh-CN" sz="2396" dirty="0">
                <a:latin typeface="Comic Sans MS" charset="0"/>
                <a:ea typeface="宋体" charset="-122"/>
              </a:rPr>
              <a:t>network of networks</a:t>
            </a:r>
          </a:p>
          <a:p>
            <a:pPr>
              <a:lnSpc>
                <a:spcPct val="80000"/>
              </a:lnSpc>
              <a:spcBef>
                <a:spcPct val="20000"/>
              </a:spcBef>
              <a:buClr>
                <a:schemeClr val="accent2"/>
              </a:buClr>
              <a:buSzPct val="85000"/>
              <a:buFont typeface="Wingdings" pitchFamily="2" charset="2"/>
              <a:buChar char="q"/>
              <a:defRPr/>
            </a:pPr>
            <a:r>
              <a:rPr lang="en-US" altLang="zh-CN" sz="2396" dirty="0">
                <a:latin typeface="Comic Sans MS" charset="0"/>
                <a:ea typeface="宋体" charset="-122"/>
              </a:rPr>
              <a:t>Each individually administrated network is called an Autonomous System (AS)</a:t>
            </a:r>
          </a:p>
        </p:txBody>
      </p:sp>
      <p:sp>
        <p:nvSpPr>
          <p:cNvPr id="80954" name="Rectangle 2"/>
          <p:cNvSpPr>
            <a:spLocks noChangeArrowheads="1"/>
          </p:cNvSpPr>
          <p:nvPr/>
        </p:nvSpPr>
        <p:spPr bwMode="auto">
          <a:xfrm>
            <a:off x="312738" y="6519863"/>
            <a:ext cx="308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r>
              <a:rPr lang="en-US" altLang="en-US" sz="1597"/>
              <a:t>https://www.google.com/loon/how/</a:t>
            </a:r>
          </a:p>
        </p:txBody>
      </p:sp>
      <p:pic>
        <p:nvPicPr>
          <p:cNvPr id="50234" name="Picture 2"/>
          <p:cNvPicPr>
            <a:picLocks noChangeAspect="1"/>
          </p:cNvPicPr>
          <p:nvPr/>
        </p:nvPicPr>
        <p:blipFill>
          <a:blip r:embed="rId15">
            <a:extLst>
              <a:ext uri="{28A0092B-C50C-407E-A947-70E740481C1C}">
                <a14:useLocalDpi xmlns:a14="http://schemas.microsoft.com/office/drawing/2010/main" val="0"/>
              </a:ext>
            </a:extLst>
          </a:blip>
          <a:srcRect t="5940" r="13184"/>
          <a:stretch>
            <a:fillRect/>
          </a:stretch>
        </p:blipFill>
        <p:spPr bwMode="auto">
          <a:xfrm>
            <a:off x="7613650" y="4570413"/>
            <a:ext cx="1446213"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0235" name="Straight Connector 2"/>
          <p:cNvCxnSpPr>
            <a:cxnSpLocks noChangeShapeType="1"/>
            <a:endCxn id="50201" idx="0"/>
          </p:cNvCxnSpPr>
          <p:nvPr/>
        </p:nvCxnSpPr>
        <p:spPr bwMode="auto">
          <a:xfrm>
            <a:off x="2214563" y="2516188"/>
            <a:ext cx="192087" cy="279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50236" name="Straight Connector 5"/>
          <p:cNvCxnSpPr>
            <a:cxnSpLocks noChangeShapeType="1"/>
            <a:endCxn id="50230" idx="1"/>
          </p:cNvCxnSpPr>
          <p:nvPr/>
        </p:nvCxnSpPr>
        <p:spPr bwMode="auto">
          <a:xfrm flipV="1">
            <a:off x="1681163" y="3697288"/>
            <a:ext cx="282575" cy="36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50237" name="Straight Connector 9"/>
          <p:cNvCxnSpPr>
            <a:cxnSpLocks noChangeShapeType="1"/>
            <a:stCxn id="50226" idx="3"/>
          </p:cNvCxnSpPr>
          <p:nvPr/>
        </p:nvCxnSpPr>
        <p:spPr bwMode="auto">
          <a:xfrm>
            <a:off x="8166100" y="3949700"/>
            <a:ext cx="209550" cy="7715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sp>
        <p:nvSpPr>
          <p:cNvPr id="80959" name="Rectangle 10"/>
          <p:cNvSpPr>
            <a:spLocks noChangeArrowheads="1"/>
          </p:cNvSpPr>
          <p:nvPr/>
        </p:nvSpPr>
        <p:spPr bwMode="auto">
          <a:xfrm>
            <a:off x="7866063" y="5102225"/>
            <a:ext cx="965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r>
              <a:rPr lang="en-US" altLang="zh-CN" sz="1198">
                <a:solidFill>
                  <a:srgbClr val="000000"/>
                </a:solidFill>
                <a:latin typeface="Arial" charset="0"/>
                <a:ea typeface="宋体" charset="-122"/>
              </a:rPr>
              <a:t>data center</a:t>
            </a:r>
            <a:endParaRPr lang="en-US" altLang="en-US" sz="399"/>
          </a:p>
        </p:txBody>
      </p:sp>
      <p:pic>
        <p:nvPicPr>
          <p:cNvPr id="50239" name="Picture 343"/>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6948488" y="141288"/>
            <a:ext cx="2193925"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51" name="Rectangle 492"/>
          <p:cNvSpPr>
            <a:spLocks noGrp="1" noChangeArrowheads="1"/>
          </p:cNvSpPr>
          <p:nvPr>
            <p:ph idx="1"/>
          </p:nvPr>
        </p:nvSpPr>
        <p:spPr/>
        <p:txBody>
          <a:bodyPr/>
          <a:lstStyle/>
          <a:p>
            <a:pPr>
              <a:lnSpc>
                <a:spcPct val="90000"/>
              </a:lnSpc>
              <a:buFont typeface="ZapfDingbats" charset="0"/>
              <a:buNone/>
              <a:defRPr/>
            </a:pPr>
            <a:r>
              <a:rPr lang="en-US" altLang="en-US" sz="1996" dirty="0">
                <a:ea typeface="ＭＳ Ｐゴシック" charset="-128"/>
              </a:rPr>
              <a:t>Residential </a:t>
            </a:r>
            <a:r>
              <a:rPr lang="en-US" altLang="zh-CN" sz="1996" dirty="0">
                <a:ea typeface="宋体" charset="-122"/>
              </a:rPr>
              <a:t>a</a:t>
            </a:r>
            <a:r>
              <a:rPr lang="en-US" altLang="en-US" sz="1996" dirty="0">
                <a:ea typeface="ＭＳ Ｐゴシック" charset="-128"/>
              </a:rPr>
              <a:t>ccess</a:t>
            </a:r>
          </a:p>
          <a:p>
            <a:pPr lvl="1">
              <a:lnSpc>
                <a:spcPct val="90000"/>
              </a:lnSpc>
              <a:buFont typeface="Courier New" panose="02070309020205020404" pitchFamily="49" charset="0"/>
              <a:buChar char="o"/>
              <a:defRPr/>
            </a:pPr>
            <a:r>
              <a:rPr lang="en-US" altLang="en-US" sz="1597" dirty="0">
                <a:ea typeface="ＭＳ Ｐゴシック" charset="-128"/>
              </a:rPr>
              <a:t>Cable, Fiber, DSL</a:t>
            </a:r>
            <a:r>
              <a:rPr lang="en-US" altLang="en-US" sz="1597" dirty="0">
                <a:ea typeface="宋体" charset="-122"/>
              </a:rPr>
              <a:t>, </a:t>
            </a:r>
            <a:r>
              <a:rPr lang="en-US" altLang="zh-CN" sz="1597" dirty="0">
                <a:ea typeface="宋体" charset="-122"/>
              </a:rPr>
              <a:t>Wireless</a:t>
            </a:r>
            <a:endParaRPr lang="en-US" altLang="en-US" sz="1597" dirty="0">
              <a:ea typeface="ＭＳ Ｐゴシック" charset="-128"/>
            </a:endParaRPr>
          </a:p>
        </p:txBody>
      </p:sp>
    </p:spTree>
    <p:extLst>
      <p:ext uri="{BB962C8B-B14F-4D97-AF65-F5344CB8AC3E}">
        <p14:creationId xmlns:p14="http://schemas.microsoft.com/office/powerpoint/2010/main" val="34416751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a:xfrm>
            <a:off x="533400" y="55563"/>
            <a:ext cx="6253163" cy="1143000"/>
          </a:xfrm>
        </p:spPr>
        <p:txBody>
          <a:bodyPr/>
          <a:lstStyle/>
          <a:p>
            <a:r>
              <a:rPr lang="en-US" altLang="en-US" sz="3600">
                <a:ea typeface="ＭＳ Ｐゴシック" charset="-128"/>
              </a:rPr>
              <a:t>First-Day Class: General Complexity</a:t>
            </a:r>
          </a:p>
        </p:txBody>
      </p:sp>
      <p:sp>
        <p:nvSpPr>
          <p:cNvPr id="140290" name="Slide Number Placeholder 3"/>
          <p:cNvSpPr>
            <a:spLocks noGrp="1"/>
          </p:cNvSpPr>
          <p:nvPr>
            <p:ph type="sldNum" sz="quarter" idx="10"/>
          </p:nvPr>
        </p:nvSpPr>
        <p:spPr>
          <a:xfrm>
            <a:off x="7011988" y="6402388"/>
            <a:ext cx="2130425" cy="455612"/>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99">
                <a:solidFill>
                  <a:schemeClr val="tx1"/>
                </a:solidFill>
                <a:latin typeface="Times New Roman" charset="0"/>
                <a:ea typeface="ＭＳ Ｐゴシック" charset="-128"/>
              </a:defRPr>
            </a:lvl1pPr>
            <a:lvl2pPr marL="741613" indent="-285236">
              <a:defRPr sz="499">
                <a:solidFill>
                  <a:schemeClr val="tx1"/>
                </a:solidFill>
                <a:latin typeface="Times New Roman" charset="0"/>
                <a:ea typeface="ＭＳ Ｐゴシック" charset="-128"/>
              </a:defRPr>
            </a:lvl2pPr>
            <a:lvl3pPr marL="1140943" indent="-228189">
              <a:defRPr sz="499">
                <a:solidFill>
                  <a:schemeClr val="tx1"/>
                </a:solidFill>
                <a:latin typeface="Times New Roman" charset="0"/>
                <a:ea typeface="ＭＳ Ｐゴシック" charset="-128"/>
              </a:defRPr>
            </a:lvl3pPr>
            <a:lvl4pPr marL="1597320" indent="-228189">
              <a:defRPr sz="499">
                <a:solidFill>
                  <a:schemeClr val="tx1"/>
                </a:solidFill>
                <a:latin typeface="Times New Roman" charset="0"/>
                <a:ea typeface="ＭＳ Ｐゴシック" charset="-128"/>
              </a:defRPr>
            </a:lvl4pPr>
            <a:lvl5pPr marL="2053697" indent="-228189">
              <a:defRPr sz="499">
                <a:solidFill>
                  <a:schemeClr val="tx1"/>
                </a:solidFill>
                <a:latin typeface="Times New Roman" charset="0"/>
                <a:ea typeface="ＭＳ Ｐゴシック" charset="-128"/>
              </a:defRPr>
            </a:lvl5pPr>
            <a:lvl6pPr marL="2510074" indent="-228189" algn="ctr" eaLnBrk="0" fontAlgn="base" hangingPunct="0">
              <a:spcBef>
                <a:spcPct val="0"/>
              </a:spcBef>
              <a:spcAft>
                <a:spcPct val="0"/>
              </a:spcAft>
              <a:defRPr sz="499">
                <a:solidFill>
                  <a:schemeClr val="tx1"/>
                </a:solidFill>
                <a:latin typeface="Times New Roman" charset="0"/>
                <a:ea typeface="ＭＳ Ｐゴシック" charset="-128"/>
              </a:defRPr>
            </a:lvl6pPr>
            <a:lvl7pPr marL="2966451" indent="-228189" algn="ctr" eaLnBrk="0" fontAlgn="base" hangingPunct="0">
              <a:spcBef>
                <a:spcPct val="0"/>
              </a:spcBef>
              <a:spcAft>
                <a:spcPct val="0"/>
              </a:spcAft>
              <a:defRPr sz="499">
                <a:solidFill>
                  <a:schemeClr val="tx1"/>
                </a:solidFill>
                <a:latin typeface="Times New Roman" charset="0"/>
                <a:ea typeface="ＭＳ Ｐゴシック" charset="-128"/>
              </a:defRPr>
            </a:lvl7pPr>
            <a:lvl8pPr marL="3422828" indent="-228189" algn="ctr" eaLnBrk="0" fontAlgn="base" hangingPunct="0">
              <a:spcBef>
                <a:spcPct val="0"/>
              </a:spcBef>
              <a:spcAft>
                <a:spcPct val="0"/>
              </a:spcAft>
              <a:defRPr sz="499">
                <a:solidFill>
                  <a:schemeClr val="tx1"/>
                </a:solidFill>
                <a:latin typeface="Times New Roman" charset="0"/>
                <a:ea typeface="ＭＳ Ｐゴシック" charset="-128"/>
              </a:defRPr>
            </a:lvl8pPr>
            <a:lvl9pPr marL="3879205" indent="-228189" algn="ctr" eaLnBrk="0" fontAlgn="base" hangingPunct="0">
              <a:spcBef>
                <a:spcPct val="0"/>
              </a:spcBef>
              <a:spcAft>
                <a:spcPct val="0"/>
              </a:spcAft>
              <a:defRPr sz="499">
                <a:solidFill>
                  <a:schemeClr val="tx1"/>
                </a:solidFill>
                <a:latin typeface="Times New Roman" charset="0"/>
                <a:ea typeface="ＭＳ Ｐゴシック" charset="-128"/>
              </a:defRPr>
            </a:lvl9pPr>
          </a:lstStyle>
          <a:p>
            <a:pPr>
              <a:defRPr/>
            </a:pPr>
            <a:fld id="{23500339-16F7-9B4B-B427-39CF86933EEE}" type="slidenum">
              <a:rPr lang="en-US" altLang="en-US" sz="1198" smtClean="0">
                <a:latin typeface="Tahoma" charset="0"/>
              </a:rPr>
              <a:pPr>
                <a:defRPr/>
              </a:pPr>
              <a:t>45</a:t>
            </a:fld>
            <a:endParaRPr lang="en-US" altLang="en-US" sz="1198">
              <a:latin typeface="Tahoma" charset="0"/>
            </a:endParaRPr>
          </a:p>
        </p:txBody>
      </p:sp>
      <p:sp>
        <p:nvSpPr>
          <p:cNvPr id="140291" name="Content Placeholder 2"/>
          <p:cNvSpPr>
            <a:spLocks noGrp="1"/>
          </p:cNvSpPr>
          <p:nvPr>
            <p:ph idx="1"/>
          </p:nvPr>
        </p:nvSpPr>
        <p:spPr/>
        <p:txBody>
          <a:bodyPr/>
          <a:lstStyle/>
          <a:p>
            <a:pPr>
              <a:buFont typeface="Wingdings" pitchFamily="2" charset="2"/>
              <a:buChar char="q"/>
              <a:defRPr/>
            </a:pPr>
            <a:r>
              <a:rPr lang="en-US" altLang="en-US" dirty="0">
                <a:solidFill>
                  <a:srgbClr val="000090"/>
                </a:solidFill>
                <a:ea typeface="ＭＳ Ｐゴシック" charset="-128"/>
              </a:rPr>
              <a:t>Complexity</a:t>
            </a:r>
            <a:r>
              <a:rPr lang="en-US" altLang="en-US" dirty="0">
                <a:ea typeface="ＭＳ Ｐゴシック" charset="-128"/>
              </a:rPr>
              <a:t> in highly organized systems arises primarily from design strategies intended to create </a:t>
            </a:r>
            <a:r>
              <a:rPr lang="en-US" altLang="en-US" dirty="0">
                <a:solidFill>
                  <a:srgbClr val="000090"/>
                </a:solidFill>
                <a:ea typeface="ＭＳ Ｐゴシック" charset="-128"/>
              </a:rPr>
              <a:t>robustness to uncertainty</a:t>
            </a:r>
            <a:r>
              <a:rPr lang="en-US" altLang="en-US" dirty="0">
                <a:ea typeface="ＭＳ Ｐゴシック" charset="-128"/>
              </a:rPr>
              <a:t> in their environments and component parts.</a:t>
            </a:r>
          </a:p>
          <a:p>
            <a:pPr lvl="1">
              <a:buFont typeface="Courier New" panose="02070309020205020404" pitchFamily="49" charset="0"/>
              <a:buChar char="o"/>
              <a:defRPr/>
            </a:pPr>
            <a:r>
              <a:rPr lang="en-US" altLang="en-US" sz="1996" dirty="0">
                <a:solidFill>
                  <a:srgbClr val="000090"/>
                </a:solidFill>
                <a:ea typeface="ＭＳ Ｐゴシック" charset="-128"/>
              </a:rPr>
              <a:t>Scalability</a:t>
            </a:r>
            <a:r>
              <a:rPr lang="en-US" altLang="en-US" sz="1996" dirty="0">
                <a:ea typeface="ＭＳ Ｐゴシック" charset="-128"/>
              </a:rPr>
              <a:t> is robustness to changes to the size and complexity of a system as a whole.</a:t>
            </a:r>
          </a:p>
          <a:p>
            <a:pPr lvl="1">
              <a:buFont typeface="Courier New" panose="02070309020205020404" pitchFamily="49" charset="0"/>
              <a:buChar char="o"/>
              <a:defRPr/>
            </a:pPr>
            <a:r>
              <a:rPr lang="en-US" altLang="en-US" sz="1996" dirty="0">
                <a:solidFill>
                  <a:srgbClr val="000090"/>
                </a:solidFill>
                <a:ea typeface="ＭＳ Ｐゴシック" charset="-128"/>
              </a:rPr>
              <a:t>Evolvability</a:t>
            </a:r>
            <a:r>
              <a:rPr lang="en-US" altLang="en-US" sz="1996" dirty="0">
                <a:ea typeface="ＭＳ Ｐゴシック" charset="-128"/>
              </a:rPr>
              <a:t> is robustness of lineages to large changes on various (usually long) time scales.</a:t>
            </a:r>
          </a:p>
          <a:p>
            <a:pPr lvl="1">
              <a:buFont typeface="Courier New" panose="02070309020205020404" pitchFamily="49" charset="0"/>
              <a:buChar char="o"/>
              <a:defRPr/>
            </a:pPr>
            <a:r>
              <a:rPr lang="en-US" altLang="en-US" sz="1996" dirty="0">
                <a:solidFill>
                  <a:srgbClr val="000090"/>
                </a:solidFill>
                <a:ea typeface="ＭＳ Ｐゴシック" charset="-128"/>
              </a:rPr>
              <a:t>Reliability</a:t>
            </a:r>
            <a:r>
              <a:rPr lang="en-US" altLang="en-US" sz="1996" dirty="0">
                <a:ea typeface="ＭＳ Ｐゴシック" charset="-128"/>
              </a:rPr>
              <a:t> is robustness to component failures.</a:t>
            </a:r>
          </a:p>
          <a:p>
            <a:pPr lvl="1">
              <a:buFont typeface="Courier New" panose="02070309020205020404" pitchFamily="49" charset="0"/>
              <a:buChar char="o"/>
              <a:defRPr/>
            </a:pPr>
            <a:r>
              <a:rPr lang="en-US" altLang="en-US" sz="1996" dirty="0">
                <a:solidFill>
                  <a:srgbClr val="000090"/>
                </a:solidFill>
                <a:ea typeface="ＭＳ Ｐゴシック" charset="-128"/>
              </a:rPr>
              <a:t>Efficiency</a:t>
            </a:r>
            <a:r>
              <a:rPr lang="en-US" altLang="en-US" sz="1996" dirty="0">
                <a:ea typeface="ＭＳ Ｐゴシック" charset="-128"/>
              </a:rPr>
              <a:t> is robustness to resource scarcity.</a:t>
            </a:r>
          </a:p>
          <a:p>
            <a:pPr lvl="1">
              <a:buFont typeface="Courier New" panose="02070309020205020404" pitchFamily="49" charset="0"/>
              <a:buChar char="o"/>
              <a:defRPr/>
            </a:pPr>
            <a:r>
              <a:rPr lang="en-US" altLang="en-US" sz="1996" dirty="0">
                <a:solidFill>
                  <a:srgbClr val="000090"/>
                </a:solidFill>
                <a:ea typeface="ＭＳ Ｐゴシック" charset="-128"/>
              </a:rPr>
              <a:t>Modularity</a:t>
            </a:r>
            <a:r>
              <a:rPr lang="en-US" altLang="en-US" sz="1996" dirty="0">
                <a:ea typeface="ＭＳ Ｐゴシック" charset="-128"/>
              </a:rPr>
              <a:t> is robustness to component rearrangements.</a:t>
            </a:r>
          </a:p>
        </p:txBody>
      </p:sp>
      <p:sp>
        <p:nvSpPr>
          <p:cNvPr id="140292" name="Rectangle 4"/>
          <p:cNvSpPr>
            <a:spLocks noChangeArrowheads="1"/>
          </p:cNvSpPr>
          <p:nvPr/>
        </p:nvSpPr>
        <p:spPr bwMode="auto">
          <a:xfrm>
            <a:off x="6311900" y="6396038"/>
            <a:ext cx="12715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r>
              <a:rPr lang="en-US" altLang="en-US" sz="1597"/>
              <a:t>David Meyer</a:t>
            </a:r>
            <a:endParaRPr lang="en-US" altLang="en-US" sz="3993"/>
          </a:p>
        </p:txBody>
      </p:sp>
      <p:pic>
        <p:nvPicPr>
          <p:cNvPr id="52229" name="Picture 34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8488" y="141288"/>
            <a:ext cx="2193925"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08155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r>
              <a:rPr lang="en-US" altLang="en-US">
                <a:ea typeface="ＭＳ Ｐゴシック" charset="-128"/>
              </a:rPr>
              <a:t>First-Day Class: Evolution</a:t>
            </a:r>
          </a:p>
        </p:txBody>
      </p:sp>
      <p:sp>
        <p:nvSpPr>
          <p:cNvPr id="54274" name="Rectangle 3"/>
          <p:cNvSpPr>
            <a:spLocks noGrp="1" noChangeArrowheads="1"/>
          </p:cNvSpPr>
          <p:nvPr>
            <p:ph type="body" idx="1"/>
          </p:nvPr>
        </p:nvSpPr>
        <p:spPr>
          <a:xfrm>
            <a:off x="517525" y="1341438"/>
            <a:ext cx="8310563" cy="5210175"/>
          </a:xfrm>
        </p:spPr>
        <p:txBody>
          <a:bodyPr/>
          <a:lstStyle/>
          <a:p>
            <a:pPr>
              <a:lnSpc>
                <a:spcPct val="90000"/>
              </a:lnSpc>
              <a:buFont typeface="Wingdings" pitchFamily="2" charset="2"/>
              <a:buChar char="q"/>
            </a:pPr>
            <a:r>
              <a:rPr lang="en-US" altLang="en-US" sz="2400" dirty="0">
                <a:ea typeface="ＭＳ Ｐゴシック" charset="-128"/>
              </a:rPr>
              <a:t>Driven by Technology, Infrastructure, Policy, Applications (usage), and Understanding:</a:t>
            </a:r>
          </a:p>
          <a:p>
            <a:pPr lvl="1">
              <a:lnSpc>
                <a:spcPct val="90000"/>
              </a:lnSpc>
              <a:buFont typeface="Courier New" panose="02070309020205020404" pitchFamily="49" charset="0"/>
              <a:buChar char="o"/>
            </a:pPr>
            <a:r>
              <a:rPr lang="en-US" altLang="en-US" sz="2000" dirty="0">
                <a:ea typeface="ＭＳ Ｐゴシック" charset="-128"/>
              </a:rPr>
              <a:t>technology</a:t>
            </a:r>
          </a:p>
          <a:p>
            <a:pPr lvl="2">
              <a:lnSpc>
                <a:spcPct val="90000"/>
              </a:lnSpc>
            </a:pPr>
            <a:r>
              <a:rPr lang="en-US" altLang="en-US" sz="1800" dirty="0">
                <a:ea typeface="ＭＳ Ｐゴシック" charset="-128"/>
              </a:rPr>
              <a:t>e.g., wireless/optical communication technologies and device miniaturization (sensors)</a:t>
            </a:r>
          </a:p>
          <a:p>
            <a:pPr lvl="1">
              <a:lnSpc>
                <a:spcPct val="90000"/>
              </a:lnSpc>
              <a:buFont typeface="Courier New" panose="02070309020205020404" pitchFamily="49" charset="0"/>
              <a:buChar char="o"/>
            </a:pPr>
            <a:r>
              <a:rPr lang="en-US" altLang="en-US" sz="2000" dirty="0">
                <a:ea typeface="ＭＳ Ｐゴシック" charset="-128"/>
              </a:rPr>
              <a:t>infrastructure</a:t>
            </a:r>
          </a:p>
          <a:p>
            <a:pPr lvl="2">
              <a:lnSpc>
                <a:spcPct val="90000"/>
              </a:lnSpc>
            </a:pPr>
            <a:r>
              <a:rPr lang="en-US" altLang="en-US" sz="1800" dirty="0">
                <a:ea typeface="ＭＳ Ｐゴシック" charset="-128"/>
              </a:rPr>
              <a:t>e.g., cloud computing vs local computing</a:t>
            </a:r>
          </a:p>
          <a:p>
            <a:pPr lvl="1">
              <a:lnSpc>
                <a:spcPct val="90000"/>
              </a:lnSpc>
              <a:buFont typeface="Courier New" panose="02070309020205020404" pitchFamily="49" charset="0"/>
              <a:buChar char="o"/>
            </a:pPr>
            <a:r>
              <a:rPr lang="en-US" altLang="en-US" sz="2000" dirty="0">
                <a:ea typeface="ＭＳ Ｐゴシック" charset="-128"/>
              </a:rPr>
              <a:t>applications (usage)</a:t>
            </a:r>
          </a:p>
          <a:p>
            <a:pPr lvl="2">
              <a:lnSpc>
                <a:spcPct val="90000"/>
              </a:lnSpc>
            </a:pPr>
            <a:r>
              <a:rPr lang="en-US" altLang="en-US" sz="1800" dirty="0">
                <a:ea typeface="ＭＳ Ｐゴシック" charset="-128"/>
              </a:rPr>
              <a:t>e.g., mobile computing, content distribution, game, tele presence, sensing</a:t>
            </a:r>
          </a:p>
          <a:p>
            <a:pPr lvl="1">
              <a:lnSpc>
                <a:spcPct val="90000"/>
              </a:lnSpc>
              <a:buFont typeface="Courier New" panose="02070309020205020404" pitchFamily="49" charset="0"/>
              <a:buChar char="o"/>
            </a:pPr>
            <a:r>
              <a:rPr lang="en-US" altLang="en-US" sz="2000" dirty="0">
                <a:ea typeface="ＭＳ Ｐゴシック" charset="-128"/>
              </a:rPr>
              <a:t>understanding</a:t>
            </a:r>
          </a:p>
          <a:p>
            <a:pPr lvl="2">
              <a:lnSpc>
                <a:spcPct val="90000"/>
              </a:lnSpc>
            </a:pPr>
            <a:r>
              <a:rPr lang="en-US" altLang="en-US" sz="1800" dirty="0">
                <a:ea typeface="ＭＳ Ｐゴシック" charset="-128"/>
              </a:rPr>
              <a:t>e.g., resource sharing principle, routing principles, mechanism design, optimal stochastic control (randomized access)</a:t>
            </a:r>
          </a:p>
          <a:p>
            <a:pPr>
              <a:lnSpc>
                <a:spcPct val="90000"/>
              </a:lnSpc>
              <a:buFont typeface="Wingdings" pitchFamily="2" charset="2"/>
              <a:buChar char="q"/>
            </a:pPr>
            <a:r>
              <a:rPr lang="en-US" altLang="en-US" sz="2600" dirty="0">
                <a:ea typeface="ＭＳ Ｐゴシック" charset="-128"/>
              </a:rPr>
              <a:t>Complexity comes from evolution.</a:t>
            </a:r>
          </a:p>
          <a:p>
            <a:pPr>
              <a:lnSpc>
                <a:spcPct val="90000"/>
              </a:lnSpc>
              <a:buFont typeface="Wingdings" pitchFamily="2" charset="2"/>
              <a:buChar char="q"/>
            </a:pPr>
            <a:r>
              <a:rPr lang="en-US" altLang="en-US" sz="2600" dirty="0">
                <a:ea typeface="ＭＳ Ｐゴシック" charset="-128"/>
              </a:rPr>
              <a:t>Don’t be afraid to challenge the foundation and redesign!</a:t>
            </a:r>
          </a:p>
        </p:txBody>
      </p:sp>
      <p:sp>
        <p:nvSpPr>
          <p:cNvPr id="4" name="Slide Number Placeholder 1">
            <a:extLst>
              <a:ext uri="{FF2B5EF4-FFF2-40B4-BE49-F238E27FC236}">
                <a16:creationId xmlns:a16="http://schemas.microsoft.com/office/drawing/2014/main" id="{0A5F803C-0355-CF4D-97A9-A4F40067904F}"/>
              </a:ext>
            </a:extLst>
          </p:cNvPr>
          <p:cNvSpPr>
            <a:spLocks noGrp="1"/>
          </p:cNvSpPr>
          <p:nvPr>
            <p:ph type="sldNum" sz="quarter" idx="10"/>
          </p:nvPr>
        </p:nvSpPr>
        <p:spPr>
          <a:xfrm>
            <a:off x="8648700" y="6448425"/>
            <a:ext cx="419100" cy="342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979073C7-521D-5140-95CC-AE42EB7926C5}" type="slidenum">
              <a:rPr lang="en-US" altLang="en-US" sz="1400">
                <a:solidFill>
                  <a:srgbClr val="000000"/>
                </a:solidFill>
                <a:latin typeface="Times New Roman" charset="0"/>
              </a:rPr>
              <a:pPr>
                <a:spcBef>
                  <a:spcPct val="0"/>
                </a:spcBef>
                <a:buClrTx/>
                <a:buSzTx/>
                <a:buFontTx/>
                <a:buNone/>
              </a:pPr>
              <a:t>46</a:t>
            </a:fld>
            <a:endParaRPr lang="en-US" altLang="en-US" sz="1400" dirty="0">
              <a:solidFill>
                <a:srgbClr val="000000"/>
              </a:solidFill>
              <a:latin typeface="Times New Roman" charset="0"/>
            </a:endParaRPr>
          </a:p>
        </p:txBody>
      </p:sp>
    </p:spTree>
    <p:extLst>
      <p:ext uri="{BB962C8B-B14F-4D97-AF65-F5344CB8AC3E}">
        <p14:creationId xmlns:p14="http://schemas.microsoft.com/office/powerpoint/2010/main" val="4508544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CB520117-258E-B74E-B357-A10147A281B2}" type="slidenum">
              <a:rPr lang="en-US" altLang="en-US" sz="1400">
                <a:solidFill>
                  <a:srgbClr val="000000"/>
                </a:solidFill>
                <a:latin typeface="Times New Roman" charset="0"/>
              </a:rPr>
              <a:pPr>
                <a:spcBef>
                  <a:spcPct val="0"/>
                </a:spcBef>
                <a:buClrTx/>
                <a:buSzTx/>
                <a:buFontTx/>
                <a:buNone/>
              </a:pPr>
              <a:t>47</a:t>
            </a:fld>
            <a:endParaRPr lang="en-US" altLang="en-US" sz="1400">
              <a:solidFill>
                <a:srgbClr val="000000"/>
              </a:solidFill>
              <a:latin typeface="Times New Roman" charset="0"/>
            </a:endParaRPr>
          </a:p>
        </p:txBody>
      </p:sp>
      <p:pic>
        <p:nvPicPr>
          <p:cNvPr id="16691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98525"/>
            <a:ext cx="9144000" cy="506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12042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lgn="ctr"/>
            <a:r>
              <a:rPr lang="en-US" dirty="0"/>
              <a:t>Optional Read: </a:t>
            </a:r>
            <a:br>
              <a:rPr lang="en-US" dirty="0"/>
            </a:br>
            <a:r>
              <a:rPr lang="en-US" dirty="0"/>
              <a:t>Channel Partitioning MAC</a:t>
            </a:r>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10"/>
          </p:nvPr>
        </p:nvSpPr>
        <p:spPr/>
        <p:txBody>
          <a:bodyPr/>
          <a:lstStyle/>
          <a:p>
            <a:fld id="{C372D49E-1E31-4048-B438-B7275D106FE3}" type="slidenum">
              <a:rPr lang="en-US" altLang="en-US" smtClean="0"/>
              <a:pPr/>
              <a:t>48</a:t>
            </a:fld>
            <a:endParaRPr lang="en-US" altLang="en-US"/>
          </a:p>
        </p:txBody>
      </p:sp>
    </p:spTree>
    <p:extLst>
      <p:ext uri="{BB962C8B-B14F-4D97-AF65-F5344CB8AC3E}">
        <p14:creationId xmlns:p14="http://schemas.microsoft.com/office/powerpoint/2010/main" val="5226354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fld id="{1CC4C47E-7900-7444-A4F5-D6938A00B932}" type="slidenum">
              <a:rPr lang="en-US" altLang="en-US" sz="1400">
                <a:solidFill>
                  <a:srgbClr val="000000"/>
                </a:solidFill>
                <a:latin typeface="Times New Roman" charset="0"/>
              </a:rPr>
              <a:pPr/>
              <a:t>49</a:t>
            </a:fld>
            <a:endParaRPr lang="en-US" altLang="en-US" sz="1400">
              <a:solidFill>
                <a:srgbClr val="000000"/>
              </a:solidFill>
              <a:latin typeface="Times New Roman" charset="0"/>
            </a:endParaRPr>
          </a:p>
        </p:txBody>
      </p:sp>
      <p:sp>
        <p:nvSpPr>
          <p:cNvPr id="123906" name="Rectangle 2"/>
          <p:cNvSpPr>
            <a:spLocks noGrp="1" noChangeArrowheads="1"/>
          </p:cNvSpPr>
          <p:nvPr>
            <p:ph type="title"/>
          </p:nvPr>
        </p:nvSpPr>
        <p:spPr/>
        <p:txBody>
          <a:bodyPr/>
          <a:lstStyle/>
          <a:p>
            <a:r>
              <a:rPr lang="en-US" altLang="en-US" sz="3600" dirty="0">
                <a:ea typeface="ＭＳ Ｐゴシック" charset="-128"/>
              </a:rPr>
              <a:t>Example Channel Partitioning: CDMA</a:t>
            </a:r>
          </a:p>
        </p:txBody>
      </p:sp>
      <p:sp>
        <p:nvSpPr>
          <p:cNvPr id="123907" name="Rectangle 3"/>
          <p:cNvSpPr>
            <a:spLocks noGrp="1" noChangeArrowheads="1"/>
          </p:cNvSpPr>
          <p:nvPr>
            <p:ph type="body" idx="1"/>
          </p:nvPr>
        </p:nvSpPr>
        <p:spPr>
          <a:xfrm>
            <a:off x="511175" y="1336675"/>
            <a:ext cx="8147050" cy="5230813"/>
          </a:xfrm>
        </p:spPr>
        <p:txBody>
          <a:bodyPr/>
          <a:lstStyle/>
          <a:p>
            <a:pPr>
              <a:buFont typeface="ZapfDingbats" charset="0"/>
              <a:buNone/>
            </a:pPr>
            <a:r>
              <a:rPr lang="en-US" altLang="en-US" dirty="0">
                <a:solidFill>
                  <a:srgbClr val="FF0000"/>
                </a:solidFill>
                <a:ea typeface="ＭＳ Ｐゴシック" charset="-128"/>
              </a:rPr>
              <a:t>CDMA (Code Division Multiple Access)</a:t>
            </a:r>
            <a:r>
              <a:rPr lang="en-US" altLang="en-US" sz="3200" dirty="0">
                <a:ea typeface="ＭＳ Ｐゴシック" charset="-128"/>
              </a:rPr>
              <a:t> </a:t>
            </a:r>
          </a:p>
          <a:p>
            <a:pPr>
              <a:buFont typeface="Wingdings" pitchFamily="2" charset="2"/>
              <a:buChar char="q"/>
            </a:pPr>
            <a:r>
              <a:rPr lang="en-US" altLang="en-US" sz="2400" dirty="0">
                <a:ea typeface="ＭＳ Ｐゴシック" charset="-128"/>
              </a:rPr>
              <a:t>Used mostly in wireless broadcast channels (cellular, satellite, </a:t>
            </a:r>
            <a:r>
              <a:rPr lang="en-US" altLang="en-US" sz="2400" dirty="0" err="1">
                <a:ea typeface="ＭＳ Ｐゴシック" charset="-128"/>
              </a:rPr>
              <a:t>etc</a:t>
            </a:r>
            <a:r>
              <a:rPr lang="en-US" altLang="en-US" sz="2400" dirty="0">
                <a:ea typeface="ＭＳ Ｐゴシック" charset="-128"/>
              </a:rPr>
              <a:t>)</a:t>
            </a:r>
          </a:p>
          <a:p>
            <a:pPr>
              <a:buFont typeface="Wingdings" pitchFamily="2" charset="2"/>
              <a:buChar char="q"/>
            </a:pPr>
            <a:r>
              <a:rPr lang="en-US" altLang="en-US" sz="2400" dirty="0">
                <a:ea typeface="ＭＳ Ｐゴシック" charset="-128"/>
              </a:rPr>
              <a:t>A spread-spectrum technique</a:t>
            </a:r>
          </a:p>
        </p:txBody>
      </p:sp>
      <p:sp>
        <p:nvSpPr>
          <p:cNvPr id="123908" name="Rectangle 5"/>
          <p:cNvSpPr>
            <a:spLocks noChangeArrowheads="1"/>
          </p:cNvSpPr>
          <p:nvPr/>
        </p:nvSpPr>
        <p:spPr bwMode="auto">
          <a:xfrm>
            <a:off x="676275" y="5973763"/>
            <a:ext cx="78819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200" dirty="0">
                <a:solidFill>
                  <a:srgbClr val="000000"/>
                </a:solidFill>
              </a:rPr>
              <a:t>History: http://</a:t>
            </a:r>
            <a:r>
              <a:rPr lang="en-US" altLang="en-US" sz="1200" dirty="0" err="1">
                <a:solidFill>
                  <a:srgbClr val="000000"/>
                </a:solidFill>
              </a:rPr>
              <a:t>people.seas.harvard.edu</a:t>
            </a:r>
            <a:r>
              <a:rPr lang="en-US" altLang="en-US" sz="1200" dirty="0">
                <a:solidFill>
                  <a:srgbClr val="000000"/>
                </a:solidFill>
              </a:rPr>
              <a:t>/~jones/cscie129/</a:t>
            </a:r>
            <a:r>
              <a:rPr lang="en-US" altLang="en-US" sz="1200" dirty="0" err="1">
                <a:solidFill>
                  <a:srgbClr val="000000"/>
                </a:solidFill>
              </a:rPr>
              <a:t>nu_lectures</a:t>
            </a:r>
            <a:r>
              <a:rPr lang="en-US" altLang="en-US" sz="1200" dirty="0">
                <a:solidFill>
                  <a:srgbClr val="000000"/>
                </a:solidFill>
              </a:rPr>
              <a:t>/lecture7/</a:t>
            </a:r>
            <a:r>
              <a:rPr lang="en-US" altLang="en-US" sz="1200" dirty="0" err="1">
                <a:solidFill>
                  <a:srgbClr val="000000"/>
                </a:solidFill>
              </a:rPr>
              <a:t>hedy</a:t>
            </a:r>
            <a:r>
              <a:rPr lang="en-US" altLang="en-US" sz="1200" dirty="0">
                <a:solidFill>
                  <a:srgbClr val="000000"/>
                </a:solidFill>
              </a:rPr>
              <a:t>/</a:t>
            </a:r>
            <a:r>
              <a:rPr lang="en-US" altLang="en-US" sz="1200" dirty="0" err="1">
                <a:solidFill>
                  <a:srgbClr val="000000"/>
                </a:solidFill>
              </a:rPr>
              <a:t>lemarr.htm</a:t>
            </a:r>
            <a:r>
              <a:rPr lang="en-US" altLang="en-US" sz="1200" dirty="0">
                <a:solidFill>
                  <a:srgbClr val="000000"/>
                </a:solidFill>
              </a:rPr>
              <a:t> </a:t>
            </a:r>
          </a:p>
        </p:txBody>
      </p:sp>
      <p:pic>
        <p:nvPicPr>
          <p:cNvPr id="12390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5238" y="3243263"/>
            <a:ext cx="3765550" cy="274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4"/>
          <p:cNvSpPr>
            <a:spLocks noChangeArrowheads="1"/>
          </p:cNvSpPr>
          <p:nvPr/>
        </p:nvSpPr>
        <p:spPr bwMode="auto">
          <a:xfrm>
            <a:off x="693738" y="6281876"/>
            <a:ext cx="2752749" cy="26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76" tIns="45745" rIns="91476" bIns="45745" anchor="ct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en-US" sz="1100">
                <a:solidFill>
                  <a:srgbClr val="000000"/>
                </a:solidFill>
                <a:latin typeface="Comic Sans MS" charset="0"/>
              </a:rPr>
              <a:t>Examples: Sprint and Verizon, WCDMA</a:t>
            </a:r>
          </a:p>
        </p:txBody>
      </p:sp>
    </p:spTree>
    <p:extLst>
      <p:ext uri="{BB962C8B-B14F-4D97-AF65-F5344CB8AC3E}">
        <p14:creationId xmlns:p14="http://schemas.microsoft.com/office/powerpoint/2010/main" val="1488434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BB9C6537-AF08-3446-807B-2C05C4690E08}" type="slidenum">
              <a:rPr lang="en-US" altLang="en-US" sz="1400">
                <a:solidFill>
                  <a:srgbClr val="000000"/>
                </a:solidFill>
                <a:latin typeface="Times New Roman" charset="0"/>
              </a:rPr>
              <a:pPr>
                <a:spcBef>
                  <a:spcPct val="0"/>
                </a:spcBef>
                <a:buClrTx/>
                <a:buSzTx/>
                <a:buFontTx/>
                <a:buNone/>
              </a:pPr>
              <a:t>5</a:t>
            </a:fld>
            <a:endParaRPr lang="en-US" altLang="en-US" sz="1400">
              <a:solidFill>
                <a:srgbClr val="000000"/>
              </a:solidFill>
              <a:latin typeface="Times New Roman" charset="0"/>
            </a:endParaRPr>
          </a:p>
        </p:txBody>
      </p:sp>
      <p:sp>
        <p:nvSpPr>
          <p:cNvPr id="179202" name="Rectangle 4"/>
          <p:cNvSpPr>
            <a:spLocks noChangeArrowheads="1"/>
          </p:cNvSpPr>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4000" u="sng">
                <a:solidFill>
                  <a:srgbClr val="3333CC"/>
                </a:solidFill>
              </a:rPr>
              <a:t>Adaptors Communicating</a:t>
            </a:r>
          </a:p>
        </p:txBody>
      </p:sp>
      <p:sp>
        <p:nvSpPr>
          <p:cNvPr id="179203" name="Rectangle 5"/>
          <p:cNvSpPr>
            <a:spLocks noChangeArrowheads="1"/>
          </p:cNvSpPr>
          <p:nvPr/>
        </p:nvSpPr>
        <p:spPr bwMode="auto">
          <a:xfrm>
            <a:off x="398463" y="3101975"/>
            <a:ext cx="3602037" cy="351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buClr>
                <a:srgbClr val="3333CC"/>
              </a:buClr>
              <a:buFont typeface="Wingdings" pitchFamily="2" charset="2"/>
              <a:buChar char="q"/>
            </a:pPr>
            <a:r>
              <a:rPr lang="en-US" altLang="en-US" sz="2400" dirty="0">
                <a:solidFill>
                  <a:srgbClr val="000000"/>
                </a:solidFill>
              </a:rPr>
              <a:t>link layer typically implemented in </a:t>
            </a:r>
            <a:r>
              <a:rPr lang="ja-JP" altLang="en-US" sz="2400" dirty="0">
                <a:solidFill>
                  <a:srgbClr val="000000"/>
                </a:solidFill>
              </a:rPr>
              <a:t>“</a:t>
            </a:r>
            <a:r>
              <a:rPr lang="en-US" altLang="ja-JP" sz="2400" dirty="0">
                <a:solidFill>
                  <a:srgbClr val="000000"/>
                </a:solidFill>
              </a:rPr>
              <a:t>adaptor</a:t>
            </a:r>
            <a:r>
              <a:rPr lang="ja-JP" altLang="en-US" sz="2400" dirty="0">
                <a:solidFill>
                  <a:srgbClr val="000000"/>
                </a:solidFill>
              </a:rPr>
              <a:t>”</a:t>
            </a:r>
            <a:r>
              <a:rPr lang="en-US" altLang="ja-JP" sz="2400" dirty="0">
                <a:solidFill>
                  <a:srgbClr val="000000"/>
                </a:solidFill>
              </a:rPr>
              <a:t> (aka NIC)</a:t>
            </a:r>
          </a:p>
          <a:p>
            <a:pPr lvl="1">
              <a:buClr>
                <a:srgbClr val="3333CC"/>
              </a:buClr>
              <a:buFont typeface="Courier New" panose="02070309020205020404" pitchFamily="49" charset="0"/>
              <a:buChar char="o"/>
            </a:pPr>
            <a:r>
              <a:rPr lang="en-US" altLang="en-US" sz="2000" dirty="0">
                <a:solidFill>
                  <a:srgbClr val="000000"/>
                </a:solidFill>
              </a:rPr>
              <a:t>Ethernet card, modem, 802.11 card, cloud virtual switch</a:t>
            </a:r>
          </a:p>
          <a:p>
            <a:pPr>
              <a:buClr>
                <a:srgbClr val="3333CC"/>
              </a:buClr>
              <a:buFont typeface="Wingdings" pitchFamily="2" charset="2"/>
              <a:buChar char="q"/>
            </a:pPr>
            <a:r>
              <a:rPr lang="en-US" altLang="en-US" sz="2400" dirty="0">
                <a:solidFill>
                  <a:srgbClr val="000000"/>
                </a:solidFill>
              </a:rPr>
              <a:t>adapter is semi-autonomous, implementing link &amp; physical layers</a:t>
            </a:r>
          </a:p>
        </p:txBody>
      </p:sp>
      <p:sp>
        <p:nvSpPr>
          <p:cNvPr id="179204" name="Rectangle 6"/>
          <p:cNvSpPr>
            <a:spLocks noChangeArrowheads="1"/>
          </p:cNvSpPr>
          <p:nvPr/>
        </p:nvSpPr>
        <p:spPr bwMode="auto">
          <a:xfrm>
            <a:off x="4508500" y="3092450"/>
            <a:ext cx="4090988" cy="376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
                <a:srgbClr val="3333CC"/>
              </a:buClr>
              <a:buFont typeface="Wingdings" charset="2"/>
              <a:buChar char="q"/>
            </a:pPr>
            <a:r>
              <a:rPr lang="en-US" altLang="en-US" sz="2400">
                <a:solidFill>
                  <a:srgbClr val="000000"/>
                </a:solidFill>
              </a:rPr>
              <a:t>in most link-layer, each adapter has a unique link layer address (also called MAC address)</a:t>
            </a:r>
            <a:endParaRPr lang="en-US" altLang="en-US" sz="2400">
              <a:solidFill>
                <a:srgbClr val="FF0000"/>
              </a:solidFill>
            </a:endParaRPr>
          </a:p>
        </p:txBody>
      </p:sp>
      <p:sp>
        <p:nvSpPr>
          <p:cNvPr id="179205" name="Text Box 7"/>
          <p:cNvSpPr txBox="1">
            <a:spLocks noChangeArrowheads="1"/>
          </p:cNvSpPr>
          <p:nvPr/>
        </p:nvSpPr>
        <p:spPr bwMode="auto">
          <a:xfrm>
            <a:off x="239713" y="1641475"/>
            <a:ext cx="9779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sending</a:t>
            </a:r>
          </a:p>
          <a:p>
            <a:pPr>
              <a:spcBef>
                <a:spcPct val="0"/>
              </a:spcBef>
              <a:buClrTx/>
              <a:buSzTx/>
              <a:buFontTx/>
              <a:buNone/>
            </a:pPr>
            <a:r>
              <a:rPr lang="en-US" altLang="en-US" sz="1800">
                <a:solidFill>
                  <a:srgbClr val="000000"/>
                </a:solidFill>
              </a:rPr>
              <a:t>node</a:t>
            </a:r>
          </a:p>
        </p:txBody>
      </p:sp>
      <p:grpSp>
        <p:nvGrpSpPr>
          <p:cNvPr id="179206" name="Group 8"/>
          <p:cNvGrpSpPr>
            <a:grpSpLocks/>
          </p:cNvGrpSpPr>
          <p:nvPr/>
        </p:nvGrpSpPr>
        <p:grpSpPr bwMode="auto">
          <a:xfrm>
            <a:off x="2344738" y="2185988"/>
            <a:ext cx="965200" cy="427037"/>
            <a:chOff x="1477" y="1377"/>
            <a:chExt cx="608" cy="269"/>
          </a:xfrm>
        </p:grpSpPr>
        <p:sp>
          <p:nvSpPr>
            <p:cNvPr id="179225" name="Rectangle 9"/>
            <p:cNvSpPr>
              <a:spLocks noChangeArrowheads="1"/>
            </p:cNvSpPr>
            <p:nvPr/>
          </p:nvSpPr>
          <p:spPr bwMode="auto">
            <a:xfrm>
              <a:off x="1477" y="1377"/>
              <a:ext cx="608" cy="269"/>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endParaRPr lang="en-US" altLang="en-US" sz="1800">
                <a:solidFill>
                  <a:srgbClr val="000000"/>
                </a:solidFill>
              </a:endParaRPr>
            </a:p>
          </p:txBody>
        </p:sp>
        <p:sp>
          <p:nvSpPr>
            <p:cNvPr id="179226" name="Rectangle 10"/>
            <p:cNvSpPr>
              <a:spLocks noChangeArrowheads="1"/>
            </p:cNvSpPr>
            <p:nvPr/>
          </p:nvSpPr>
          <p:spPr bwMode="auto">
            <a:xfrm>
              <a:off x="1546" y="1415"/>
              <a:ext cx="477" cy="18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1800">
                  <a:solidFill>
                    <a:srgbClr val="FF0000"/>
                  </a:solidFill>
                </a:rPr>
                <a:t>frame</a:t>
              </a:r>
              <a:endParaRPr lang="en-US" altLang="en-US" sz="1800">
                <a:solidFill>
                  <a:srgbClr val="000000"/>
                </a:solidFill>
              </a:endParaRPr>
            </a:p>
          </p:txBody>
        </p:sp>
      </p:grpSp>
      <p:sp>
        <p:nvSpPr>
          <p:cNvPr id="179207" name="Line 11"/>
          <p:cNvSpPr>
            <a:spLocks noChangeShapeType="1"/>
          </p:cNvSpPr>
          <p:nvPr/>
        </p:nvSpPr>
        <p:spPr bwMode="auto">
          <a:xfrm>
            <a:off x="3297238" y="2454275"/>
            <a:ext cx="25273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9208" name="Rectangle 12"/>
          <p:cNvSpPr>
            <a:spLocks noChangeArrowheads="1"/>
          </p:cNvSpPr>
          <p:nvPr/>
        </p:nvSpPr>
        <p:spPr bwMode="auto">
          <a:xfrm>
            <a:off x="6783388" y="1392238"/>
            <a:ext cx="1125537" cy="1220787"/>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endParaRPr lang="en-US" altLang="en-US" sz="1800">
              <a:solidFill>
                <a:srgbClr val="000000"/>
              </a:solidFill>
            </a:endParaRPr>
          </a:p>
        </p:txBody>
      </p:sp>
      <p:sp>
        <p:nvSpPr>
          <p:cNvPr id="179209" name="Rectangle 13"/>
          <p:cNvSpPr>
            <a:spLocks noChangeArrowheads="1"/>
          </p:cNvSpPr>
          <p:nvPr/>
        </p:nvSpPr>
        <p:spPr bwMode="auto">
          <a:xfrm>
            <a:off x="7083425" y="1771650"/>
            <a:ext cx="487363" cy="2809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endParaRPr lang="en-US" altLang="en-US" sz="1800">
              <a:solidFill>
                <a:srgbClr val="000000"/>
              </a:solidFill>
            </a:endParaRPr>
          </a:p>
        </p:txBody>
      </p:sp>
      <p:sp>
        <p:nvSpPr>
          <p:cNvPr id="179210" name="Rectangle 14"/>
          <p:cNvSpPr>
            <a:spLocks noChangeArrowheads="1"/>
          </p:cNvSpPr>
          <p:nvPr/>
        </p:nvSpPr>
        <p:spPr bwMode="auto">
          <a:xfrm>
            <a:off x="1219200" y="1392238"/>
            <a:ext cx="1125538" cy="1220787"/>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endParaRPr lang="en-US" altLang="en-US" sz="1800">
              <a:solidFill>
                <a:srgbClr val="000000"/>
              </a:solidFill>
            </a:endParaRPr>
          </a:p>
        </p:txBody>
      </p:sp>
      <p:sp>
        <p:nvSpPr>
          <p:cNvPr id="179211" name="Rectangle 15"/>
          <p:cNvSpPr>
            <a:spLocks noChangeArrowheads="1"/>
          </p:cNvSpPr>
          <p:nvPr/>
        </p:nvSpPr>
        <p:spPr bwMode="auto">
          <a:xfrm>
            <a:off x="1544638" y="1763713"/>
            <a:ext cx="487362" cy="25717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endParaRPr lang="en-US" altLang="en-US" sz="1800">
              <a:solidFill>
                <a:srgbClr val="000000"/>
              </a:solidFill>
            </a:endParaRPr>
          </a:p>
        </p:txBody>
      </p:sp>
      <p:sp>
        <p:nvSpPr>
          <p:cNvPr id="179212" name="Text Box 16"/>
          <p:cNvSpPr txBox="1">
            <a:spLocks noChangeArrowheads="1"/>
          </p:cNvSpPr>
          <p:nvPr/>
        </p:nvSpPr>
        <p:spPr bwMode="auto">
          <a:xfrm>
            <a:off x="7967663" y="1457325"/>
            <a:ext cx="11398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receiving</a:t>
            </a:r>
          </a:p>
          <a:p>
            <a:pPr>
              <a:spcBef>
                <a:spcPct val="0"/>
              </a:spcBef>
              <a:buClrTx/>
              <a:buSzTx/>
              <a:buFontTx/>
              <a:buNone/>
            </a:pPr>
            <a:r>
              <a:rPr lang="en-US" altLang="en-US" sz="1800">
                <a:solidFill>
                  <a:srgbClr val="000000"/>
                </a:solidFill>
              </a:rPr>
              <a:t>node</a:t>
            </a:r>
          </a:p>
        </p:txBody>
      </p:sp>
      <p:sp>
        <p:nvSpPr>
          <p:cNvPr id="179213" name="Line 17"/>
          <p:cNvSpPr>
            <a:spLocks noChangeShapeType="1"/>
          </p:cNvSpPr>
          <p:nvPr/>
        </p:nvSpPr>
        <p:spPr bwMode="auto">
          <a:xfrm flipH="1">
            <a:off x="2063750" y="1611313"/>
            <a:ext cx="414338" cy="220662"/>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9214" name="Text Box 18"/>
          <p:cNvSpPr txBox="1">
            <a:spLocks noChangeArrowheads="1"/>
          </p:cNvSpPr>
          <p:nvPr/>
        </p:nvSpPr>
        <p:spPr bwMode="auto">
          <a:xfrm>
            <a:off x="2344738" y="1244600"/>
            <a:ext cx="1187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FF0000"/>
                </a:solidFill>
              </a:rPr>
              <a:t>datagram</a:t>
            </a:r>
            <a:endParaRPr lang="en-US" altLang="en-US" sz="1800">
              <a:solidFill>
                <a:srgbClr val="000000"/>
              </a:solidFill>
            </a:endParaRPr>
          </a:p>
        </p:txBody>
      </p:sp>
      <p:sp>
        <p:nvSpPr>
          <p:cNvPr id="179215" name="Freeform 19"/>
          <p:cNvSpPr>
            <a:spLocks/>
          </p:cNvSpPr>
          <p:nvPr/>
        </p:nvSpPr>
        <p:spPr bwMode="auto">
          <a:xfrm>
            <a:off x="1746250" y="1978025"/>
            <a:ext cx="695325" cy="460375"/>
          </a:xfrm>
          <a:custGeom>
            <a:avLst/>
            <a:gdLst>
              <a:gd name="T0" fmla="*/ 2147483646 w 438"/>
              <a:gd name="T1" fmla="*/ 0 h 290"/>
              <a:gd name="T2" fmla="*/ 2147483646 w 438"/>
              <a:gd name="T3" fmla="*/ 2147483646 h 290"/>
              <a:gd name="T4" fmla="*/ 2147483646 w 438"/>
              <a:gd name="T5" fmla="*/ 2147483646 h 290"/>
              <a:gd name="T6" fmla="*/ 2147483646 w 438"/>
              <a:gd name="T7" fmla="*/ 2147483646 h 290"/>
              <a:gd name="T8" fmla="*/ 0 60000 65536"/>
              <a:gd name="T9" fmla="*/ 0 60000 65536"/>
              <a:gd name="T10" fmla="*/ 0 60000 65536"/>
              <a:gd name="T11" fmla="*/ 0 60000 65536"/>
              <a:gd name="T12" fmla="*/ 0 w 438"/>
              <a:gd name="T13" fmla="*/ 0 h 290"/>
              <a:gd name="T14" fmla="*/ 438 w 438"/>
              <a:gd name="T15" fmla="*/ 290 h 290"/>
            </a:gdLst>
            <a:ahLst/>
            <a:cxnLst>
              <a:cxn ang="T8">
                <a:pos x="T0" y="T1"/>
              </a:cxn>
              <a:cxn ang="T9">
                <a:pos x="T2" y="T3"/>
              </a:cxn>
              <a:cxn ang="T10">
                <a:pos x="T4" y="T5"/>
              </a:cxn>
              <a:cxn ang="T11">
                <a:pos x="T6" y="T7"/>
              </a:cxn>
            </a:cxnLst>
            <a:rect l="T12" t="T13" r="T14" b="T15"/>
            <a:pathLst>
              <a:path w="438" h="290">
                <a:moveTo>
                  <a:pt x="15" y="0"/>
                </a:moveTo>
                <a:cubicBezTo>
                  <a:pt x="7" y="58"/>
                  <a:pt x="0" y="117"/>
                  <a:pt x="15" y="162"/>
                </a:cubicBezTo>
                <a:cubicBezTo>
                  <a:pt x="30" y="207"/>
                  <a:pt x="38" y="248"/>
                  <a:pt x="108" y="269"/>
                </a:cubicBezTo>
                <a:cubicBezTo>
                  <a:pt x="178" y="290"/>
                  <a:pt x="383" y="282"/>
                  <a:pt x="438" y="285"/>
                </a:cubicBez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179216" name="Group 20"/>
          <p:cNvGrpSpPr>
            <a:grpSpLocks/>
          </p:cNvGrpSpPr>
          <p:nvPr/>
        </p:nvGrpSpPr>
        <p:grpSpPr bwMode="auto">
          <a:xfrm>
            <a:off x="5819775" y="2179638"/>
            <a:ext cx="965200" cy="427037"/>
            <a:chOff x="1477" y="1377"/>
            <a:chExt cx="608" cy="269"/>
          </a:xfrm>
        </p:grpSpPr>
        <p:sp>
          <p:nvSpPr>
            <p:cNvPr id="179223" name="Rectangle 21"/>
            <p:cNvSpPr>
              <a:spLocks noChangeArrowheads="1"/>
            </p:cNvSpPr>
            <p:nvPr/>
          </p:nvSpPr>
          <p:spPr bwMode="auto">
            <a:xfrm>
              <a:off x="1477" y="1377"/>
              <a:ext cx="608" cy="269"/>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endParaRPr lang="en-US" altLang="en-US" sz="1800">
                <a:solidFill>
                  <a:srgbClr val="000000"/>
                </a:solidFill>
              </a:endParaRPr>
            </a:p>
          </p:txBody>
        </p:sp>
        <p:sp>
          <p:nvSpPr>
            <p:cNvPr id="179224" name="Rectangle 22"/>
            <p:cNvSpPr>
              <a:spLocks noChangeArrowheads="1"/>
            </p:cNvSpPr>
            <p:nvPr/>
          </p:nvSpPr>
          <p:spPr bwMode="auto">
            <a:xfrm>
              <a:off x="1546" y="1415"/>
              <a:ext cx="477" cy="18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1800">
                  <a:solidFill>
                    <a:srgbClr val="FF0000"/>
                  </a:solidFill>
                </a:rPr>
                <a:t>frame</a:t>
              </a:r>
              <a:endParaRPr lang="en-US" altLang="en-US" sz="1800">
                <a:solidFill>
                  <a:srgbClr val="000000"/>
                </a:solidFill>
              </a:endParaRPr>
            </a:p>
          </p:txBody>
        </p:sp>
      </p:grpSp>
      <p:sp>
        <p:nvSpPr>
          <p:cNvPr id="179217" name="Text Box 23"/>
          <p:cNvSpPr txBox="1">
            <a:spLocks noChangeArrowheads="1"/>
          </p:cNvSpPr>
          <p:nvPr/>
        </p:nvSpPr>
        <p:spPr bwMode="auto">
          <a:xfrm>
            <a:off x="2411413" y="2617788"/>
            <a:ext cx="10191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adapter</a:t>
            </a:r>
          </a:p>
        </p:txBody>
      </p:sp>
      <p:sp>
        <p:nvSpPr>
          <p:cNvPr id="179218" name="Text Box 24"/>
          <p:cNvSpPr txBox="1">
            <a:spLocks noChangeArrowheads="1"/>
          </p:cNvSpPr>
          <p:nvPr/>
        </p:nvSpPr>
        <p:spPr bwMode="auto">
          <a:xfrm>
            <a:off x="5824538" y="2624138"/>
            <a:ext cx="10191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adapter</a:t>
            </a:r>
          </a:p>
        </p:txBody>
      </p:sp>
      <p:sp>
        <p:nvSpPr>
          <p:cNvPr id="179219" name="AutoShape 25"/>
          <p:cNvSpPr>
            <a:spLocks/>
          </p:cNvSpPr>
          <p:nvPr/>
        </p:nvSpPr>
        <p:spPr bwMode="auto">
          <a:xfrm rot="5399521">
            <a:off x="4533901" y="555625"/>
            <a:ext cx="220662" cy="2865437"/>
          </a:xfrm>
          <a:prstGeom prst="leftBrace">
            <a:avLst>
              <a:gd name="adj1" fmla="val 108214"/>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endParaRPr lang="en-US" altLang="en-US" sz="1800">
              <a:solidFill>
                <a:srgbClr val="000000"/>
              </a:solidFill>
            </a:endParaRPr>
          </a:p>
        </p:txBody>
      </p:sp>
      <p:sp>
        <p:nvSpPr>
          <p:cNvPr id="179220" name="Text Box 26"/>
          <p:cNvSpPr txBox="1">
            <a:spLocks noChangeArrowheads="1"/>
          </p:cNvSpPr>
          <p:nvPr/>
        </p:nvSpPr>
        <p:spPr bwMode="auto">
          <a:xfrm>
            <a:off x="3635375" y="1511300"/>
            <a:ext cx="21034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link layer protocol</a:t>
            </a:r>
          </a:p>
        </p:txBody>
      </p:sp>
      <p:sp>
        <p:nvSpPr>
          <p:cNvPr id="179221" name="Freeform 27"/>
          <p:cNvSpPr>
            <a:spLocks/>
          </p:cNvSpPr>
          <p:nvPr/>
        </p:nvSpPr>
        <p:spPr bwMode="auto">
          <a:xfrm>
            <a:off x="6704013" y="2063750"/>
            <a:ext cx="647700" cy="342900"/>
          </a:xfrm>
          <a:custGeom>
            <a:avLst/>
            <a:gdLst>
              <a:gd name="T0" fmla="*/ 0 w 408"/>
              <a:gd name="T1" fmla="*/ 2147483646 h 216"/>
              <a:gd name="T2" fmla="*/ 2147483646 w 408"/>
              <a:gd name="T3" fmla="*/ 2147483646 h 216"/>
              <a:gd name="T4" fmla="*/ 2147483646 w 408"/>
              <a:gd name="T5" fmla="*/ 2147483646 h 216"/>
              <a:gd name="T6" fmla="*/ 2147483646 w 408"/>
              <a:gd name="T7" fmla="*/ 0 h 216"/>
              <a:gd name="T8" fmla="*/ 0 60000 65536"/>
              <a:gd name="T9" fmla="*/ 0 60000 65536"/>
              <a:gd name="T10" fmla="*/ 0 60000 65536"/>
              <a:gd name="T11" fmla="*/ 0 60000 65536"/>
              <a:gd name="T12" fmla="*/ 0 w 408"/>
              <a:gd name="T13" fmla="*/ 0 h 216"/>
              <a:gd name="T14" fmla="*/ 408 w 408"/>
              <a:gd name="T15" fmla="*/ 216 h 216"/>
            </a:gdLst>
            <a:ahLst/>
            <a:cxnLst>
              <a:cxn ang="T8">
                <a:pos x="T0" y="T1"/>
              </a:cxn>
              <a:cxn ang="T9">
                <a:pos x="T2" y="T3"/>
              </a:cxn>
              <a:cxn ang="T10">
                <a:pos x="T4" y="T5"/>
              </a:cxn>
              <a:cxn ang="T11">
                <a:pos x="T6" y="T7"/>
              </a:cxn>
            </a:cxnLst>
            <a:rect l="T12" t="T13" r="T14" b="T15"/>
            <a:pathLst>
              <a:path w="408" h="216">
                <a:moveTo>
                  <a:pt x="0" y="208"/>
                </a:moveTo>
                <a:cubicBezTo>
                  <a:pt x="62" y="212"/>
                  <a:pt x="124" y="216"/>
                  <a:pt x="184" y="208"/>
                </a:cubicBezTo>
                <a:cubicBezTo>
                  <a:pt x="244" y="200"/>
                  <a:pt x="324" y="196"/>
                  <a:pt x="361" y="161"/>
                </a:cubicBezTo>
                <a:cubicBezTo>
                  <a:pt x="398" y="126"/>
                  <a:pt x="400" y="27"/>
                  <a:pt x="408" y="0"/>
                </a:cubicBez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pic>
        <p:nvPicPr>
          <p:cNvPr id="179222" name="Picture 3" descr="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2750" y="4711700"/>
            <a:ext cx="2492375" cy="173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62622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fld id="{9F20718B-B2DE-EA42-A0A1-2971EBFE9D18}" type="slidenum">
              <a:rPr lang="en-US" altLang="en-US" sz="1400">
                <a:solidFill>
                  <a:srgbClr val="000000"/>
                </a:solidFill>
                <a:latin typeface="Times New Roman" charset="0"/>
              </a:rPr>
              <a:pPr/>
              <a:t>50</a:t>
            </a:fld>
            <a:endParaRPr lang="en-US" altLang="en-US" sz="1400">
              <a:solidFill>
                <a:srgbClr val="000000"/>
              </a:solidFill>
              <a:latin typeface="Times New Roman" charset="0"/>
            </a:endParaRPr>
          </a:p>
        </p:txBody>
      </p:sp>
      <p:sp>
        <p:nvSpPr>
          <p:cNvPr id="125954" name="Rectangle 2"/>
          <p:cNvSpPr>
            <a:spLocks noGrp="1" noChangeArrowheads="1"/>
          </p:cNvSpPr>
          <p:nvPr>
            <p:ph type="title"/>
          </p:nvPr>
        </p:nvSpPr>
        <p:spPr/>
        <p:txBody>
          <a:bodyPr/>
          <a:lstStyle/>
          <a:p>
            <a:r>
              <a:rPr lang="en-US" altLang="en-US" sz="2800">
                <a:ea typeface="ＭＳ Ｐゴシック" charset="-128"/>
              </a:rPr>
              <a:t>CDMA: Encoding</a:t>
            </a:r>
          </a:p>
        </p:txBody>
      </p:sp>
      <p:sp>
        <p:nvSpPr>
          <p:cNvPr id="125955" name="Rectangle 3"/>
          <p:cNvSpPr>
            <a:spLocks noGrp="1" noChangeArrowheads="1"/>
          </p:cNvSpPr>
          <p:nvPr>
            <p:ph type="body" idx="1"/>
          </p:nvPr>
        </p:nvSpPr>
        <p:spPr>
          <a:xfrm>
            <a:off x="511175" y="1336675"/>
            <a:ext cx="8147050" cy="5230813"/>
          </a:xfrm>
        </p:spPr>
        <p:txBody>
          <a:bodyPr/>
          <a:lstStyle/>
          <a:p>
            <a:pPr>
              <a:buFont typeface="Wingdings" pitchFamily="2" charset="2"/>
              <a:buChar char="q"/>
            </a:pPr>
            <a:r>
              <a:rPr lang="en-US" altLang="en-US" sz="2400" dirty="0">
                <a:ea typeface="ＭＳ Ｐゴシック" charset="-128"/>
              </a:rPr>
              <a:t>All users share same frequency, but each user m has its own unique </a:t>
            </a:r>
            <a:r>
              <a:rPr lang="ja-JP" altLang="en-US" sz="2400">
                <a:ea typeface="ＭＳ Ｐゴシック" charset="-128"/>
              </a:rPr>
              <a:t>“</a:t>
            </a:r>
            <a:r>
              <a:rPr lang="en-US" altLang="ja-JP" sz="2400" dirty="0">
                <a:ea typeface="ＭＳ Ｐゴシック" charset="-128"/>
              </a:rPr>
              <a:t>chipping</a:t>
            </a:r>
            <a:r>
              <a:rPr lang="ja-JP" altLang="en-US" sz="2400">
                <a:ea typeface="ＭＳ Ｐゴシック" charset="-128"/>
              </a:rPr>
              <a:t>”</a:t>
            </a:r>
            <a:r>
              <a:rPr lang="en-US" altLang="ja-JP" sz="2400" dirty="0">
                <a:ea typeface="ＭＳ Ｐゴシック" charset="-128"/>
              </a:rPr>
              <a:t> sequence (i.e., code) c</a:t>
            </a:r>
            <a:r>
              <a:rPr lang="en-US" altLang="ja-JP" sz="2400" baseline="-25000" dirty="0">
                <a:ea typeface="ＭＳ Ｐゴシック" charset="-128"/>
              </a:rPr>
              <a:t>m</a:t>
            </a:r>
            <a:r>
              <a:rPr lang="en-US" altLang="ja-JP" sz="2400" dirty="0">
                <a:ea typeface="ＭＳ Ｐゴシック" charset="-128"/>
              </a:rPr>
              <a:t> to encode data, i.e., code set partitioning</a:t>
            </a:r>
          </a:p>
          <a:p>
            <a:pPr lvl="1">
              <a:buFont typeface="Courier New" panose="02070309020205020404" pitchFamily="49" charset="0"/>
              <a:buChar char="o"/>
            </a:pPr>
            <a:r>
              <a:rPr lang="en-US" altLang="en-US" sz="2000" dirty="0">
                <a:ea typeface="ＭＳ Ｐゴシック" charset="-128"/>
              </a:rPr>
              <a:t>e.g. c</a:t>
            </a:r>
            <a:r>
              <a:rPr lang="en-US" altLang="en-US" sz="2000" baseline="-25000" dirty="0">
                <a:ea typeface="ＭＳ Ｐゴシック" charset="-128"/>
              </a:rPr>
              <a:t>m</a:t>
            </a:r>
            <a:r>
              <a:rPr lang="en-US" altLang="en-US" sz="2000" dirty="0">
                <a:ea typeface="ＭＳ Ｐゴシック" charset="-128"/>
              </a:rPr>
              <a:t> = 1 1 1 -1 1 -1  -1  -1</a:t>
            </a:r>
          </a:p>
          <a:p>
            <a:pPr>
              <a:lnSpc>
                <a:spcPct val="90000"/>
              </a:lnSpc>
              <a:buFont typeface="Wingdings" pitchFamily="2" charset="2"/>
              <a:buChar char="q"/>
            </a:pPr>
            <a:endParaRPr lang="en-US" altLang="en-US" sz="2400" dirty="0">
              <a:ea typeface="ＭＳ Ｐゴシック" charset="-128"/>
            </a:endParaRPr>
          </a:p>
          <a:p>
            <a:pPr>
              <a:lnSpc>
                <a:spcPct val="90000"/>
              </a:lnSpc>
              <a:buFont typeface="Wingdings" pitchFamily="2" charset="2"/>
              <a:buChar char="q"/>
            </a:pPr>
            <a:r>
              <a:rPr lang="en-US" altLang="en-US" sz="2400" dirty="0">
                <a:ea typeface="ＭＳ Ｐゴシック" charset="-128"/>
              </a:rPr>
              <a:t>Assume original data are represented by 1 and -1</a:t>
            </a:r>
          </a:p>
          <a:p>
            <a:pPr>
              <a:lnSpc>
                <a:spcPct val="90000"/>
              </a:lnSpc>
              <a:buFont typeface="Wingdings" pitchFamily="2" charset="2"/>
              <a:buChar char="q"/>
            </a:pPr>
            <a:endParaRPr lang="en-US" altLang="en-US" sz="2400" i="1" dirty="0">
              <a:solidFill>
                <a:srgbClr val="FF0000"/>
              </a:solidFill>
              <a:ea typeface="ＭＳ Ｐゴシック" charset="-128"/>
            </a:endParaRPr>
          </a:p>
          <a:p>
            <a:pPr>
              <a:lnSpc>
                <a:spcPct val="90000"/>
              </a:lnSpc>
              <a:buFont typeface="Wingdings" pitchFamily="2" charset="2"/>
              <a:buChar char="q"/>
            </a:pPr>
            <a:r>
              <a:rPr lang="en-US" altLang="en-US" sz="2400" i="1" dirty="0">
                <a:solidFill>
                  <a:srgbClr val="FF0000"/>
                </a:solidFill>
                <a:ea typeface="ＭＳ Ｐゴシック" charset="-128"/>
              </a:rPr>
              <a:t>Encoded signal</a:t>
            </a:r>
            <a:r>
              <a:rPr lang="en-US" altLang="en-US" sz="2400" dirty="0">
                <a:ea typeface="ＭＳ Ｐゴシック" charset="-128"/>
              </a:rPr>
              <a:t> = (original data) modulated by (chipping sequence)</a:t>
            </a:r>
          </a:p>
          <a:p>
            <a:pPr lvl="1">
              <a:lnSpc>
                <a:spcPct val="90000"/>
              </a:lnSpc>
              <a:buFont typeface="Courier New" panose="02070309020205020404" pitchFamily="49" charset="0"/>
              <a:buChar char="o"/>
            </a:pPr>
            <a:r>
              <a:rPr lang="en-US" altLang="en-US" sz="2000" dirty="0">
                <a:ea typeface="ＭＳ Ｐゴシック" charset="-128"/>
              </a:rPr>
              <a:t>assume           c</a:t>
            </a:r>
            <a:r>
              <a:rPr lang="en-US" altLang="en-US" sz="2000" baseline="-25000" dirty="0">
                <a:ea typeface="ＭＳ Ｐゴシック" charset="-128"/>
              </a:rPr>
              <a:t>m</a:t>
            </a:r>
            <a:r>
              <a:rPr lang="en-US" altLang="en-US" sz="2000" dirty="0">
                <a:ea typeface="ＭＳ Ｐゴシック" charset="-128"/>
              </a:rPr>
              <a:t> =  1  1  1 -1  1 -1  -1  -1</a:t>
            </a:r>
          </a:p>
          <a:p>
            <a:pPr lvl="1">
              <a:lnSpc>
                <a:spcPct val="90000"/>
              </a:lnSpc>
              <a:buFont typeface="Courier New" panose="02070309020205020404" pitchFamily="49" charset="0"/>
              <a:buChar char="o"/>
            </a:pPr>
            <a:endParaRPr lang="en-US" altLang="en-US" sz="2000" dirty="0">
              <a:ea typeface="ＭＳ Ｐゴシック" charset="-128"/>
            </a:endParaRPr>
          </a:p>
          <a:p>
            <a:pPr lvl="1">
              <a:lnSpc>
                <a:spcPct val="90000"/>
              </a:lnSpc>
              <a:buFont typeface="Courier New" panose="02070309020205020404" pitchFamily="49" charset="0"/>
              <a:buChar char="o"/>
            </a:pPr>
            <a:r>
              <a:rPr lang="en-US" altLang="en-US" sz="2000" dirty="0">
                <a:ea typeface="ＭＳ Ｐゴシック" charset="-128"/>
              </a:rPr>
              <a:t>if data is  d, send d c</a:t>
            </a:r>
            <a:r>
              <a:rPr lang="en-US" altLang="en-US" sz="2000" baseline="-25000" dirty="0">
                <a:ea typeface="ＭＳ Ｐゴシック" charset="-128"/>
              </a:rPr>
              <a:t>m</a:t>
            </a:r>
            <a:r>
              <a:rPr lang="en-US" altLang="en-US" sz="2000" dirty="0">
                <a:ea typeface="ＭＳ Ｐゴシック" charset="-128"/>
              </a:rPr>
              <a:t>, </a:t>
            </a:r>
          </a:p>
          <a:p>
            <a:pPr lvl="2">
              <a:lnSpc>
                <a:spcPct val="90000"/>
              </a:lnSpc>
            </a:pPr>
            <a:r>
              <a:rPr lang="en-US" altLang="en-US" sz="1800" dirty="0">
                <a:ea typeface="ＭＳ Ｐゴシック" charset="-128"/>
              </a:rPr>
              <a:t>if data d is 1, send c</a:t>
            </a:r>
            <a:r>
              <a:rPr lang="en-US" altLang="en-US" sz="1800" baseline="-25000" dirty="0">
                <a:ea typeface="ＭＳ Ｐゴシック" charset="-128"/>
              </a:rPr>
              <a:t>m</a:t>
            </a:r>
            <a:endParaRPr lang="en-US" altLang="en-US" sz="1800" dirty="0">
              <a:ea typeface="ＭＳ Ｐゴシック" charset="-128"/>
            </a:endParaRPr>
          </a:p>
          <a:p>
            <a:pPr lvl="2">
              <a:lnSpc>
                <a:spcPct val="90000"/>
              </a:lnSpc>
            </a:pPr>
            <a:r>
              <a:rPr lang="en-US" altLang="en-US" sz="1800" dirty="0">
                <a:ea typeface="ＭＳ Ｐゴシック" charset="-128"/>
              </a:rPr>
              <a:t>if data d is -1 send -c</a:t>
            </a:r>
            <a:r>
              <a:rPr lang="en-US" altLang="en-US" sz="1800" baseline="-25000" dirty="0">
                <a:ea typeface="ＭＳ Ｐゴシック" charset="-128"/>
              </a:rPr>
              <a:t>m</a:t>
            </a:r>
            <a:endParaRPr lang="en-US" altLang="en-US" dirty="0">
              <a:ea typeface="ＭＳ Ｐゴシック" charset="-128"/>
            </a:endParaRPr>
          </a:p>
        </p:txBody>
      </p:sp>
    </p:spTree>
    <p:extLst>
      <p:ext uri="{BB962C8B-B14F-4D97-AF65-F5344CB8AC3E}">
        <p14:creationId xmlns:p14="http://schemas.microsoft.com/office/powerpoint/2010/main" val="16758217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Title 1"/>
          <p:cNvSpPr>
            <a:spLocks noGrp="1"/>
          </p:cNvSpPr>
          <p:nvPr>
            <p:ph type="title"/>
          </p:nvPr>
        </p:nvSpPr>
        <p:spPr/>
        <p:txBody>
          <a:bodyPr/>
          <a:lstStyle/>
          <a:p>
            <a:r>
              <a:rPr lang="en-US" altLang="en-US">
                <a:ea typeface="ＭＳ Ｐゴシック" charset="-128"/>
              </a:rPr>
              <a:t>CDMA: Encoding</a:t>
            </a:r>
          </a:p>
        </p:txBody>
      </p:sp>
      <p:sp>
        <p:nvSpPr>
          <p:cNvPr id="12800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fld id="{E5AD7DB2-7452-3A4D-8403-D65F9DD4C65F}" type="slidenum">
              <a:rPr lang="en-US" altLang="en-US" sz="1400">
                <a:solidFill>
                  <a:srgbClr val="000000"/>
                </a:solidFill>
                <a:latin typeface="Times New Roman" charset="0"/>
              </a:rPr>
              <a:pPr/>
              <a:t>51</a:t>
            </a:fld>
            <a:endParaRPr lang="en-US" altLang="en-US" sz="1400">
              <a:solidFill>
                <a:srgbClr val="000000"/>
              </a:solidFill>
              <a:latin typeface="Times New Roman" charset="0"/>
            </a:endParaRPr>
          </a:p>
        </p:txBody>
      </p:sp>
      <p:sp>
        <p:nvSpPr>
          <p:cNvPr id="128003" name="Line 3"/>
          <p:cNvSpPr>
            <a:spLocks noChangeShapeType="1"/>
          </p:cNvSpPr>
          <p:nvPr/>
        </p:nvSpPr>
        <p:spPr bwMode="auto">
          <a:xfrm flipV="1">
            <a:off x="1970088" y="3514725"/>
            <a:ext cx="0" cy="68103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solidFill>
                <a:srgbClr val="000000"/>
              </a:solidFill>
              <a:latin typeface="Comic Sans MS" charset="0"/>
            </a:endParaRPr>
          </a:p>
        </p:txBody>
      </p:sp>
      <p:sp>
        <p:nvSpPr>
          <p:cNvPr id="128004" name="Line 4"/>
          <p:cNvSpPr>
            <a:spLocks noChangeShapeType="1"/>
          </p:cNvSpPr>
          <p:nvPr/>
        </p:nvSpPr>
        <p:spPr bwMode="auto">
          <a:xfrm>
            <a:off x="1970088" y="4195763"/>
            <a:ext cx="415925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solidFill>
                <a:srgbClr val="000000"/>
              </a:solidFill>
              <a:latin typeface="Comic Sans MS" charset="0"/>
            </a:endParaRPr>
          </a:p>
        </p:txBody>
      </p:sp>
      <p:sp>
        <p:nvSpPr>
          <p:cNvPr id="128005" name="Line 5"/>
          <p:cNvSpPr>
            <a:spLocks noChangeShapeType="1"/>
          </p:cNvSpPr>
          <p:nvPr/>
        </p:nvSpPr>
        <p:spPr bwMode="auto">
          <a:xfrm flipV="1">
            <a:off x="1970088" y="2149475"/>
            <a:ext cx="0" cy="6826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solidFill>
                <a:srgbClr val="000000"/>
              </a:solidFill>
              <a:latin typeface="Comic Sans MS" charset="0"/>
            </a:endParaRPr>
          </a:p>
        </p:txBody>
      </p:sp>
      <p:sp>
        <p:nvSpPr>
          <p:cNvPr id="128006" name="Line 6"/>
          <p:cNvSpPr>
            <a:spLocks noChangeShapeType="1"/>
          </p:cNvSpPr>
          <p:nvPr/>
        </p:nvSpPr>
        <p:spPr bwMode="auto">
          <a:xfrm>
            <a:off x="1970088" y="2832100"/>
            <a:ext cx="415925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solidFill>
                <a:srgbClr val="000000"/>
              </a:solidFill>
              <a:latin typeface="Comic Sans MS" charset="0"/>
            </a:endParaRPr>
          </a:p>
        </p:txBody>
      </p:sp>
      <p:sp>
        <p:nvSpPr>
          <p:cNvPr id="128007" name="Line 7"/>
          <p:cNvSpPr>
            <a:spLocks noChangeShapeType="1"/>
          </p:cNvSpPr>
          <p:nvPr/>
        </p:nvSpPr>
        <p:spPr bwMode="auto">
          <a:xfrm flipV="1">
            <a:off x="1970088" y="4781550"/>
            <a:ext cx="0" cy="6826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solidFill>
                <a:srgbClr val="000000"/>
              </a:solidFill>
              <a:latin typeface="Comic Sans MS" charset="0"/>
            </a:endParaRPr>
          </a:p>
        </p:txBody>
      </p:sp>
      <p:sp>
        <p:nvSpPr>
          <p:cNvPr id="128008" name="Text Box 8"/>
          <p:cNvSpPr txBox="1">
            <a:spLocks noChangeArrowheads="1"/>
          </p:cNvSpPr>
          <p:nvPr/>
        </p:nvSpPr>
        <p:spPr bwMode="auto">
          <a:xfrm>
            <a:off x="6100763" y="2357438"/>
            <a:ext cx="12366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user data d(t)</a:t>
            </a:r>
          </a:p>
        </p:txBody>
      </p:sp>
      <p:sp>
        <p:nvSpPr>
          <p:cNvPr id="128009" name="Text Box 9"/>
          <p:cNvSpPr txBox="1">
            <a:spLocks noChangeArrowheads="1"/>
          </p:cNvSpPr>
          <p:nvPr/>
        </p:nvSpPr>
        <p:spPr bwMode="auto">
          <a:xfrm>
            <a:off x="6129338" y="3611563"/>
            <a:ext cx="12573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chipping </a:t>
            </a:r>
          </a:p>
          <a:p>
            <a:r>
              <a:rPr lang="en-US" altLang="en-US" sz="1400">
                <a:solidFill>
                  <a:srgbClr val="000000"/>
                </a:solidFill>
                <a:latin typeface="Arial" charset="0"/>
              </a:rPr>
              <a:t>sequence c(t)</a:t>
            </a:r>
          </a:p>
        </p:txBody>
      </p:sp>
      <p:sp>
        <p:nvSpPr>
          <p:cNvPr id="128010" name="Text Box 10"/>
          <p:cNvSpPr txBox="1">
            <a:spLocks noChangeArrowheads="1"/>
          </p:cNvSpPr>
          <p:nvPr/>
        </p:nvSpPr>
        <p:spPr bwMode="auto">
          <a:xfrm>
            <a:off x="6129338" y="4781550"/>
            <a:ext cx="8540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resulting</a:t>
            </a:r>
          </a:p>
          <a:p>
            <a:r>
              <a:rPr lang="en-US" altLang="en-US" sz="1400">
                <a:solidFill>
                  <a:srgbClr val="000000"/>
                </a:solidFill>
                <a:latin typeface="Arial" charset="0"/>
              </a:rPr>
              <a:t>signal</a:t>
            </a:r>
          </a:p>
        </p:txBody>
      </p:sp>
      <p:sp>
        <p:nvSpPr>
          <p:cNvPr id="128011" name="Text Box 11"/>
          <p:cNvSpPr txBox="1">
            <a:spLocks noChangeArrowheads="1"/>
          </p:cNvSpPr>
          <p:nvPr/>
        </p:nvSpPr>
        <p:spPr bwMode="auto">
          <a:xfrm>
            <a:off x="2640013" y="283210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12" name="Text Box 12"/>
          <p:cNvSpPr txBox="1">
            <a:spLocks noChangeArrowheads="1"/>
          </p:cNvSpPr>
          <p:nvPr/>
        </p:nvSpPr>
        <p:spPr bwMode="auto">
          <a:xfrm>
            <a:off x="4518025" y="2832100"/>
            <a:ext cx="3413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13" name="Text Box 13"/>
          <p:cNvSpPr txBox="1">
            <a:spLocks noChangeArrowheads="1"/>
          </p:cNvSpPr>
          <p:nvPr/>
        </p:nvSpPr>
        <p:spPr bwMode="auto">
          <a:xfrm>
            <a:off x="1933575" y="4195763"/>
            <a:ext cx="3413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14" name="Text Box 14"/>
          <p:cNvSpPr txBox="1">
            <a:spLocks noChangeArrowheads="1"/>
          </p:cNvSpPr>
          <p:nvPr/>
        </p:nvSpPr>
        <p:spPr bwMode="auto">
          <a:xfrm>
            <a:off x="2520950" y="4195763"/>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15" name="Text Box 15"/>
          <p:cNvSpPr txBox="1">
            <a:spLocks noChangeArrowheads="1"/>
          </p:cNvSpPr>
          <p:nvPr/>
        </p:nvSpPr>
        <p:spPr bwMode="auto">
          <a:xfrm>
            <a:off x="3054350" y="4195763"/>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16" name="Text Box 16"/>
          <p:cNvSpPr txBox="1">
            <a:spLocks noChangeArrowheads="1"/>
          </p:cNvSpPr>
          <p:nvPr/>
        </p:nvSpPr>
        <p:spPr bwMode="auto">
          <a:xfrm>
            <a:off x="3292475" y="4195763"/>
            <a:ext cx="3413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17" name="Text Box 17"/>
          <p:cNvSpPr txBox="1">
            <a:spLocks noChangeArrowheads="1"/>
          </p:cNvSpPr>
          <p:nvPr/>
        </p:nvSpPr>
        <p:spPr bwMode="auto">
          <a:xfrm>
            <a:off x="4097338" y="4195763"/>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18" name="Text Box 18"/>
          <p:cNvSpPr txBox="1">
            <a:spLocks noChangeArrowheads="1"/>
          </p:cNvSpPr>
          <p:nvPr/>
        </p:nvSpPr>
        <p:spPr bwMode="auto">
          <a:xfrm>
            <a:off x="4633913" y="4195763"/>
            <a:ext cx="3413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19" name="Text Box 19"/>
          <p:cNvSpPr txBox="1">
            <a:spLocks noChangeArrowheads="1"/>
          </p:cNvSpPr>
          <p:nvPr/>
        </p:nvSpPr>
        <p:spPr bwMode="auto">
          <a:xfrm>
            <a:off x="4902200" y="4195763"/>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20" name="Text Box 20"/>
          <p:cNvSpPr txBox="1">
            <a:spLocks noChangeArrowheads="1"/>
          </p:cNvSpPr>
          <p:nvPr/>
        </p:nvSpPr>
        <p:spPr bwMode="auto">
          <a:xfrm>
            <a:off x="5170488" y="4195763"/>
            <a:ext cx="3413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21" name="Text Box 21"/>
          <p:cNvSpPr txBox="1">
            <a:spLocks noChangeArrowheads="1"/>
          </p:cNvSpPr>
          <p:nvPr/>
        </p:nvSpPr>
        <p:spPr bwMode="auto">
          <a:xfrm>
            <a:off x="2238375" y="4195763"/>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22" name="Text Box 22"/>
          <p:cNvSpPr txBox="1">
            <a:spLocks noChangeArrowheads="1"/>
          </p:cNvSpPr>
          <p:nvPr/>
        </p:nvSpPr>
        <p:spPr bwMode="auto">
          <a:xfrm>
            <a:off x="2713038" y="4195763"/>
            <a:ext cx="3413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23" name="Text Box 23"/>
          <p:cNvSpPr txBox="1">
            <a:spLocks noChangeArrowheads="1"/>
          </p:cNvSpPr>
          <p:nvPr/>
        </p:nvSpPr>
        <p:spPr bwMode="auto">
          <a:xfrm>
            <a:off x="3829050" y="4195763"/>
            <a:ext cx="3413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24" name="Text Box 24"/>
          <p:cNvSpPr txBox="1">
            <a:spLocks noChangeArrowheads="1"/>
          </p:cNvSpPr>
          <p:nvPr/>
        </p:nvSpPr>
        <p:spPr bwMode="auto">
          <a:xfrm>
            <a:off x="4365625" y="4195763"/>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25" name="Text Box 25"/>
          <p:cNvSpPr txBox="1">
            <a:spLocks noChangeArrowheads="1"/>
          </p:cNvSpPr>
          <p:nvPr/>
        </p:nvSpPr>
        <p:spPr bwMode="auto">
          <a:xfrm>
            <a:off x="5438775" y="4195763"/>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26" name="Freeform 26"/>
          <p:cNvSpPr>
            <a:spLocks/>
          </p:cNvSpPr>
          <p:nvPr/>
        </p:nvSpPr>
        <p:spPr bwMode="auto">
          <a:xfrm>
            <a:off x="1987550" y="2216150"/>
            <a:ext cx="1878013" cy="585788"/>
          </a:xfrm>
          <a:custGeom>
            <a:avLst/>
            <a:gdLst>
              <a:gd name="T0" fmla="*/ 0 w 672"/>
              <a:gd name="T1" fmla="*/ 2147483647 h 288"/>
              <a:gd name="T2" fmla="*/ 0 w 672"/>
              <a:gd name="T3" fmla="*/ 0 h 288"/>
              <a:gd name="T4" fmla="*/ 2147483647 w 672"/>
              <a:gd name="T5" fmla="*/ 0 h 288"/>
              <a:gd name="T6" fmla="*/ 2147483647 w 672"/>
              <a:gd name="T7" fmla="*/ 2147483647 h 288"/>
              <a:gd name="T8" fmla="*/ 0 60000 65536"/>
              <a:gd name="T9" fmla="*/ 0 60000 65536"/>
              <a:gd name="T10" fmla="*/ 0 60000 65536"/>
              <a:gd name="T11" fmla="*/ 0 60000 65536"/>
              <a:gd name="T12" fmla="*/ 0 w 672"/>
              <a:gd name="T13" fmla="*/ 0 h 288"/>
              <a:gd name="T14" fmla="*/ 672 w 672"/>
              <a:gd name="T15" fmla="*/ 288 h 288"/>
            </a:gdLst>
            <a:ahLst/>
            <a:cxnLst>
              <a:cxn ang="T8">
                <a:pos x="T0" y="T1"/>
              </a:cxn>
              <a:cxn ang="T9">
                <a:pos x="T2" y="T3"/>
              </a:cxn>
              <a:cxn ang="T10">
                <a:pos x="T4" y="T5"/>
              </a:cxn>
              <a:cxn ang="T11">
                <a:pos x="T6" y="T7"/>
              </a:cxn>
            </a:cxnLst>
            <a:rect l="T12" t="T13" r="T14" b="T15"/>
            <a:pathLst>
              <a:path w="672" h="288">
                <a:moveTo>
                  <a:pt x="0" y="288"/>
                </a:moveTo>
                <a:lnTo>
                  <a:pt x="0" y="0"/>
                </a:lnTo>
                <a:lnTo>
                  <a:pt x="672" y="0"/>
                </a:lnTo>
                <a:lnTo>
                  <a:pt x="672" y="288"/>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800">
              <a:solidFill>
                <a:srgbClr val="000000"/>
              </a:solidFill>
              <a:latin typeface="Comic Sans MS" charset="0"/>
            </a:endParaRPr>
          </a:p>
        </p:txBody>
      </p:sp>
      <p:sp>
        <p:nvSpPr>
          <p:cNvPr id="128027" name="Text Box 27"/>
          <p:cNvSpPr txBox="1">
            <a:spLocks noChangeArrowheads="1"/>
          </p:cNvSpPr>
          <p:nvPr/>
        </p:nvSpPr>
        <p:spPr bwMode="auto">
          <a:xfrm>
            <a:off x="3560763" y="4195763"/>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28" name="Text Box 28"/>
          <p:cNvSpPr txBox="1">
            <a:spLocks noChangeArrowheads="1"/>
          </p:cNvSpPr>
          <p:nvPr/>
        </p:nvSpPr>
        <p:spPr bwMode="auto">
          <a:xfrm>
            <a:off x="6397625" y="2832100"/>
            <a:ext cx="3032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b="1">
                <a:solidFill>
                  <a:srgbClr val="000000"/>
                </a:solidFill>
                <a:latin typeface="Arial" charset="0"/>
              </a:rPr>
              <a:t>X</a:t>
            </a:r>
          </a:p>
        </p:txBody>
      </p:sp>
      <p:sp>
        <p:nvSpPr>
          <p:cNvPr id="128029" name="Text Box 29"/>
          <p:cNvSpPr txBox="1">
            <a:spLocks noChangeArrowheads="1"/>
          </p:cNvSpPr>
          <p:nvPr/>
        </p:nvSpPr>
        <p:spPr bwMode="auto">
          <a:xfrm>
            <a:off x="6530975" y="4294188"/>
            <a:ext cx="2873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b="1">
                <a:solidFill>
                  <a:srgbClr val="000000"/>
                </a:solidFill>
                <a:latin typeface="Arial" charset="0"/>
              </a:rPr>
              <a:t>=</a:t>
            </a:r>
          </a:p>
        </p:txBody>
      </p:sp>
      <p:sp>
        <p:nvSpPr>
          <p:cNvPr id="128030" name="Text Box 30"/>
          <p:cNvSpPr txBox="1">
            <a:spLocks noChangeArrowheads="1"/>
          </p:cNvSpPr>
          <p:nvPr/>
        </p:nvSpPr>
        <p:spPr bwMode="auto">
          <a:xfrm>
            <a:off x="2640013" y="1758950"/>
            <a:ext cx="296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t</a:t>
            </a:r>
            <a:r>
              <a:rPr lang="en-US" altLang="en-US" sz="1400" baseline="-25000">
                <a:solidFill>
                  <a:srgbClr val="000000"/>
                </a:solidFill>
                <a:latin typeface="Arial" charset="0"/>
              </a:rPr>
              <a:t>b</a:t>
            </a:r>
            <a:endParaRPr lang="en-US" altLang="en-US" sz="1400">
              <a:solidFill>
                <a:srgbClr val="000000"/>
              </a:solidFill>
              <a:latin typeface="Arial" charset="0"/>
            </a:endParaRPr>
          </a:p>
        </p:txBody>
      </p:sp>
      <p:sp>
        <p:nvSpPr>
          <p:cNvPr id="128031" name="Text Box 31"/>
          <p:cNvSpPr txBox="1">
            <a:spLocks noChangeArrowheads="1"/>
          </p:cNvSpPr>
          <p:nvPr/>
        </p:nvSpPr>
        <p:spPr bwMode="auto">
          <a:xfrm>
            <a:off x="2908300" y="3221038"/>
            <a:ext cx="2905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t</a:t>
            </a:r>
            <a:r>
              <a:rPr lang="en-US" altLang="en-US" sz="1400" baseline="-25000">
                <a:solidFill>
                  <a:srgbClr val="000000"/>
                </a:solidFill>
                <a:latin typeface="Arial" charset="0"/>
              </a:rPr>
              <a:t>c</a:t>
            </a:r>
            <a:endParaRPr lang="en-US" altLang="en-US" sz="1400">
              <a:solidFill>
                <a:srgbClr val="000000"/>
              </a:solidFill>
              <a:latin typeface="Arial" charset="0"/>
            </a:endParaRPr>
          </a:p>
        </p:txBody>
      </p:sp>
      <p:sp>
        <p:nvSpPr>
          <p:cNvPr id="128032" name="Line 32"/>
          <p:cNvSpPr>
            <a:spLocks noChangeShapeType="1"/>
          </p:cNvSpPr>
          <p:nvPr/>
        </p:nvSpPr>
        <p:spPr bwMode="auto">
          <a:xfrm>
            <a:off x="3176588" y="1954213"/>
            <a:ext cx="6715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solidFill>
                <a:srgbClr val="000000"/>
              </a:solidFill>
              <a:latin typeface="Comic Sans MS" charset="0"/>
            </a:endParaRPr>
          </a:p>
        </p:txBody>
      </p:sp>
      <p:sp>
        <p:nvSpPr>
          <p:cNvPr id="128033" name="Line 33"/>
          <p:cNvSpPr>
            <a:spLocks noChangeShapeType="1"/>
          </p:cNvSpPr>
          <p:nvPr/>
        </p:nvSpPr>
        <p:spPr bwMode="auto">
          <a:xfrm>
            <a:off x="1970088" y="1954213"/>
            <a:ext cx="669925"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sz="1800">
              <a:solidFill>
                <a:srgbClr val="000000"/>
              </a:solidFill>
              <a:latin typeface="Comic Sans MS" charset="0"/>
            </a:endParaRPr>
          </a:p>
        </p:txBody>
      </p:sp>
      <p:sp>
        <p:nvSpPr>
          <p:cNvPr id="128034" name="Freeform 34"/>
          <p:cNvSpPr>
            <a:spLocks/>
          </p:cNvSpPr>
          <p:nvPr/>
        </p:nvSpPr>
        <p:spPr bwMode="auto">
          <a:xfrm>
            <a:off x="2238375" y="3611563"/>
            <a:ext cx="3487738" cy="584200"/>
          </a:xfrm>
          <a:custGeom>
            <a:avLst/>
            <a:gdLst>
              <a:gd name="T0" fmla="*/ 0 w 1248"/>
              <a:gd name="T1" fmla="*/ 2147483647 h 288"/>
              <a:gd name="T2" fmla="*/ 0 w 1248"/>
              <a:gd name="T3" fmla="*/ 0 h 288"/>
              <a:gd name="T4" fmla="*/ 2147483647 w 1248"/>
              <a:gd name="T5" fmla="*/ 0 h 288"/>
              <a:gd name="T6" fmla="*/ 2147483647 w 1248"/>
              <a:gd name="T7" fmla="*/ 2147483647 h 288"/>
              <a:gd name="T8" fmla="*/ 2147483647 w 1248"/>
              <a:gd name="T9" fmla="*/ 2147483647 h 288"/>
              <a:gd name="T10" fmla="*/ 2147483647 w 1248"/>
              <a:gd name="T11" fmla="*/ 0 h 288"/>
              <a:gd name="T12" fmla="*/ 2147483647 w 1248"/>
              <a:gd name="T13" fmla="*/ 0 h 288"/>
              <a:gd name="T14" fmla="*/ 2147483647 w 1248"/>
              <a:gd name="T15" fmla="*/ 2147483647 h 288"/>
              <a:gd name="T16" fmla="*/ 2147483647 w 1248"/>
              <a:gd name="T17" fmla="*/ 2147483647 h 288"/>
              <a:gd name="T18" fmla="*/ 2147483647 w 1248"/>
              <a:gd name="T19" fmla="*/ 0 h 288"/>
              <a:gd name="T20" fmla="*/ 2147483647 w 1248"/>
              <a:gd name="T21" fmla="*/ 0 h 288"/>
              <a:gd name="T22" fmla="*/ 2147483647 w 1248"/>
              <a:gd name="T23" fmla="*/ 2147483647 h 288"/>
              <a:gd name="T24" fmla="*/ 2147483647 w 1248"/>
              <a:gd name="T25" fmla="*/ 2147483647 h 288"/>
              <a:gd name="T26" fmla="*/ 2147483647 w 1248"/>
              <a:gd name="T27" fmla="*/ 0 h 288"/>
              <a:gd name="T28" fmla="*/ 2147483647 w 1248"/>
              <a:gd name="T29" fmla="*/ 0 h 288"/>
              <a:gd name="T30" fmla="*/ 2147483647 w 1248"/>
              <a:gd name="T31" fmla="*/ 2147483647 h 288"/>
              <a:gd name="T32" fmla="*/ 2147483647 w 1248"/>
              <a:gd name="T33" fmla="*/ 2147483647 h 288"/>
              <a:gd name="T34" fmla="*/ 2147483647 w 1248"/>
              <a:gd name="T35" fmla="*/ 0 h 288"/>
              <a:gd name="T36" fmla="*/ 2147483647 w 1248"/>
              <a:gd name="T37" fmla="*/ 0 h 288"/>
              <a:gd name="T38" fmla="*/ 2147483647 w 1248"/>
              <a:gd name="T39" fmla="*/ 2147483647 h 288"/>
              <a:gd name="T40" fmla="*/ 2147483647 w 1248"/>
              <a:gd name="T41" fmla="*/ 2147483647 h 288"/>
              <a:gd name="T42" fmla="*/ 2147483647 w 1248"/>
              <a:gd name="T43" fmla="*/ 0 h 288"/>
              <a:gd name="T44" fmla="*/ 2147483647 w 1248"/>
              <a:gd name="T45" fmla="*/ 0 h 288"/>
              <a:gd name="T46" fmla="*/ 2147483647 w 1248"/>
              <a:gd name="T47" fmla="*/ 2147483647 h 28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48"/>
              <a:gd name="T73" fmla="*/ 0 h 288"/>
              <a:gd name="T74" fmla="*/ 1248 w 1248"/>
              <a:gd name="T75" fmla="*/ 288 h 28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48" h="288">
                <a:moveTo>
                  <a:pt x="0" y="288"/>
                </a:moveTo>
                <a:lnTo>
                  <a:pt x="0" y="0"/>
                </a:lnTo>
                <a:lnTo>
                  <a:pt x="192" y="0"/>
                </a:lnTo>
                <a:lnTo>
                  <a:pt x="192" y="288"/>
                </a:lnTo>
                <a:lnTo>
                  <a:pt x="288" y="288"/>
                </a:lnTo>
                <a:lnTo>
                  <a:pt x="288" y="0"/>
                </a:lnTo>
                <a:lnTo>
                  <a:pt x="384" y="0"/>
                </a:lnTo>
                <a:lnTo>
                  <a:pt x="384" y="288"/>
                </a:lnTo>
                <a:lnTo>
                  <a:pt x="480" y="288"/>
                </a:lnTo>
                <a:lnTo>
                  <a:pt x="480" y="0"/>
                </a:lnTo>
                <a:lnTo>
                  <a:pt x="576" y="0"/>
                </a:lnTo>
                <a:lnTo>
                  <a:pt x="576" y="288"/>
                </a:lnTo>
                <a:lnTo>
                  <a:pt x="672" y="288"/>
                </a:lnTo>
                <a:lnTo>
                  <a:pt x="672" y="0"/>
                </a:lnTo>
                <a:lnTo>
                  <a:pt x="864" y="0"/>
                </a:lnTo>
                <a:lnTo>
                  <a:pt x="864" y="288"/>
                </a:lnTo>
                <a:lnTo>
                  <a:pt x="960" y="288"/>
                </a:lnTo>
                <a:lnTo>
                  <a:pt x="960" y="0"/>
                </a:lnTo>
                <a:lnTo>
                  <a:pt x="1056" y="0"/>
                </a:lnTo>
                <a:lnTo>
                  <a:pt x="1056" y="288"/>
                </a:lnTo>
                <a:lnTo>
                  <a:pt x="1152" y="288"/>
                </a:lnTo>
                <a:lnTo>
                  <a:pt x="1152" y="0"/>
                </a:lnTo>
                <a:lnTo>
                  <a:pt x="1248" y="0"/>
                </a:lnTo>
                <a:lnTo>
                  <a:pt x="1248" y="288"/>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800">
              <a:solidFill>
                <a:srgbClr val="000000"/>
              </a:solidFill>
              <a:latin typeface="Comic Sans MS" charset="0"/>
            </a:endParaRPr>
          </a:p>
        </p:txBody>
      </p:sp>
      <p:sp>
        <p:nvSpPr>
          <p:cNvPr id="128035" name="Freeform 35"/>
          <p:cNvSpPr>
            <a:spLocks/>
          </p:cNvSpPr>
          <p:nvPr/>
        </p:nvSpPr>
        <p:spPr bwMode="auto">
          <a:xfrm>
            <a:off x="2238375" y="4878388"/>
            <a:ext cx="3219450" cy="585787"/>
          </a:xfrm>
          <a:custGeom>
            <a:avLst/>
            <a:gdLst>
              <a:gd name="T0" fmla="*/ 0 w 1152"/>
              <a:gd name="T1" fmla="*/ 2147483647 h 288"/>
              <a:gd name="T2" fmla="*/ 0 w 1152"/>
              <a:gd name="T3" fmla="*/ 0 h 288"/>
              <a:gd name="T4" fmla="*/ 2147483647 w 1152"/>
              <a:gd name="T5" fmla="*/ 0 h 288"/>
              <a:gd name="T6" fmla="*/ 2147483647 w 1152"/>
              <a:gd name="T7" fmla="*/ 2147483647 h 288"/>
              <a:gd name="T8" fmla="*/ 2147483647 w 1152"/>
              <a:gd name="T9" fmla="*/ 2147483647 h 288"/>
              <a:gd name="T10" fmla="*/ 2147483647 w 1152"/>
              <a:gd name="T11" fmla="*/ 0 h 288"/>
              <a:gd name="T12" fmla="*/ 2147483647 w 1152"/>
              <a:gd name="T13" fmla="*/ 0 h 288"/>
              <a:gd name="T14" fmla="*/ 2147483647 w 1152"/>
              <a:gd name="T15" fmla="*/ 2147483647 h 288"/>
              <a:gd name="T16" fmla="*/ 2147483647 w 1152"/>
              <a:gd name="T17" fmla="*/ 2147483647 h 288"/>
              <a:gd name="T18" fmla="*/ 2147483647 w 1152"/>
              <a:gd name="T19" fmla="*/ 0 h 288"/>
              <a:gd name="T20" fmla="*/ 2147483647 w 1152"/>
              <a:gd name="T21" fmla="*/ 0 h 288"/>
              <a:gd name="T22" fmla="*/ 2147483647 w 1152"/>
              <a:gd name="T23" fmla="*/ 2147483647 h 288"/>
              <a:gd name="T24" fmla="*/ 2147483647 w 1152"/>
              <a:gd name="T25" fmla="*/ 2147483647 h 288"/>
              <a:gd name="T26" fmla="*/ 2147483647 w 1152"/>
              <a:gd name="T27" fmla="*/ 0 h 288"/>
              <a:gd name="T28" fmla="*/ 2147483647 w 1152"/>
              <a:gd name="T29" fmla="*/ 0 h 288"/>
              <a:gd name="T30" fmla="*/ 2147483647 w 1152"/>
              <a:gd name="T31" fmla="*/ 2147483647 h 288"/>
              <a:gd name="T32" fmla="*/ 2147483647 w 1152"/>
              <a:gd name="T33" fmla="*/ 2147483647 h 288"/>
              <a:gd name="T34" fmla="*/ 2147483647 w 1152"/>
              <a:gd name="T35" fmla="*/ 0 h 288"/>
              <a:gd name="T36" fmla="*/ 2147483647 w 1152"/>
              <a:gd name="T37" fmla="*/ 0 h 288"/>
              <a:gd name="T38" fmla="*/ 2147483647 w 1152"/>
              <a:gd name="T39" fmla="*/ 2147483647 h 28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52"/>
              <a:gd name="T61" fmla="*/ 0 h 288"/>
              <a:gd name="T62" fmla="*/ 1152 w 1152"/>
              <a:gd name="T63" fmla="*/ 288 h 28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52" h="288">
                <a:moveTo>
                  <a:pt x="0" y="288"/>
                </a:moveTo>
                <a:lnTo>
                  <a:pt x="0" y="0"/>
                </a:lnTo>
                <a:lnTo>
                  <a:pt x="192" y="0"/>
                </a:lnTo>
                <a:lnTo>
                  <a:pt x="192" y="288"/>
                </a:lnTo>
                <a:lnTo>
                  <a:pt x="288" y="288"/>
                </a:lnTo>
                <a:lnTo>
                  <a:pt x="288" y="0"/>
                </a:lnTo>
                <a:lnTo>
                  <a:pt x="384" y="0"/>
                </a:lnTo>
                <a:lnTo>
                  <a:pt x="384" y="288"/>
                </a:lnTo>
                <a:lnTo>
                  <a:pt x="480" y="288"/>
                </a:lnTo>
                <a:lnTo>
                  <a:pt x="480" y="0"/>
                </a:lnTo>
                <a:lnTo>
                  <a:pt x="672" y="0"/>
                </a:lnTo>
                <a:lnTo>
                  <a:pt x="672" y="288"/>
                </a:lnTo>
                <a:lnTo>
                  <a:pt x="864" y="288"/>
                </a:lnTo>
                <a:lnTo>
                  <a:pt x="864" y="0"/>
                </a:lnTo>
                <a:lnTo>
                  <a:pt x="960" y="0"/>
                </a:lnTo>
                <a:lnTo>
                  <a:pt x="960" y="288"/>
                </a:lnTo>
                <a:lnTo>
                  <a:pt x="1056" y="288"/>
                </a:lnTo>
                <a:lnTo>
                  <a:pt x="1056" y="0"/>
                </a:lnTo>
                <a:lnTo>
                  <a:pt x="1152" y="0"/>
                </a:lnTo>
                <a:lnTo>
                  <a:pt x="1152" y="288"/>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800">
              <a:solidFill>
                <a:srgbClr val="000000"/>
              </a:solidFill>
              <a:latin typeface="Comic Sans MS" charset="0"/>
            </a:endParaRPr>
          </a:p>
        </p:txBody>
      </p:sp>
      <p:sp>
        <p:nvSpPr>
          <p:cNvPr id="128036" name="Text Box 36"/>
          <p:cNvSpPr txBox="1">
            <a:spLocks noChangeArrowheads="1"/>
          </p:cNvSpPr>
          <p:nvPr/>
        </p:nvSpPr>
        <p:spPr bwMode="auto">
          <a:xfrm>
            <a:off x="2774950" y="5951538"/>
            <a:ext cx="14160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600">
                <a:solidFill>
                  <a:srgbClr val="000000"/>
                </a:solidFill>
                <a:latin typeface="Arial" charset="0"/>
              </a:rPr>
              <a:t>t</a:t>
            </a:r>
            <a:r>
              <a:rPr lang="en-US" altLang="en-US" sz="1600" baseline="-25000">
                <a:solidFill>
                  <a:srgbClr val="000000"/>
                </a:solidFill>
                <a:latin typeface="Arial" charset="0"/>
              </a:rPr>
              <a:t>b</a:t>
            </a:r>
            <a:r>
              <a:rPr lang="en-US" altLang="en-US" sz="1600">
                <a:solidFill>
                  <a:srgbClr val="000000"/>
                </a:solidFill>
                <a:latin typeface="Arial" charset="0"/>
              </a:rPr>
              <a:t>: bit period</a:t>
            </a:r>
          </a:p>
          <a:p>
            <a:r>
              <a:rPr lang="en-US" altLang="en-US" sz="1600">
                <a:solidFill>
                  <a:srgbClr val="000000"/>
                </a:solidFill>
                <a:latin typeface="Arial" charset="0"/>
              </a:rPr>
              <a:t>t</a:t>
            </a:r>
            <a:r>
              <a:rPr lang="en-US" altLang="en-US" sz="1600" baseline="-25000">
                <a:solidFill>
                  <a:srgbClr val="000000"/>
                </a:solidFill>
                <a:latin typeface="Arial" charset="0"/>
              </a:rPr>
              <a:t>c</a:t>
            </a:r>
            <a:r>
              <a:rPr lang="en-US" altLang="en-US" sz="1600">
                <a:solidFill>
                  <a:srgbClr val="000000"/>
                </a:solidFill>
                <a:latin typeface="Arial" charset="0"/>
              </a:rPr>
              <a:t>: chip period</a:t>
            </a:r>
          </a:p>
        </p:txBody>
      </p:sp>
      <p:sp>
        <p:nvSpPr>
          <p:cNvPr id="128037" name="Line 37"/>
          <p:cNvSpPr>
            <a:spLocks noChangeShapeType="1"/>
          </p:cNvSpPr>
          <p:nvPr/>
        </p:nvSpPr>
        <p:spPr bwMode="auto">
          <a:xfrm>
            <a:off x="3846513" y="1758950"/>
            <a:ext cx="3175" cy="41290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solidFill>
                <a:srgbClr val="000000"/>
              </a:solidFill>
              <a:latin typeface="Comic Sans MS" charset="0"/>
            </a:endParaRPr>
          </a:p>
        </p:txBody>
      </p:sp>
      <p:sp>
        <p:nvSpPr>
          <p:cNvPr id="128038" name="Line 38"/>
          <p:cNvSpPr>
            <a:spLocks noChangeShapeType="1"/>
          </p:cNvSpPr>
          <p:nvPr/>
        </p:nvSpPr>
        <p:spPr bwMode="auto">
          <a:xfrm>
            <a:off x="2520950" y="3587750"/>
            <a:ext cx="0" cy="609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solidFill>
                <a:srgbClr val="000000"/>
              </a:solidFill>
              <a:latin typeface="Comic Sans MS" charset="0"/>
            </a:endParaRPr>
          </a:p>
        </p:txBody>
      </p:sp>
      <p:sp>
        <p:nvSpPr>
          <p:cNvPr id="128039" name="Line 39"/>
          <p:cNvSpPr>
            <a:spLocks noChangeShapeType="1"/>
          </p:cNvSpPr>
          <p:nvPr/>
        </p:nvSpPr>
        <p:spPr bwMode="auto">
          <a:xfrm>
            <a:off x="4378325" y="3587750"/>
            <a:ext cx="0" cy="609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solidFill>
                <a:srgbClr val="000000"/>
              </a:solidFill>
              <a:latin typeface="Comic Sans MS" charset="0"/>
            </a:endParaRPr>
          </a:p>
        </p:txBody>
      </p:sp>
      <p:sp>
        <p:nvSpPr>
          <p:cNvPr id="128040" name="Line 40"/>
          <p:cNvSpPr>
            <a:spLocks noChangeShapeType="1"/>
          </p:cNvSpPr>
          <p:nvPr/>
        </p:nvSpPr>
        <p:spPr bwMode="auto">
          <a:xfrm>
            <a:off x="2520950" y="4883150"/>
            <a:ext cx="0" cy="609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solidFill>
                <a:srgbClr val="000000"/>
              </a:solidFill>
              <a:latin typeface="Comic Sans MS" charset="0"/>
            </a:endParaRPr>
          </a:p>
        </p:txBody>
      </p:sp>
      <p:sp>
        <p:nvSpPr>
          <p:cNvPr id="128041" name="Line 41"/>
          <p:cNvSpPr>
            <a:spLocks noChangeShapeType="1"/>
          </p:cNvSpPr>
          <p:nvPr/>
        </p:nvSpPr>
        <p:spPr bwMode="auto">
          <a:xfrm>
            <a:off x="3829050" y="4883150"/>
            <a:ext cx="0" cy="609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solidFill>
                <a:srgbClr val="000000"/>
              </a:solidFill>
              <a:latin typeface="Comic Sans MS" charset="0"/>
            </a:endParaRPr>
          </a:p>
        </p:txBody>
      </p:sp>
      <p:sp>
        <p:nvSpPr>
          <p:cNvPr id="128042" name="Text Box 42"/>
          <p:cNvSpPr txBox="1">
            <a:spLocks noChangeArrowheads="1"/>
          </p:cNvSpPr>
          <p:nvPr/>
        </p:nvSpPr>
        <p:spPr bwMode="auto">
          <a:xfrm>
            <a:off x="1933575" y="5568950"/>
            <a:ext cx="3413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43" name="Text Box 43"/>
          <p:cNvSpPr txBox="1">
            <a:spLocks noChangeArrowheads="1"/>
          </p:cNvSpPr>
          <p:nvPr/>
        </p:nvSpPr>
        <p:spPr bwMode="auto">
          <a:xfrm>
            <a:off x="2520950" y="556895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44" name="Text Box 44"/>
          <p:cNvSpPr txBox="1">
            <a:spLocks noChangeArrowheads="1"/>
          </p:cNvSpPr>
          <p:nvPr/>
        </p:nvSpPr>
        <p:spPr bwMode="auto">
          <a:xfrm>
            <a:off x="3054350" y="556895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45" name="Text Box 45"/>
          <p:cNvSpPr txBox="1">
            <a:spLocks noChangeArrowheads="1"/>
          </p:cNvSpPr>
          <p:nvPr/>
        </p:nvSpPr>
        <p:spPr bwMode="auto">
          <a:xfrm>
            <a:off x="3292475" y="5568950"/>
            <a:ext cx="3413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46" name="Text Box 46"/>
          <p:cNvSpPr txBox="1">
            <a:spLocks noChangeArrowheads="1"/>
          </p:cNvSpPr>
          <p:nvPr/>
        </p:nvSpPr>
        <p:spPr bwMode="auto">
          <a:xfrm>
            <a:off x="4097338" y="5568950"/>
            <a:ext cx="3413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47" name="Text Box 47"/>
          <p:cNvSpPr txBox="1">
            <a:spLocks noChangeArrowheads="1"/>
          </p:cNvSpPr>
          <p:nvPr/>
        </p:nvSpPr>
        <p:spPr bwMode="auto">
          <a:xfrm>
            <a:off x="4633913" y="556895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48" name="Text Box 48"/>
          <p:cNvSpPr txBox="1">
            <a:spLocks noChangeArrowheads="1"/>
          </p:cNvSpPr>
          <p:nvPr/>
        </p:nvSpPr>
        <p:spPr bwMode="auto">
          <a:xfrm>
            <a:off x="4902200" y="5568950"/>
            <a:ext cx="3413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49" name="Text Box 49"/>
          <p:cNvSpPr txBox="1">
            <a:spLocks noChangeArrowheads="1"/>
          </p:cNvSpPr>
          <p:nvPr/>
        </p:nvSpPr>
        <p:spPr bwMode="auto">
          <a:xfrm>
            <a:off x="5170488" y="556895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50" name="Text Box 50"/>
          <p:cNvSpPr txBox="1">
            <a:spLocks noChangeArrowheads="1"/>
          </p:cNvSpPr>
          <p:nvPr/>
        </p:nvSpPr>
        <p:spPr bwMode="auto">
          <a:xfrm>
            <a:off x="2238375" y="556895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51" name="Text Box 51"/>
          <p:cNvSpPr txBox="1">
            <a:spLocks noChangeArrowheads="1"/>
          </p:cNvSpPr>
          <p:nvPr/>
        </p:nvSpPr>
        <p:spPr bwMode="auto">
          <a:xfrm>
            <a:off x="2749550" y="5568950"/>
            <a:ext cx="3413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52" name="Text Box 52"/>
          <p:cNvSpPr txBox="1">
            <a:spLocks noChangeArrowheads="1"/>
          </p:cNvSpPr>
          <p:nvPr/>
        </p:nvSpPr>
        <p:spPr bwMode="auto">
          <a:xfrm>
            <a:off x="3829050" y="556895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53" name="Text Box 53"/>
          <p:cNvSpPr txBox="1">
            <a:spLocks noChangeArrowheads="1"/>
          </p:cNvSpPr>
          <p:nvPr/>
        </p:nvSpPr>
        <p:spPr bwMode="auto">
          <a:xfrm>
            <a:off x="4365625" y="5568950"/>
            <a:ext cx="3413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54" name="Text Box 54"/>
          <p:cNvSpPr txBox="1">
            <a:spLocks noChangeArrowheads="1"/>
          </p:cNvSpPr>
          <p:nvPr/>
        </p:nvSpPr>
        <p:spPr bwMode="auto">
          <a:xfrm>
            <a:off x="5438775" y="5568950"/>
            <a:ext cx="3413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55" name="Text Box 55"/>
          <p:cNvSpPr txBox="1">
            <a:spLocks noChangeArrowheads="1"/>
          </p:cNvSpPr>
          <p:nvPr/>
        </p:nvSpPr>
        <p:spPr bwMode="auto">
          <a:xfrm>
            <a:off x="3560763" y="556895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56" name="Line 56"/>
          <p:cNvSpPr>
            <a:spLocks noChangeShapeType="1"/>
          </p:cNvSpPr>
          <p:nvPr/>
        </p:nvSpPr>
        <p:spPr bwMode="auto">
          <a:xfrm>
            <a:off x="1943100" y="5483225"/>
            <a:ext cx="415925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solidFill>
                <a:srgbClr val="000000"/>
              </a:solidFill>
              <a:latin typeface="Comic Sans MS" charset="0"/>
            </a:endParaRPr>
          </a:p>
        </p:txBody>
      </p:sp>
    </p:spTree>
    <p:extLst>
      <p:ext uri="{BB962C8B-B14F-4D97-AF65-F5344CB8AC3E}">
        <p14:creationId xmlns:p14="http://schemas.microsoft.com/office/powerpoint/2010/main" val="3953694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fld id="{12E0348A-38D9-9943-9109-F597216DF0F3}" type="slidenum">
              <a:rPr lang="en-US" altLang="en-US" sz="1400">
                <a:solidFill>
                  <a:srgbClr val="000000"/>
                </a:solidFill>
                <a:latin typeface="Times New Roman" charset="0"/>
              </a:rPr>
              <a:pPr/>
              <a:t>52</a:t>
            </a:fld>
            <a:endParaRPr lang="en-US" altLang="en-US" sz="1400">
              <a:solidFill>
                <a:srgbClr val="000000"/>
              </a:solidFill>
              <a:latin typeface="Times New Roman" charset="0"/>
            </a:endParaRPr>
          </a:p>
        </p:txBody>
      </p:sp>
      <p:sp>
        <p:nvSpPr>
          <p:cNvPr id="130050" name="Rectangle 2"/>
          <p:cNvSpPr>
            <a:spLocks noGrp="1" noChangeArrowheads="1"/>
          </p:cNvSpPr>
          <p:nvPr>
            <p:ph type="title"/>
          </p:nvPr>
        </p:nvSpPr>
        <p:spPr/>
        <p:txBody>
          <a:bodyPr/>
          <a:lstStyle/>
          <a:p>
            <a:r>
              <a:rPr lang="en-US" altLang="en-US" sz="2800">
                <a:ea typeface="ＭＳ Ｐゴシック" charset="-128"/>
              </a:rPr>
              <a:t>CDMA: Decoding</a:t>
            </a:r>
          </a:p>
        </p:txBody>
      </p:sp>
      <p:sp>
        <p:nvSpPr>
          <p:cNvPr id="130051" name="Rectangle 3"/>
          <p:cNvSpPr>
            <a:spLocks noGrp="1" noChangeArrowheads="1"/>
          </p:cNvSpPr>
          <p:nvPr>
            <p:ph type="body" idx="1"/>
          </p:nvPr>
        </p:nvSpPr>
        <p:spPr>
          <a:xfrm>
            <a:off x="511175" y="1336675"/>
            <a:ext cx="8147050" cy="5230813"/>
          </a:xfrm>
        </p:spPr>
        <p:txBody>
          <a:bodyPr/>
          <a:lstStyle/>
          <a:p>
            <a:pPr>
              <a:lnSpc>
                <a:spcPct val="90000"/>
              </a:lnSpc>
              <a:buFont typeface="Wingdings" pitchFamily="2" charset="2"/>
              <a:buChar char="q"/>
            </a:pPr>
            <a:r>
              <a:rPr lang="en-US" altLang="en-US" dirty="0">
                <a:ea typeface="ＭＳ Ｐゴシック" charset="-128"/>
              </a:rPr>
              <a:t>Inner-product (summation of bit-by-bit product) of encoded signal and chipping sequence</a:t>
            </a:r>
          </a:p>
          <a:p>
            <a:pPr lvl="1">
              <a:lnSpc>
                <a:spcPct val="90000"/>
              </a:lnSpc>
              <a:buFont typeface="Courier New" panose="02070309020205020404" pitchFamily="49" charset="0"/>
              <a:buChar char="o"/>
            </a:pPr>
            <a:r>
              <a:rPr lang="en-US" altLang="en-US" dirty="0">
                <a:ea typeface="ＭＳ Ｐゴシック" charset="-128"/>
              </a:rPr>
              <a:t>if inner-product &gt; 0, the data is 1; else -1</a:t>
            </a:r>
          </a:p>
        </p:txBody>
      </p:sp>
    </p:spTree>
    <p:extLst>
      <p:ext uri="{BB962C8B-B14F-4D97-AF65-F5344CB8AC3E}">
        <p14:creationId xmlns:p14="http://schemas.microsoft.com/office/powerpoint/2010/main" val="14769115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fld id="{9935910A-9F82-C848-B9D8-9B00ACFCC7CF}" type="slidenum">
              <a:rPr lang="en-US" altLang="en-US" sz="1400">
                <a:solidFill>
                  <a:srgbClr val="000000"/>
                </a:solidFill>
                <a:latin typeface="Times New Roman" charset="0"/>
              </a:rPr>
              <a:pPr/>
              <a:t>53</a:t>
            </a:fld>
            <a:endParaRPr lang="en-US" altLang="en-US" sz="1400">
              <a:solidFill>
                <a:srgbClr val="000000"/>
              </a:solidFill>
              <a:latin typeface="Times New Roman" charset="0"/>
            </a:endParaRPr>
          </a:p>
        </p:txBody>
      </p:sp>
      <p:sp>
        <p:nvSpPr>
          <p:cNvPr id="132098" name="Rectangle 2"/>
          <p:cNvSpPr>
            <a:spLocks noGrp="1" noChangeArrowheads="1"/>
          </p:cNvSpPr>
          <p:nvPr>
            <p:ph type="title"/>
          </p:nvPr>
        </p:nvSpPr>
        <p:spPr/>
        <p:txBody>
          <a:bodyPr/>
          <a:lstStyle/>
          <a:p>
            <a:r>
              <a:rPr lang="en-US" altLang="en-US">
                <a:ea typeface="ＭＳ Ｐゴシック" charset="-128"/>
              </a:rPr>
              <a:t>CDMA Encode/Decode</a:t>
            </a:r>
          </a:p>
        </p:txBody>
      </p:sp>
      <p:sp>
        <p:nvSpPr>
          <p:cNvPr id="132099" name="Text Box 3"/>
          <p:cNvSpPr txBox="1">
            <a:spLocks noChangeArrowheads="1"/>
          </p:cNvSpPr>
          <p:nvPr/>
        </p:nvSpPr>
        <p:spPr bwMode="auto">
          <a:xfrm>
            <a:off x="174625" y="2065338"/>
            <a:ext cx="2238375" cy="650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800">
                <a:solidFill>
                  <a:srgbClr val="000000"/>
                </a:solidFill>
              </a:rPr>
              <a:t>Code of user m c</a:t>
            </a:r>
            <a:r>
              <a:rPr lang="en-US" altLang="en-US" sz="1800" baseline="-25000">
                <a:solidFill>
                  <a:srgbClr val="000000"/>
                </a:solidFill>
              </a:rPr>
              <a:t>m</a:t>
            </a:r>
            <a:r>
              <a:rPr lang="en-US" altLang="en-US" sz="1800">
                <a:solidFill>
                  <a:srgbClr val="000000"/>
                </a:solidFill>
              </a:rPr>
              <a:t>: </a:t>
            </a:r>
            <a:br>
              <a:rPr lang="en-US" altLang="en-US" sz="1800">
                <a:solidFill>
                  <a:srgbClr val="000000"/>
                </a:solidFill>
              </a:rPr>
            </a:br>
            <a:r>
              <a:rPr lang="en-US" altLang="en-US" sz="1800">
                <a:solidFill>
                  <a:srgbClr val="000000"/>
                </a:solidFill>
              </a:rPr>
              <a:t>  1  1  1 -1 1 -1 -1 -1</a:t>
            </a:r>
          </a:p>
        </p:txBody>
      </p:sp>
      <p:pic>
        <p:nvPicPr>
          <p:cNvPr id="132100" name="Picture 4" descr="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1514475"/>
            <a:ext cx="5600700" cy="469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1" name="Text Box 5"/>
          <p:cNvSpPr txBox="1">
            <a:spLocks noChangeArrowheads="1"/>
          </p:cNvSpPr>
          <p:nvPr/>
        </p:nvSpPr>
        <p:spPr bwMode="auto">
          <a:xfrm>
            <a:off x="198438" y="3829050"/>
            <a:ext cx="2405062"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pPr>
              <a:buFontTx/>
              <a:buChar char="-"/>
            </a:pPr>
            <a:r>
              <a:rPr lang="en-US" altLang="en-US" sz="1800">
                <a:solidFill>
                  <a:srgbClr val="000000"/>
                </a:solidFill>
              </a:rPr>
              <a:t> The number of bits</a:t>
            </a:r>
            <a:br>
              <a:rPr lang="en-US" altLang="en-US" sz="1800">
                <a:solidFill>
                  <a:srgbClr val="000000"/>
                </a:solidFill>
              </a:rPr>
            </a:br>
            <a:r>
              <a:rPr lang="en-US" altLang="en-US" sz="1800">
                <a:solidFill>
                  <a:srgbClr val="000000"/>
                </a:solidFill>
              </a:rPr>
              <a:t>of each chipping </a:t>
            </a:r>
            <a:br>
              <a:rPr lang="en-US" altLang="en-US" sz="1800">
                <a:solidFill>
                  <a:srgbClr val="000000"/>
                </a:solidFill>
              </a:rPr>
            </a:br>
            <a:r>
              <a:rPr lang="en-US" altLang="en-US" sz="1800">
                <a:solidFill>
                  <a:srgbClr val="000000"/>
                </a:solidFill>
              </a:rPr>
              <a:t>sequence is M</a:t>
            </a:r>
          </a:p>
        </p:txBody>
      </p:sp>
      <p:sp>
        <p:nvSpPr>
          <p:cNvPr id="132102" name="Text Box 8"/>
          <p:cNvSpPr txBox="1">
            <a:spLocks noChangeArrowheads="1"/>
          </p:cNvSpPr>
          <p:nvPr/>
        </p:nvSpPr>
        <p:spPr bwMode="auto">
          <a:xfrm>
            <a:off x="4972050" y="1647825"/>
            <a:ext cx="933450" cy="30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rPr>
              <a:t>  Encode </a:t>
            </a:r>
          </a:p>
        </p:txBody>
      </p:sp>
      <p:sp>
        <p:nvSpPr>
          <p:cNvPr id="132103" name="Text Box 11"/>
          <p:cNvSpPr txBox="1">
            <a:spLocks noChangeArrowheads="1"/>
          </p:cNvSpPr>
          <p:nvPr/>
        </p:nvSpPr>
        <p:spPr bwMode="auto">
          <a:xfrm>
            <a:off x="4948238" y="3606800"/>
            <a:ext cx="1417637" cy="7302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endParaRPr lang="en-US" altLang="en-US" sz="1400">
              <a:solidFill>
                <a:srgbClr val="000000"/>
              </a:solidFill>
            </a:endParaRPr>
          </a:p>
          <a:p>
            <a:endParaRPr lang="en-US" altLang="en-US" sz="1400">
              <a:solidFill>
                <a:srgbClr val="000000"/>
              </a:solidFill>
            </a:endParaRPr>
          </a:p>
          <a:p>
            <a:r>
              <a:rPr lang="en-US" altLang="en-US" sz="1400">
                <a:solidFill>
                  <a:srgbClr val="000000"/>
                </a:solidFill>
              </a:rPr>
              <a:t>      Decode    </a:t>
            </a:r>
          </a:p>
        </p:txBody>
      </p:sp>
    </p:spTree>
    <p:extLst>
      <p:ext uri="{BB962C8B-B14F-4D97-AF65-F5344CB8AC3E}">
        <p14:creationId xmlns:p14="http://schemas.microsoft.com/office/powerpoint/2010/main" val="19593776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fld id="{883DA266-A9BB-E147-A515-22441A84BA48}" type="slidenum">
              <a:rPr lang="en-US" altLang="en-US" sz="1400">
                <a:solidFill>
                  <a:srgbClr val="000000"/>
                </a:solidFill>
                <a:latin typeface="Times New Roman" charset="0"/>
              </a:rPr>
              <a:pPr/>
              <a:t>54</a:t>
            </a:fld>
            <a:endParaRPr lang="en-US" altLang="en-US" sz="1400">
              <a:solidFill>
                <a:srgbClr val="000000"/>
              </a:solidFill>
              <a:latin typeface="Times New Roman" charset="0"/>
            </a:endParaRPr>
          </a:p>
        </p:txBody>
      </p:sp>
      <p:sp>
        <p:nvSpPr>
          <p:cNvPr id="134146" name="Rectangle 2"/>
          <p:cNvSpPr>
            <a:spLocks noGrp="1" noChangeArrowheads="1"/>
          </p:cNvSpPr>
          <p:nvPr>
            <p:ph type="title"/>
          </p:nvPr>
        </p:nvSpPr>
        <p:spPr/>
        <p:txBody>
          <a:bodyPr/>
          <a:lstStyle/>
          <a:p>
            <a:r>
              <a:rPr lang="en-US" altLang="en-US" sz="2800">
                <a:ea typeface="ＭＳ Ｐゴシック" charset="-128"/>
              </a:rPr>
              <a:t>CDMA: Deal with Multiple-User Interference</a:t>
            </a:r>
          </a:p>
        </p:txBody>
      </p:sp>
      <p:sp>
        <p:nvSpPr>
          <p:cNvPr id="134147" name="Rectangle 3"/>
          <p:cNvSpPr>
            <a:spLocks noGrp="1" noChangeArrowheads="1"/>
          </p:cNvSpPr>
          <p:nvPr>
            <p:ph type="body" idx="1"/>
          </p:nvPr>
        </p:nvSpPr>
        <p:spPr>
          <a:xfrm>
            <a:off x="511175" y="1336675"/>
            <a:ext cx="8147050" cy="5230813"/>
          </a:xfrm>
        </p:spPr>
        <p:txBody>
          <a:bodyPr/>
          <a:lstStyle/>
          <a:p>
            <a:pPr>
              <a:buFont typeface="Wingdings" pitchFamily="2" charset="2"/>
              <a:buChar char="q"/>
            </a:pPr>
            <a:r>
              <a:rPr lang="en-US" altLang="en-US" dirty="0">
                <a:ea typeface="ＭＳ Ｐゴシック" charset="-128"/>
              </a:rPr>
              <a:t>Two codes </a:t>
            </a:r>
            <a:r>
              <a:rPr lang="en-US" altLang="en-US" sz="1800" dirty="0">
                <a:ea typeface="ＭＳ Ｐゴシック" charset="-128"/>
              </a:rPr>
              <a:t>C</a:t>
            </a:r>
            <a:r>
              <a:rPr lang="en-US" altLang="en-US" sz="1800" baseline="-25000" dirty="0">
                <a:ea typeface="ＭＳ Ｐゴシック" charset="-128"/>
              </a:rPr>
              <a:t>i</a:t>
            </a:r>
            <a:r>
              <a:rPr lang="en-US" altLang="en-US" dirty="0">
                <a:ea typeface="ＭＳ Ｐゴシック" charset="-128"/>
              </a:rPr>
              <a:t> and </a:t>
            </a:r>
            <a:r>
              <a:rPr lang="en-US" altLang="en-US" sz="1800" dirty="0" err="1">
                <a:ea typeface="ＭＳ Ｐゴシック" charset="-128"/>
              </a:rPr>
              <a:t>C</a:t>
            </a:r>
            <a:r>
              <a:rPr lang="en-US" altLang="en-US" sz="1800" baseline="-25000" dirty="0" err="1">
                <a:ea typeface="ＭＳ Ｐゴシック" charset="-128"/>
              </a:rPr>
              <a:t>j</a:t>
            </a:r>
            <a:r>
              <a:rPr lang="en-US" altLang="en-US" dirty="0">
                <a:ea typeface="ＭＳ Ｐゴシック" charset="-128"/>
              </a:rPr>
              <a:t> are </a:t>
            </a:r>
            <a:r>
              <a:rPr lang="en-US" altLang="en-US" dirty="0">
                <a:solidFill>
                  <a:srgbClr val="FF0000"/>
                </a:solidFill>
                <a:ea typeface="ＭＳ Ｐゴシック" charset="-128"/>
              </a:rPr>
              <a:t>orthogonal</a:t>
            </a:r>
            <a:r>
              <a:rPr lang="en-US" altLang="en-US" dirty="0">
                <a:ea typeface="ＭＳ Ｐゴシック" charset="-128"/>
              </a:rPr>
              <a:t>, if</a:t>
            </a:r>
          </a:p>
          <a:p>
            <a:pPr lvl="1">
              <a:buFont typeface="Courier New" panose="02070309020205020404" pitchFamily="49" charset="0"/>
              <a:buChar char="o"/>
            </a:pPr>
            <a:r>
              <a:rPr lang="en-US" altLang="en-US" dirty="0">
                <a:ea typeface="ＭＳ Ｐゴシック" charset="-128"/>
              </a:rPr>
              <a:t>          , where we use </a:t>
            </a:r>
            <a:r>
              <a:rPr lang="ja-JP" altLang="en-US">
                <a:ea typeface="ＭＳ Ｐゴシック" charset="-128"/>
              </a:rPr>
              <a:t>“</a:t>
            </a:r>
            <a:r>
              <a:rPr lang="en-US" altLang="ja-JP" dirty="0">
                <a:ea typeface="ＭＳ Ｐゴシック" charset="-128"/>
              </a:rPr>
              <a:t>.</a:t>
            </a:r>
            <a:r>
              <a:rPr lang="ja-JP" altLang="en-US">
                <a:ea typeface="ＭＳ Ｐゴシック" charset="-128"/>
              </a:rPr>
              <a:t>”</a:t>
            </a:r>
            <a:r>
              <a:rPr lang="en-US" altLang="ja-JP" dirty="0">
                <a:ea typeface="ＭＳ Ｐゴシック" charset="-128"/>
              </a:rPr>
              <a:t> to denote inner product, e.g.</a:t>
            </a:r>
          </a:p>
          <a:p>
            <a:pPr>
              <a:buFont typeface="Wingdings" pitchFamily="2" charset="2"/>
              <a:buChar char="q"/>
            </a:pPr>
            <a:endParaRPr lang="en-US" altLang="en-US" dirty="0">
              <a:ea typeface="ＭＳ Ｐゴシック" charset="-128"/>
            </a:endParaRPr>
          </a:p>
          <a:p>
            <a:pPr>
              <a:buFont typeface="Wingdings" pitchFamily="2" charset="2"/>
              <a:buChar char="q"/>
            </a:pPr>
            <a:endParaRPr lang="en-US" altLang="en-US" dirty="0">
              <a:ea typeface="ＭＳ Ｐゴシック" charset="-128"/>
            </a:endParaRPr>
          </a:p>
          <a:p>
            <a:pPr>
              <a:buFont typeface="Wingdings" pitchFamily="2" charset="2"/>
              <a:buChar char="q"/>
            </a:pPr>
            <a:endParaRPr lang="en-US" altLang="en-US" dirty="0">
              <a:ea typeface="ＭＳ Ｐゴシック" charset="-128"/>
            </a:endParaRPr>
          </a:p>
          <a:p>
            <a:pPr>
              <a:buFont typeface="Wingdings" pitchFamily="2" charset="2"/>
              <a:buChar char="q"/>
            </a:pPr>
            <a:r>
              <a:rPr lang="en-US" altLang="en-US" dirty="0">
                <a:ea typeface="ＭＳ Ｐゴシック" charset="-128"/>
              </a:rPr>
              <a:t>If codes are orthogonal, multiple users can </a:t>
            </a:r>
            <a:r>
              <a:rPr lang="ja-JP" altLang="en-US">
                <a:ea typeface="ＭＳ Ｐゴシック" charset="-128"/>
              </a:rPr>
              <a:t>“</a:t>
            </a:r>
            <a:r>
              <a:rPr lang="en-US" altLang="ja-JP" dirty="0">
                <a:ea typeface="ＭＳ Ｐゴシック" charset="-128"/>
              </a:rPr>
              <a:t>coexist</a:t>
            </a:r>
            <a:r>
              <a:rPr lang="ja-JP" altLang="en-US">
                <a:ea typeface="ＭＳ Ｐゴシック" charset="-128"/>
              </a:rPr>
              <a:t>”</a:t>
            </a:r>
            <a:r>
              <a:rPr lang="en-US" altLang="ja-JP" dirty="0">
                <a:ea typeface="ＭＳ Ｐゴシック" charset="-128"/>
              </a:rPr>
              <a:t> and transmit simultaneously with minimal interference:</a:t>
            </a:r>
            <a:endParaRPr lang="en-US" altLang="en-US" dirty="0">
              <a:ea typeface="ＭＳ Ｐゴシック" charset="-128"/>
            </a:endParaRPr>
          </a:p>
        </p:txBody>
      </p:sp>
      <p:graphicFrame>
        <p:nvGraphicFramePr>
          <p:cNvPr id="134148" name="Object 2"/>
          <p:cNvGraphicFramePr>
            <a:graphicFrameLocks noChangeAspect="1"/>
          </p:cNvGraphicFramePr>
          <p:nvPr/>
        </p:nvGraphicFramePr>
        <p:xfrm>
          <a:off x="3003550" y="5784850"/>
          <a:ext cx="2058988" cy="565150"/>
        </p:xfrm>
        <a:graphic>
          <a:graphicData uri="http://schemas.openxmlformats.org/presentationml/2006/ole">
            <mc:AlternateContent xmlns:mc="http://schemas.openxmlformats.org/markup-compatibility/2006">
              <mc:Choice xmlns:v="urn:schemas-microsoft-com:vml" Requires="v">
                <p:oleObj spid="_x0000_s717380" name="Equation" r:id="rId4" imgW="1294838" imgH="355446" progId="Equation.3">
                  <p:embed/>
                </p:oleObj>
              </mc:Choice>
              <mc:Fallback>
                <p:oleObj name="Equation" r:id="rId4" imgW="1294838" imgH="355446"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3550" y="5784850"/>
                        <a:ext cx="2058988" cy="565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34149" name="Object 3"/>
          <p:cNvGraphicFramePr>
            <a:graphicFrameLocks noChangeAspect="1"/>
          </p:cNvGraphicFramePr>
          <p:nvPr/>
        </p:nvGraphicFramePr>
        <p:xfrm>
          <a:off x="4498975" y="2035175"/>
          <a:ext cx="155575" cy="155575"/>
        </p:xfrm>
        <a:graphic>
          <a:graphicData uri="http://schemas.openxmlformats.org/presentationml/2006/ole">
            <mc:AlternateContent xmlns:mc="http://schemas.openxmlformats.org/markup-compatibility/2006">
              <mc:Choice xmlns:v="urn:schemas-microsoft-com:vml" Requires="v">
                <p:oleObj spid="_x0000_s717381" name="Equation" r:id="rId6" imgW="114102" imgH="114102" progId="Equation.3">
                  <p:embed/>
                </p:oleObj>
              </mc:Choice>
              <mc:Fallback>
                <p:oleObj name="Equation" r:id="rId6" imgW="114102" imgH="114102"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8975" y="2035175"/>
                        <a:ext cx="155575" cy="155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34150" name="Object 4"/>
          <p:cNvGraphicFramePr>
            <a:graphicFrameLocks noChangeAspect="1"/>
          </p:cNvGraphicFramePr>
          <p:nvPr/>
        </p:nvGraphicFramePr>
        <p:xfrm>
          <a:off x="1325563" y="1874838"/>
          <a:ext cx="989012" cy="382587"/>
        </p:xfrm>
        <a:graphic>
          <a:graphicData uri="http://schemas.openxmlformats.org/presentationml/2006/ole">
            <mc:AlternateContent xmlns:mc="http://schemas.openxmlformats.org/markup-compatibility/2006">
              <mc:Choice xmlns:v="urn:schemas-microsoft-com:vml" Requires="v">
                <p:oleObj spid="_x0000_s717382" name="Equation" r:id="rId8" imgW="622030" imgH="241195" progId="Equation.3">
                  <p:embed/>
                </p:oleObj>
              </mc:Choice>
              <mc:Fallback>
                <p:oleObj name="Equation" r:id="rId8" imgW="622030" imgH="241195"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25563" y="1874838"/>
                        <a:ext cx="989012" cy="382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34151" name="Text Box 7"/>
          <p:cNvSpPr txBox="1">
            <a:spLocks noChangeArrowheads="1"/>
          </p:cNvSpPr>
          <p:nvPr/>
        </p:nvSpPr>
        <p:spPr bwMode="auto">
          <a:xfrm>
            <a:off x="2143125" y="2849563"/>
            <a:ext cx="5260975" cy="1200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800">
                <a:solidFill>
                  <a:srgbClr val="000000"/>
                </a:solidFill>
              </a:rPr>
              <a:t>       C</a:t>
            </a:r>
            <a:r>
              <a:rPr lang="en-US" altLang="en-US" sz="1800" baseline="-25000">
                <a:solidFill>
                  <a:srgbClr val="000000"/>
                </a:solidFill>
              </a:rPr>
              <a:t>1</a:t>
            </a:r>
            <a:r>
              <a:rPr lang="en-US" altLang="en-US" sz="1800">
                <a:solidFill>
                  <a:srgbClr val="000000"/>
                </a:solidFill>
              </a:rPr>
              <a:t>:      1       1    1     -1    1    -1     -1     -1</a:t>
            </a:r>
          </a:p>
          <a:p>
            <a:r>
              <a:rPr lang="en-US" altLang="en-US" sz="1800">
                <a:solidFill>
                  <a:srgbClr val="000000"/>
                </a:solidFill>
              </a:rPr>
              <a:t>       C</a:t>
            </a:r>
            <a:r>
              <a:rPr lang="en-US" altLang="en-US" sz="1800" baseline="-25000">
                <a:solidFill>
                  <a:srgbClr val="000000"/>
                </a:solidFill>
              </a:rPr>
              <a:t>2</a:t>
            </a:r>
            <a:r>
              <a:rPr lang="en-US" altLang="en-US" sz="1800">
                <a:solidFill>
                  <a:srgbClr val="000000"/>
                </a:solidFill>
              </a:rPr>
              <a:t>:      1     -1    1      1     1    -1      1      1</a:t>
            </a:r>
          </a:p>
          <a:p>
            <a:r>
              <a:rPr lang="en-US" altLang="en-US" sz="1800">
                <a:solidFill>
                  <a:srgbClr val="000000"/>
                </a:solidFill>
              </a:rPr>
              <a:t>-----------------------------------------</a:t>
            </a:r>
          </a:p>
          <a:p>
            <a:r>
              <a:rPr lang="en-US" altLang="en-US" sz="1800">
                <a:solidFill>
                  <a:srgbClr val="000000"/>
                </a:solidFill>
              </a:rPr>
              <a:t>C</a:t>
            </a:r>
            <a:r>
              <a:rPr lang="en-US" altLang="en-US" sz="1800" baseline="-25000">
                <a:solidFill>
                  <a:srgbClr val="000000"/>
                </a:solidFill>
              </a:rPr>
              <a:t>1</a:t>
            </a:r>
            <a:r>
              <a:rPr lang="en-US" altLang="en-US" sz="1800">
                <a:solidFill>
                  <a:srgbClr val="000000"/>
                </a:solidFill>
              </a:rPr>
              <a:t> . C</a:t>
            </a:r>
            <a:r>
              <a:rPr lang="en-US" altLang="en-US" sz="1800" baseline="-25000">
                <a:solidFill>
                  <a:srgbClr val="000000"/>
                </a:solidFill>
              </a:rPr>
              <a:t>2</a:t>
            </a:r>
            <a:r>
              <a:rPr lang="en-US" altLang="en-US" sz="1800">
                <a:solidFill>
                  <a:srgbClr val="000000"/>
                </a:solidFill>
              </a:rPr>
              <a:t> =      1 +(-1) + 1 + (-1)  +1 +  1+ (-1)+(-1)=0 </a:t>
            </a:r>
          </a:p>
        </p:txBody>
      </p:sp>
      <p:graphicFrame>
        <p:nvGraphicFramePr>
          <p:cNvPr id="134152" name="Object 5"/>
          <p:cNvGraphicFramePr>
            <a:graphicFrameLocks noChangeAspect="1"/>
          </p:cNvGraphicFramePr>
          <p:nvPr/>
        </p:nvGraphicFramePr>
        <p:xfrm>
          <a:off x="2446338" y="3833813"/>
          <a:ext cx="155575" cy="155575"/>
        </p:xfrm>
        <a:graphic>
          <a:graphicData uri="http://schemas.openxmlformats.org/presentationml/2006/ole">
            <mc:AlternateContent xmlns:mc="http://schemas.openxmlformats.org/markup-compatibility/2006">
              <mc:Choice xmlns:v="urn:schemas-microsoft-com:vml" Requires="v">
                <p:oleObj spid="_x0000_s717383" name="Equation" r:id="rId10" imgW="114102" imgH="114102" progId="Equation.3">
                  <p:embed/>
                </p:oleObj>
              </mc:Choice>
              <mc:Fallback>
                <p:oleObj name="Equation" r:id="rId10" imgW="114102" imgH="114102"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46338" y="3833813"/>
                        <a:ext cx="155575" cy="155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34153" name="Text Box 9"/>
          <p:cNvSpPr txBox="1">
            <a:spLocks noChangeArrowheads="1"/>
          </p:cNvSpPr>
          <p:nvPr/>
        </p:nvSpPr>
        <p:spPr bwMode="auto">
          <a:xfrm>
            <a:off x="74613" y="6464300"/>
            <a:ext cx="3816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600">
                <a:solidFill>
                  <a:srgbClr val="000000"/>
                </a:solidFill>
              </a:rPr>
              <a:t>Analogy: Speak in different languages!</a:t>
            </a:r>
          </a:p>
        </p:txBody>
      </p:sp>
    </p:spTree>
    <p:extLst>
      <p:ext uri="{BB962C8B-B14F-4D97-AF65-F5344CB8AC3E}">
        <p14:creationId xmlns:p14="http://schemas.microsoft.com/office/powerpoint/2010/main" val="20476585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fld id="{759D0F36-1EDC-F343-84DE-B6C05F9B6663}" type="slidenum">
              <a:rPr lang="en-US" altLang="en-US" sz="1400">
                <a:solidFill>
                  <a:srgbClr val="000000"/>
                </a:solidFill>
                <a:latin typeface="Times New Roman" charset="0"/>
              </a:rPr>
              <a:pPr/>
              <a:t>55</a:t>
            </a:fld>
            <a:endParaRPr lang="en-US" altLang="en-US" sz="1400">
              <a:solidFill>
                <a:srgbClr val="000000"/>
              </a:solidFill>
              <a:latin typeface="Times New Roman" charset="0"/>
            </a:endParaRPr>
          </a:p>
        </p:txBody>
      </p:sp>
      <p:sp>
        <p:nvSpPr>
          <p:cNvPr id="136194" name="Rectangle 2"/>
          <p:cNvSpPr>
            <a:spLocks noGrp="1" noChangeArrowheads="1"/>
          </p:cNvSpPr>
          <p:nvPr>
            <p:ph type="title"/>
          </p:nvPr>
        </p:nvSpPr>
        <p:spPr/>
        <p:txBody>
          <a:bodyPr/>
          <a:lstStyle/>
          <a:p>
            <a:r>
              <a:rPr lang="en-US" altLang="en-US" sz="3600">
                <a:ea typeface="ＭＳ Ｐゴシック" charset="-128"/>
              </a:rPr>
              <a:t>CDMA: Two-Sender Interference</a:t>
            </a:r>
            <a:endParaRPr lang="en-US" altLang="en-US">
              <a:ea typeface="ＭＳ Ｐゴシック" charset="-128"/>
            </a:endParaRPr>
          </a:p>
        </p:txBody>
      </p:sp>
      <p:sp>
        <p:nvSpPr>
          <p:cNvPr id="136195" name="Text Box 3"/>
          <p:cNvSpPr txBox="1">
            <a:spLocks noChangeArrowheads="1"/>
          </p:cNvSpPr>
          <p:nvPr/>
        </p:nvSpPr>
        <p:spPr bwMode="auto">
          <a:xfrm>
            <a:off x="174625" y="2065338"/>
            <a:ext cx="2909888" cy="650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800">
                <a:solidFill>
                  <a:srgbClr val="000000"/>
                </a:solidFill>
              </a:rPr>
              <a:t>Code 1:  1  1  1 -1 1 -1 -1 -1</a:t>
            </a:r>
          </a:p>
          <a:p>
            <a:r>
              <a:rPr lang="en-US" altLang="en-US" sz="1800">
                <a:solidFill>
                  <a:srgbClr val="000000"/>
                </a:solidFill>
              </a:rPr>
              <a:t>Code 2: 1 -1  1  1  1 -1  1  1</a:t>
            </a:r>
          </a:p>
        </p:txBody>
      </p:sp>
      <p:pic>
        <p:nvPicPr>
          <p:cNvPr id="136196" name="Picture 4" descr="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312863"/>
            <a:ext cx="5026025" cy="532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8577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Number Placeholder 5"/>
          <p:cNvSpPr>
            <a:spLocks noGrp="1"/>
          </p:cNvSpPr>
          <p:nvPr>
            <p:ph type="sldNum" sz="quarter" idx="4294967295"/>
          </p:nvPr>
        </p:nvSpPr>
        <p:spPr>
          <a:xfrm>
            <a:off x="7013359" y="6401645"/>
            <a:ext cx="2130641" cy="45635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99">
                <a:solidFill>
                  <a:schemeClr val="tx1"/>
                </a:solidFill>
                <a:latin typeface="Times New Roman" charset="0"/>
                <a:ea typeface="ＭＳ Ｐゴシック" charset="-128"/>
              </a:defRPr>
            </a:lvl1pPr>
            <a:lvl2pPr marL="741613" indent="-285236">
              <a:defRPr sz="499">
                <a:solidFill>
                  <a:schemeClr val="tx1"/>
                </a:solidFill>
                <a:latin typeface="Times New Roman" charset="0"/>
                <a:ea typeface="ＭＳ Ｐゴシック" charset="-128"/>
              </a:defRPr>
            </a:lvl2pPr>
            <a:lvl3pPr marL="1140943" indent="-228189">
              <a:defRPr sz="499">
                <a:solidFill>
                  <a:schemeClr val="tx1"/>
                </a:solidFill>
                <a:latin typeface="Times New Roman" charset="0"/>
                <a:ea typeface="ＭＳ Ｐゴシック" charset="-128"/>
              </a:defRPr>
            </a:lvl3pPr>
            <a:lvl4pPr marL="1597320" indent="-228189">
              <a:defRPr sz="499">
                <a:solidFill>
                  <a:schemeClr val="tx1"/>
                </a:solidFill>
                <a:latin typeface="Times New Roman" charset="0"/>
                <a:ea typeface="ＭＳ Ｐゴシック" charset="-128"/>
              </a:defRPr>
            </a:lvl4pPr>
            <a:lvl5pPr marL="2053697" indent="-228189">
              <a:defRPr sz="499">
                <a:solidFill>
                  <a:schemeClr val="tx1"/>
                </a:solidFill>
                <a:latin typeface="Times New Roman" charset="0"/>
                <a:ea typeface="ＭＳ Ｐゴシック" charset="-128"/>
              </a:defRPr>
            </a:lvl5pPr>
            <a:lvl6pPr marL="2510074" indent="-228189" algn="ctr" eaLnBrk="0" fontAlgn="base" hangingPunct="0">
              <a:spcBef>
                <a:spcPct val="0"/>
              </a:spcBef>
              <a:spcAft>
                <a:spcPct val="0"/>
              </a:spcAft>
              <a:defRPr sz="499">
                <a:solidFill>
                  <a:schemeClr val="tx1"/>
                </a:solidFill>
                <a:latin typeface="Times New Roman" charset="0"/>
                <a:ea typeface="ＭＳ Ｐゴシック" charset="-128"/>
              </a:defRPr>
            </a:lvl6pPr>
            <a:lvl7pPr marL="2966451" indent="-228189" algn="ctr" eaLnBrk="0" fontAlgn="base" hangingPunct="0">
              <a:spcBef>
                <a:spcPct val="0"/>
              </a:spcBef>
              <a:spcAft>
                <a:spcPct val="0"/>
              </a:spcAft>
              <a:defRPr sz="499">
                <a:solidFill>
                  <a:schemeClr val="tx1"/>
                </a:solidFill>
                <a:latin typeface="Times New Roman" charset="0"/>
                <a:ea typeface="ＭＳ Ｐゴシック" charset="-128"/>
              </a:defRPr>
            </a:lvl7pPr>
            <a:lvl8pPr marL="3422828" indent="-228189" algn="ctr" eaLnBrk="0" fontAlgn="base" hangingPunct="0">
              <a:spcBef>
                <a:spcPct val="0"/>
              </a:spcBef>
              <a:spcAft>
                <a:spcPct val="0"/>
              </a:spcAft>
              <a:defRPr sz="499">
                <a:solidFill>
                  <a:schemeClr val="tx1"/>
                </a:solidFill>
                <a:latin typeface="Times New Roman" charset="0"/>
                <a:ea typeface="ＭＳ Ｐゴシック" charset="-128"/>
              </a:defRPr>
            </a:lvl8pPr>
            <a:lvl9pPr marL="3879205" indent="-228189" algn="ctr" eaLnBrk="0" fontAlgn="base" hangingPunct="0">
              <a:spcBef>
                <a:spcPct val="0"/>
              </a:spcBef>
              <a:spcAft>
                <a:spcPct val="0"/>
              </a:spcAft>
              <a:defRPr sz="499">
                <a:solidFill>
                  <a:schemeClr val="tx1"/>
                </a:solidFill>
                <a:latin typeface="Times New Roman" charset="0"/>
                <a:ea typeface="ＭＳ Ｐゴシック" charset="-128"/>
              </a:defRPr>
            </a:lvl9pPr>
          </a:lstStyle>
          <a:p>
            <a:fld id="{31777637-8889-944A-8336-8F65CBB54355}" type="slidenum">
              <a:rPr lang="en-US" altLang="en-US" sz="1198">
                <a:solidFill>
                  <a:srgbClr val="000000"/>
                </a:solidFill>
                <a:latin typeface="Tahoma" charset="0"/>
              </a:rPr>
              <a:pPr/>
              <a:t>56</a:t>
            </a:fld>
            <a:endParaRPr lang="en-US" altLang="en-US" sz="1198">
              <a:solidFill>
                <a:srgbClr val="000000"/>
              </a:solidFill>
              <a:latin typeface="Tahoma" charset="0"/>
            </a:endParaRPr>
          </a:p>
        </p:txBody>
      </p:sp>
      <p:sp>
        <p:nvSpPr>
          <p:cNvPr id="134146" name="Rectangle 2"/>
          <p:cNvSpPr>
            <a:spLocks noGrp="1" noChangeArrowheads="1"/>
          </p:cNvSpPr>
          <p:nvPr>
            <p:ph type="title"/>
          </p:nvPr>
        </p:nvSpPr>
        <p:spPr/>
        <p:txBody>
          <a:bodyPr/>
          <a:lstStyle/>
          <a:p>
            <a:r>
              <a:rPr lang="en-US" altLang="en-US">
                <a:ea typeface="ＭＳ Ｐゴシック" charset="-128"/>
              </a:rPr>
              <a:t>Generating Orthogonal Codes</a:t>
            </a:r>
          </a:p>
        </p:txBody>
      </p:sp>
      <p:sp>
        <p:nvSpPr>
          <p:cNvPr id="134147" name="Rectangle 3"/>
          <p:cNvSpPr>
            <a:spLocks noGrp="1" noChangeArrowheads="1"/>
          </p:cNvSpPr>
          <p:nvPr>
            <p:ph type="body" idx="1"/>
          </p:nvPr>
        </p:nvSpPr>
        <p:spPr>
          <a:xfrm>
            <a:off x="534527" y="1600412"/>
            <a:ext cx="8068608" cy="4870955"/>
          </a:xfrm>
        </p:spPr>
        <p:txBody>
          <a:bodyPr/>
          <a:lstStyle/>
          <a:p>
            <a:pPr>
              <a:buFont typeface="Wingdings" pitchFamily="2" charset="2"/>
              <a:buChar char="q"/>
            </a:pPr>
            <a:r>
              <a:rPr lang="en-US" altLang="en-US" dirty="0">
                <a:ea typeface="ＭＳ Ｐゴシック" charset="-128"/>
              </a:rPr>
              <a:t>The most commonly used orthogonal codes in current CDMA implementation are the Walsh Codes</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p:txBody>
      </p:sp>
      <p:graphicFrame>
        <p:nvGraphicFramePr>
          <p:cNvPr id="134148" name="Object 2"/>
          <p:cNvGraphicFramePr>
            <a:graphicFrameLocks noChangeAspect="1"/>
          </p:cNvGraphicFramePr>
          <p:nvPr/>
        </p:nvGraphicFramePr>
        <p:xfrm>
          <a:off x="2822639" y="3048705"/>
          <a:ext cx="2814189" cy="1898310"/>
        </p:xfrm>
        <a:graphic>
          <a:graphicData uri="http://schemas.openxmlformats.org/presentationml/2006/ole">
            <mc:AlternateContent xmlns:mc="http://schemas.openxmlformats.org/markup-compatibility/2006">
              <mc:Choice xmlns:v="urn:schemas-microsoft-com:vml" Requires="v">
                <p:oleObj spid="_x0000_s717972" name="Equation" r:id="rId4" imgW="1054100" imgH="711200" progId="Equation.3">
                  <p:embed/>
                </p:oleObj>
              </mc:Choice>
              <mc:Fallback>
                <p:oleObj name="Equation" r:id="rId4" imgW="1054100" imgH="71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2639" y="3048705"/>
                        <a:ext cx="2814189" cy="1898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17952458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Number Placeholder 5"/>
          <p:cNvSpPr>
            <a:spLocks noGrp="1"/>
          </p:cNvSpPr>
          <p:nvPr>
            <p:ph type="sldNum" sz="quarter" idx="4294967295"/>
          </p:nvPr>
        </p:nvSpPr>
        <p:spPr>
          <a:xfrm>
            <a:off x="7013359" y="6401645"/>
            <a:ext cx="2130641" cy="45635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99">
                <a:solidFill>
                  <a:schemeClr val="tx1"/>
                </a:solidFill>
                <a:latin typeface="Times New Roman" charset="0"/>
                <a:ea typeface="ＭＳ Ｐゴシック" charset="-128"/>
              </a:defRPr>
            </a:lvl1pPr>
            <a:lvl2pPr marL="741613" indent="-285236">
              <a:defRPr sz="499">
                <a:solidFill>
                  <a:schemeClr val="tx1"/>
                </a:solidFill>
                <a:latin typeface="Times New Roman" charset="0"/>
                <a:ea typeface="ＭＳ Ｐゴシック" charset="-128"/>
              </a:defRPr>
            </a:lvl2pPr>
            <a:lvl3pPr marL="1140943" indent="-228189">
              <a:defRPr sz="499">
                <a:solidFill>
                  <a:schemeClr val="tx1"/>
                </a:solidFill>
                <a:latin typeface="Times New Roman" charset="0"/>
                <a:ea typeface="ＭＳ Ｐゴシック" charset="-128"/>
              </a:defRPr>
            </a:lvl3pPr>
            <a:lvl4pPr marL="1597320" indent="-228189">
              <a:defRPr sz="499">
                <a:solidFill>
                  <a:schemeClr val="tx1"/>
                </a:solidFill>
                <a:latin typeface="Times New Roman" charset="0"/>
                <a:ea typeface="ＭＳ Ｐゴシック" charset="-128"/>
              </a:defRPr>
            </a:lvl4pPr>
            <a:lvl5pPr marL="2053697" indent="-228189">
              <a:defRPr sz="499">
                <a:solidFill>
                  <a:schemeClr val="tx1"/>
                </a:solidFill>
                <a:latin typeface="Times New Roman" charset="0"/>
                <a:ea typeface="ＭＳ Ｐゴシック" charset="-128"/>
              </a:defRPr>
            </a:lvl5pPr>
            <a:lvl6pPr marL="2510074" indent="-228189" algn="ctr" eaLnBrk="0" fontAlgn="base" hangingPunct="0">
              <a:spcBef>
                <a:spcPct val="0"/>
              </a:spcBef>
              <a:spcAft>
                <a:spcPct val="0"/>
              </a:spcAft>
              <a:defRPr sz="499">
                <a:solidFill>
                  <a:schemeClr val="tx1"/>
                </a:solidFill>
                <a:latin typeface="Times New Roman" charset="0"/>
                <a:ea typeface="ＭＳ Ｐゴシック" charset="-128"/>
              </a:defRPr>
            </a:lvl6pPr>
            <a:lvl7pPr marL="2966451" indent="-228189" algn="ctr" eaLnBrk="0" fontAlgn="base" hangingPunct="0">
              <a:spcBef>
                <a:spcPct val="0"/>
              </a:spcBef>
              <a:spcAft>
                <a:spcPct val="0"/>
              </a:spcAft>
              <a:defRPr sz="499">
                <a:solidFill>
                  <a:schemeClr val="tx1"/>
                </a:solidFill>
                <a:latin typeface="Times New Roman" charset="0"/>
                <a:ea typeface="ＭＳ Ｐゴシック" charset="-128"/>
              </a:defRPr>
            </a:lvl7pPr>
            <a:lvl8pPr marL="3422828" indent="-228189" algn="ctr" eaLnBrk="0" fontAlgn="base" hangingPunct="0">
              <a:spcBef>
                <a:spcPct val="0"/>
              </a:spcBef>
              <a:spcAft>
                <a:spcPct val="0"/>
              </a:spcAft>
              <a:defRPr sz="499">
                <a:solidFill>
                  <a:schemeClr val="tx1"/>
                </a:solidFill>
                <a:latin typeface="Times New Roman" charset="0"/>
                <a:ea typeface="ＭＳ Ｐゴシック" charset="-128"/>
              </a:defRPr>
            </a:lvl8pPr>
            <a:lvl9pPr marL="3879205" indent="-228189" algn="ctr" eaLnBrk="0" fontAlgn="base" hangingPunct="0">
              <a:spcBef>
                <a:spcPct val="0"/>
              </a:spcBef>
              <a:spcAft>
                <a:spcPct val="0"/>
              </a:spcAft>
              <a:defRPr sz="499">
                <a:solidFill>
                  <a:schemeClr val="tx1"/>
                </a:solidFill>
                <a:latin typeface="Times New Roman" charset="0"/>
                <a:ea typeface="ＭＳ Ｐゴシック" charset="-128"/>
              </a:defRPr>
            </a:lvl9pPr>
          </a:lstStyle>
          <a:p>
            <a:fld id="{AC43F19A-F48B-AA47-81B4-879E46BCE4C3}" type="slidenum">
              <a:rPr lang="en-US" altLang="en-US" sz="1198">
                <a:solidFill>
                  <a:srgbClr val="000000"/>
                </a:solidFill>
                <a:latin typeface="Tahoma" charset="0"/>
              </a:rPr>
              <a:pPr/>
              <a:t>57</a:t>
            </a:fld>
            <a:endParaRPr lang="en-US" altLang="en-US" sz="1198">
              <a:solidFill>
                <a:srgbClr val="000000"/>
              </a:solidFill>
              <a:latin typeface="Tahoma" charset="0"/>
            </a:endParaRPr>
          </a:p>
        </p:txBody>
      </p:sp>
      <p:sp>
        <p:nvSpPr>
          <p:cNvPr id="136194" name="Rectangle 2"/>
          <p:cNvSpPr>
            <a:spLocks noGrp="1" noChangeArrowheads="1"/>
          </p:cNvSpPr>
          <p:nvPr>
            <p:ph type="title"/>
          </p:nvPr>
        </p:nvSpPr>
        <p:spPr>
          <a:xfrm>
            <a:off x="534527" y="386634"/>
            <a:ext cx="7769126" cy="839820"/>
          </a:xfrm>
        </p:spPr>
        <p:txBody>
          <a:bodyPr/>
          <a:lstStyle/>
          <a:p>
            <a:r>
              <a:rPr lang="de-DE" altLang="en-US" sz="3594">
                <a:ea typeface="ＭＳ Ｐゴシック" charset="-128"/>
              </a:rPr>
              <a:t>Walsh Codes</a:t>
            </a:r>
            <a:endParaRPr lang="en-US" altLang="en-US" sz="3594">
              <a:ea typeface="ＭＳ Ｐゴシック" charset="-128"/>
            </a:endParaRPr>
          </a:p>
        </p:txBody>
      </p:sp>
      <p:sp>
        <p:nvSpPr>
          <p:cNvPr id="136195" name="Rectangle 3"/>
          <p:cNvSpPr>
            <a:spLocks noChangeArrowheads="1"/>
          </p:cNvSpPr>
          <p:nvPr/>
        </p:nvSpPr>
        <p:spPr bwMode="auto">
          <a:xfrm>
            <a:off x="3673552" y="3531998"/>
            <a:ext cx="286806"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a:t>
            </a:r>
            <a:endParaRPr lang="en-US" altLang="en-US" sz="1597">
              <a:solidFill>
                <a:srgbClr val="000000"/>
              </a:solidFill>
              <a:latin typeface="Arial" charset="0"/>
            </a:endParaRPr>
          </a:p>
        </p:txBody>
      </p:sp>
      <p:sp>
        <p:nvSpPr>
          <p:cNvPr id="136196" name="Rectangle 4"/>
          <p:cNvSpPr>
            <a:spLocks noChangeArrowheads="1"/>
          </p:cNvSpPr>
          <p:nvPr/>
        </p:nvSpPr>
        <p:spPr bwMode="auto">
          <a:xfrm>
            <a:off x="4248749" y="2597104"/>
            <a:ext cx="359697"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a:t>
            </a:r>
            <a:endParaRPr lang="en-US" altLang="en-US" sz="1597">
              <a:solidFill>
                <a:srgbClr val="000000"/>
              </a:solidFill>
              <a:latin typeface="Arial" charset="0"/>
            </a:endParaRPr>
          </a:p>
        </p:txBody>
      </p:sp>
      <p:sp>
        <p:nvSpPr>
          <p:cNvPr id="136197" name="Rectangle 5"/>
          <p:cNvSpPr>
            <a:spLocks noChangeArrowheads="1"/>
          </p:cNvSpPr>
          <p:nvPr/>
        </p:nvSpPr>
        <p:spPr bwMode="auto">
          <a:xfrm>
            <a:off x="4248749" y="4536612"/>
            <a:ext cx="359697"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a:t>
            </a:r>
            <a:endParaRPr lang="en-US" altLang="en-US" sz="1597">
              <a:solidFill>
                <a:srgbClr val="000000"/>
              </a:solidFill>
              <a:latin typeface="Arial" charset="0"/>
            </a:endParaRPr>
          </a:p>
        </p:txBody>
      </p:sp>
      <p:sp>
        <p:nvSpPr>
          <p:cNvPr id="136198" name="Line 6"/>
          <p:cNvSpPr>
            <a:spLocks noChangeShapeType="1"/>
          </p:cNvSpPr>
          <p:nvPr/>
        </p:nvSpPr>
        <p:spPr bwMode="auto">
          <a:xfrm>
            <a:off x="3313855" y="3674608"/>
            <a:ext cx="35969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172" tIns="45581" rIns="91172" bIns="45581" anchor="ctr"/>
          <a:lstStyle/>
          <a:p>
            <a:pPr algn="ctr"/>
            <a:endParaRPr lang="en-US" sz="499">
              <a:solidFill>
                <a:srgbClr val="000000"/>
              </a:solidFill>
            </a:endParaRPr>
          </a:p>
        </p:txBody>
      </p:sp>
      <p:cxnSp>
        <p:nvCxnSpPr>
          <p:cNvPr id="136199" name="AutoShape 7"/>
          <p:cNvCxnSpPr>
            <a:cxnSpLocks noChangeShapeType="1"/>
            <a:stCxn id="136195" idx="0"/>
            <a:endCxn id="136196" idx="1"/>
          </p:cNvCxnSpPr>
          <p:nvPr/>
        </p:nvCxnSpPr>
        <p:spPr bwMode="auto">
          <a:xfrm rot="-5400000">
            <a:off x="3637898" y="2921147"/>
            <a:ext cx="790699" cy="43100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36200" name="AutoShape 8"/>
          <p:cNvCxnSpPr>
            <a:cxnSpLocks noChangeShapeType="1"/>
            <a:stCxn id="136195" idx="2"/>
            <a:endCxn id="136197" idx="1"/>
          </p:cNvCxnSpPr>
          <p:nvPr/>
        </p:nvCxnSpPr>
        <p:spPr bwMode="auto">
          <a:xfrm rot="16200000" flipH="1">
            <a:off x="3603038" y="4035097"/>
            <a:ext cx="860419" cy="43100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36201" name="Rectangle 9"/>
          <p:cNvSpPr>
            <a:spLocks noChangeArrowheads="1"/>
          </p:cNvSpPr>
          <p:nvPr/>
        </p:nvSpPr>
        <p:spPr bwMode="auto">
          <a:xfrm>
            <a:off x="4895252" y="2164517"/>
            <a:ext cx="790699"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a:t>
            </a:r>
            <a:endParaRPr lang="en-US" altLang="en-US" sz="1597">
              <a:solidFill>
                <a:srgbClr val="000000"/>
              </a:solidFill>
              <a:latin typeface="Arial" charset="0"/>
            </a:endParaRPr>
          </a:p>
        </p:txBody>
      </p:sp>
      <p:sp>
        <p:nvSpPr>
          <p:cNvPr id="136202" name="Rectangle 10"/>
          <p:cNvSpPr>
            <a:spLocks noChangeArrowheads="1"/>
          </p:cNvSpPr>
          <p:nvPr/>
        </p:nvSpPr>
        <p:spPr bwMode="auto">
          <a:xfrm>
            <a:off x="4895252" y="3100996"/>
            <a:ext cx="790699"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a:t>
            </a:r>
            <a:endParaRPr lang="en-US" altLang="en-US" sz="1597">
              <a:solidFill>
                <a:srgbClr val="000000"/>
              </a:solidFill>
              <a:latin typeface="Arial" charset="0"/>
            </a:endParaRPr>
          </a:p>
        </p:txBody>
      </p:sp>
      <p:cxnSp>
        <p:nvCxnSpPr>
          <p:cNvPr id="136203" name="AutoShape 11"/>
          <p:cNvCxnSpPr>
            <a:cxnSpLocks noChangeShapeType="1"/>
            <a:stCxn id="136196" idx="0"/>
            <a:endCxn id="136201" idx="1"/>
          </p:cNvCxnSpPr>
          <p:nvPr/>
        </p:nvCxnSpPr>
        <p:spPr bwMode="auto">
          <a:xfrm rot="-5400000">
            <a:off x="4518125" y="2219978"/>
            <a:ext cx="288391"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36204" name="AutoShape 12"/>
          <p:cNvCxnSpPr>
            <a:cxnSpLocks noChangeShapeType="1"/>
            <a:stCxn id="136196" idx="2"/>
            <a:endCxn id="136202" idx="1"/>
          </p:cNvCxnSpPr>
          <p:nvPr/>
        </p:nvCxnSpPr>
        <p:spPr bwMode="auto">
          <a:xfrm rot="16200000" flipH="1">
            <a:off x="4482473" y="2832411"/>
            <a:ext cx="359696"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36205" name="Rectangle 13"/>
          <p:cNvSpPr>
            <a:spLocks noChangeArrowheads="1"/>
          </p:cNvSpPr>
          <p:nvPr/>
        </p:nvSpPr>
        <p:spPr bwMode="auto">
          <a:xfrm>
            <a:off x="1157262" y="3601719"/>
            <a:ext cx="573613"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X</a:t>
            </a:r>
            <a:endParaRPr lang="en-US" altLang="en-US" sz="1597">
              <a:solidFill>
                <a:srgbClr val="000000"/>
              </a:solidFill>
              <a:latin typeface="Arial" charset="0"/>
            </a:endParaRPr>
          </a:p>
        </p:txBody>
      </p:sp>
      <p:sp>
        <p:nvSpPr>
          <p:cNvPr id="136206" name="Rectangle 14"/>
          <p:cNvSpPr>
            <a:spLocks noChangeArrowheads="1"/>
          </p:cNvSpPr>
          <p:nvPr/>
        </p:nvSpPr>
        <p:spPr bwMode="auto">
          <a:xfrm>
            <a:off x="1947960" y="3243607"/>
            <a:ext cx="573613" cy="286806"/>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X,X</a:t>
            </a:r>
            <a:endParaRPr lang="en-US" altLang="en-US" sz="1597">
              <a:solidFill>
                <a:srgbClr val="000000"/>
              </a:solidFill>
              <a:latin typeface="Arial" charset="0"/>
            </a:endParaRPr>
          </a:p>
        </p:txBody>
      </p:sp>
      <p:sp>
        <p:nvSpPr>
          <p:cNvPr id="136207" name="Rectangle 15"/>
          <p:cNvSpPr>
            <a:spLocks noChangeArrowheads="1"/>
          </p:cNvSpPr>
          <p:nvPr/>
        </p:nvSpPr>
        <p:spPr bwMode="auto">
          <a:xfrm>
            <a:off x="1947960" y="3961415"/>
            <a:ext cx="573613"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X,-X</a:t>
            </a:r>
            <a:endParaRPr lang="en-US" altLang="en-US" sz="1597">
              <a:solidFill>
                <a:srgbClr val="000000"/>
              </a:solidFill>
              <a:latin typeface="Arial" charset="0"/>
            </a:endParaRPr>
          </a:p>
        </p:txBody>
      </p:sp>
      <p:cxnSp>
        <p:nvCxnSpPr>
          <p:cNvPr id="136208" name="AutoShape 16"/>
          <p:cNvCxnSpPr>
            <a:cxnSpLocks noChangeShapeType="1"/>
            <a:stCxn id="136205" idx="2"/>
            <a:endCxn id="136207" idx="1"/>
          </p:cNvCxnSpPr>
          <p:nvPr/>
        </p:nvCxnSpPr>
        <p:spPr bwMode="auto">
          <a:xfrm rot="16200000" flipH="1">
            <a:off x="1588263" y="3745914"/>
            <a:ext cx="215501" cy="50389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36209" name="AutoShape 17"/>
          <p:cNvCxnSpPr>
            <a:cxnSpLocks noChangeShapeType="1"/>
            <a:stCxn id="136205" idx="0"/>
            <a:endCxn id="136206" idx="1"/>
          </p:cNvCxnSpPr>
          <p:nvPr/>
        </p:nvCxnSpPr>
        <p:spPr bwMode="auto">
          <a:xfrm rot="-5400000">
            <a:off x="1589055" y="3242814"/>
            <a:ext cx="213917" cy="50389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36210" name="Line 18"/>
          <p:cNvSpPr>
            <a:spLocks noChangeShapeType="1"/>
          </p:cNvSpPr>
          <p:nvPr/>
        </p:nvSpPr>
        <p:spPr bwMode="auto">
          <a:xfrm>
            <a:off x="797565" y="3745913"/>
            <a:ext cx="35969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172" tIns="45581" rIns="91172" bIns="45581" anchor="ctr"/>
          <a:lstStyle/>
          <a:p>
            <a:pPr algn="ctr"/>
            <a:endParaRPr lang="en-US" sz="499">
              <a:solidFill>
                <a:srgbClr val="000000"/>
              </a:solidFill>
            </a:endParaRPr>
          </a:p>
        </p:txBody>
      </p:sp>
      <p:sp>
        <p:nvSpPr>
          <p:cNvPr id="136211" name="Rectangle 19"/>
          <p:cNvSpPr>
            <a:spLocks noChangeArrowheads="1"/>
          </p:cNvSpPr>
          <p:nvPr/>
        </p:nvSpPr>
        <p:spPr bwMode="auto">
          <a:xfrm>
            <a:off x="4895252" y="4034305"/>
            <a:ext cx="790699"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a:t>
            </a:r>
            <a:endParaRPr lang="en-US" altLang="en-US" sz="1597">
              <a:solidFill>
                <a:srgbClr val="000000"/>
              </a:solidFill>
              <a:latin typeface="Arial" charset="0"/>
            </a:endParaRPr>
          </a:p>
        </p:txBody>
      </p:sp>
      <p:sp>
        <p:nvSpPr>
          <p:cNvPr id="136212" name="Rectangle 20"/>
          <p:cNvSpPr>
            <a:spLocks noChangeArrowheads="1"/>
          </p:cNvSpPr>
          <p:nvPr/>
        </p:nvSpPr>
        <p:spPr bwMode="auto">
          <a:xfrm>
            <a:off x="4895252" y="4967614"/>
            <a:ext cx="790699"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a:t>
            </a:r>
            <a:endParaRPr lang="en-US" altLang="en-US" sz="1597">
              <a:solidFill>
                <a:srgbClr val="000000"/>
              </a:solidFill>
              <a:latin typeface="Arial" charset="0"/>
            </a:endParaRPr>
          </a:p>
        </p:txBody>
      </p:sp>
      <p:cxnSp>
        <p:nvCxnSpPr>
          <p:cNvPr id="136213" name="AutoShape 21"/>
          <p:cNvCxnSpPr>
            <a:cxnSpLocks noChangeShapeType="1"/>
            <a:stCxn id="136197" idx="0"/>
            <a:endCxn id="136211" idx="1"/>
          </p:cNvCxnSpPr>
          <p:nvPr/>
        </p:nvCxnSpPr>
        <p:spPr bwMode="auto">
          <a:xfrm rot="-5400000">
            <a:off x="4483265" y="4124625"/>
            <a:ext cx="358112"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36214" name="AutoShape 22"/>
          <p:cNvCxnSpPr>
            <a:cxnSpLocks noChangeShapeType="1"/>
            <a:stCxn id="136197" idx="2"/>
            <a:endCxn id="136212" idx="1"/>
          </p:cNvCxnSpPr>
          <p:nvPr/>
        </p:nvCxnSpPr>
        <p:spPr bwMode="auto">
          <a:xfrm rot="16200000" flipH="1">
            <a:off x="4518918" y="4735475"/>
            <a:ext cx="286806"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36215" name="Rectangle 23"/>
          <p:cNvSpPr>
            <a:spLocks noChangeArrowheads="1"/>
          </p:cNvSpPr>
          <p:nvPr/>
        </p:nvSpPr>
        <p:spPr bwMode="auto">
          <a:xfrm>
            <a:off x="5757256" y="4680807"/>
            <a:ext cx="1581396"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1,-1,-1,1,1,-1,-1,1</a:t>
            </a:r>
            <a:endParaRPr lang="en-US" altLang="en-US" sz="1597">
              <a:solidFill>
                <a:srgbClr val="000000"/>
              </a:solidFill>
              <a:latin typeface="Arial" charset="0"/>
            </a:endParaRPr>
          </a:p>
        </p:txBody>
      </p:sp>
      <p:sp>
        <p:nvSpPr>
          <p:cNvPr id="136216" name="Rectangle 24"/>
          <p:cNvSpPr>
            <a:spLocks noChangeArrowheads="1"/>
          </p:cNvSpPr>
          <p:nvPr/>
        </p:nvSpPr>
        <p:spPr bwMode="auto">
          <a:xfrm>
            <a:off x="5757256" y="5256005"/>
            <a:ext cx="1581396"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1,-1,-1,1,-1,1,1,-1</a:t>
            </a:r>
            <a:endParaRPr lang="en-US" altLang="en-US" sz="1597">
              <a:solidFill>
                <a:srgbClr val="000000"/>
              </a:solidFill>
              <a:latin typeface="Arial" charset="0"/>
            </a:endParaRPr>
          </a:p>
        </p:txBody>
      </p:sp>
      <p:cxnSp>
        <p:nvCxnSpPr>
          <p:cNvPr id="136217" name="AutoShape 25"/>
          <p:cNvCxnSpPr>
            <a:cxnSpLocks noChangeShapeType="1"/>
            <a:stCxn id="136212" idx="0"/>
            <a:endCxn id="136215" idx="1"/>
          </p:cNvCxnSpPr>
          <p:nvPr/>
        </p:nvCxnSpPr>
        <p:spPr bwMode="auto">
          <a:xfrm rot="-5400000">
            <a:off x="5453019" y="4663378"/>
            <a:ext cx="142611"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36218" name="AutoShape 26"/>
          <p:cNvCxnSpPr>
            <a:cxnSpLocks noChangeShapeType="1"/>
            <a:stCxn id="136212" idx="2"/>
            <a:endCxn id="136216" idx="1"/>
          </p:cNvCxnSpPr>
          <p:nvPr/>
        </p:nvCxnSpPr>
        <p:spPr bwMode="auto">
          <a:xfrm rot="16200000" flipH="1">
            <a:off x="5452227" y="5095171"/>
            <a:ext cx="144195"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36219" name="Rectangle 27"/>
          <p:cNvSpPr>
            <a:spLocks noChangeArrowheads="1"/>
          </p:cNvSpPr>
          <p:nvPr/>
        </p:nvSpPr>
        <p:spPr bwMode="auto">
          <a:xfrm>
            <a:off x="5757256" y="3745914"/>
            <a:ext cx="1581396"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1,-1,1,-1,1,-1,1,-1</a:t>
            </a:r>
            <a:endParaRPr lang="en-US" altLang="en-US" sz="1597">
              <a:solidFill>
                <a:srgbClr val="000000"/>
              </a:solidFill>
              <a:latin typeface="Arial" charset="0"/>
            </a:endParaRPr>
          </a:p>
        </p:txBody>
      </p:sp>
      <p:sp>
        <p:nvSpPr>
          <p:cNvPr id="136220" name="Rectangle 28"/>
          <p:cNvSpPr>
            <a:spLocks noChangeArrowheads="1"/>
          </p:cNvSpPr>
          <p:nvPr/>
        </p:nvSpPr>
        <p:spPr bwMode="auto">
          <a:xfrm>
            <a:off x="5757256" y="4321111"/>
            <a:ext cx="1581396"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1,-1,1,-1,-1,1,-1,1</a:t>
            </a:r>
            <a:endParaRPr lang="en-US" altLang="en-US" sz="1597">
              <a:solidFill>
                <a:srgbClr val="000000"/>
              </a:solidFill>
              <a:latin typeface="Arial" charset="0"/>
            </a:endParaRPr>
          </a:p>
        </p:txBody>
      </p:sp>
      <p:cxnSp>
        <p:nvCxnSpPr>
          <p:cNvPr id="136221" name="AutoShape 29"/>
          <p:cNvCxnSpPr>
            <a:cxnSpLocks noChangeShapeType="1"/>
            <a:stCxn id="136211" idx="0"/>
            <a:endCxn id="136219" idx="1"/>
          </p:cNvCxnSpPr>
          <p:nvPr/>
        </p:nvCxnSpPr>
        <p:spPr bwMode="auto">
          <a:xfrm rot="-5400000">
            <a:off x="5452227" y="3729276"/>
            <a:ext cx="144195"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36222" name="AutoShape 30"/>
          <p:cNvCxnSpPr>
            <a:cxnSpLocks noChangeShapeType="1"/>
            <a:stCxn id="136211" idx="2"/>
            <a:endCxn id="136220" idx="1"/>
          </p:cNvCxnSpPr>
          <p:nvPr/>
        </p:nvCxnSpPr>
        <p:spPr bwMode="auto">
          <a:xfrm rot="16200000" flipH="1">
            <a:off x="5453019" y="4161070"/>
            <a:ext cx="142611"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36223" name="Rectangle 31"/>
          <p:cNvSpPr>
            <a:spLocks noChangeArrowheads="1"/>
          </p:cNvSpPr>
          <p:nvPr/>
        </p:nvSpPr>
        <p:spPr bwMode="auto">
          <a:xfrm>
            <a:off x="5757256" y="2812605"/>
            <a:ext cx="1581396"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1,1,-1,-1,1,1,-1,-1</a:t>
            </a:r>
            <a:endParaRPr lang="en-US" altLang="en-US" sz="1597">
              <a:solidFill>
                <a:srgbClr val="000000"/>
              </a:solidFill>
              <a:latin typeface="Arial" charset="0"/>
            </a:endParaRPr>
          </a:p>
        </p:txBody>
      </p:sp>
      <p:sp>
        <p:nvSpPr>
          <p:cNvPr id="136224" name="Rectangle 32"/>
          <p:cNvSpPr>
            <a:spLocks noChangeArrowheads="1"/>
          </p:cNvSpPr>
          <p:nvPr/>
        </p:nvSpPr>
        <p:spPr bwMode="auto">
          <a:xfrm>
            <a:off x="5757256" y="3387802"/>
            <a:ext cx="1581396"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1,1,-1,-1,-1,-1,1,1</a:t>
            </a:r>
            <a:endParaRPr lang="en-US" altLang="en-US" sz="1597">
              <a:solidFill>
                <a:srgbClr val="000000"/>
              </a:solidFill>
              <a:latin typeface="Arial" charset="0"/>
            </a:endParaRPr>
          </a:p>
        </p:txBody>
      </p:sp>
      <p:cxnSp>
        <p:nvCxnSpPr>
          <p:cNvPr id="136225" name="AutoShape 33"/>
          <p:cNvCxnSpPr>
            <a:cxnSpLocks noChangeShapeType="1"/>
            <a:stCxn id="136202" idx="0"/>
            <a:endCxn id="136223" idx="1"/>
          </p:cNvCxnSpPr>
          <p:nvPr/>
        </p:nvCxnSpPr>
        <p:spPr bwMode="auto">
          <a:xfrm rot="-5400000">
            <a:off x="5452226" y="2795967"/>
            <a:ext cx="144196"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36226" name="AutoShape 34"/>
          <p:cNvCxnSpPr>
            <a:cxnSpLocks noChangeShapeType="1"/>
            <a:stCxn id="136202" idx="2"/>
            <a:endCxn id="136224" idx="1"/>
          </p:cNvCxnSpPr>
          <p:nvPr/>
        </p:nvCxnSpPr>
        <p:spPr bwMode="auto">
          <a:xfrm rot="16200000" flipH="1">
            <a:off x="5453019" y="3227761"/>
            <a:ext cx="142611"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36227" name="Rectangle 35"/>
          <p:cNvSpPr>
            <a:spLocks noChangeArrowheads="1"/>
          </p:cNvSpPr>
          <p:nvPr/>
        </p:nvSpPr>
        <p:spPr bwMode="auto">
          <a:xfrm>
            <a:off x="5757256" y="1877711"/>
            <a:ext cx="1581396"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1,1,1,1,1,1,1,1</a:t>
            </a:r>
            <a:endParaRPr lang="en-US" altLang="en-US" sz="1597">
              <a:solidFill>
                <a:srgbClr val="000000"/>
              </a:solidFill>
              <a:latin typeface="Arial" charset="0"/>
            </a:endParaRPr>
          </a:p>
        </p:txBody>
      </p:sp>
      <p:sp>
        <p:nvSpPr>
          <p:cNvPr id="136228" name="Rectangle 36"/>
          <p:cNvSpPr>
            <a:spLocks noChangeArrowheads="1"/>
          </p:cNvSpPr>
          <p:nvPr/>
        </p:nvSpPr>
        <p:spPr bwMode="auto">
          <a:xfrm>
            <a:off x="5757256" y="2452908"/>
            <a:ext cx="1581396"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1,1,1,1,-1,-1,-1,-1</a:t>
            </a:r>
            <a:endParaRPr lang="en-US" altLang="en-US" sz="1597">
              <a:solidFill>
                <a:srgbClr val="000000"/>
              </a:solidFill>
              <a:latin typeface="Arial" charset="0"/>
            </a:endParaRPr>
          </a:p>
        </p:txBody>
      </p:sp>
      <p:cxnSp>
        <p:nvCxnSpPr>
          <p:cNvPr id="136229" name="AutoShape 37"/>
          <p:cNvCxnSpPr>
            <a:cxnSpLocks noChangeShapeType="1"/>
            <a:stCxn id="136201" idx="0"/>
            <a:endCxn id="136227" idx="1"/>
          </p:cNvCxnSpPr>
          <p:nvPr/>
        </p:nvCxnSpPr>
        <p:spPr bwMode="auto">
          <a:xfrm rot="-5400000">
            <a:off x="5453019" y="1860281"/>
            <a:ext cx="142611"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36230" name="AutoShape 38"/>
          <p:cNvCxnSpPr>
            <a:cxnSpLocks noChangeShapeType="1"/>
            <a:stCxn id="136201" idx="2"/>
            <a:endCxn id="136228" idx="1"/>
          </p:cNvCxnSpPr>
          <p:nvPr/>
        </p:nvCxnSpPr>
        <p:spPr bwMode="auto">
          <a:xfrm rot="16200000" flipH="1">
            <a:off x="5452226" y="2292075"/>
            <a:ext cx="144196"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36231" name="Text Box 39"/>
          <p:cNvSpPr txBox="1">
            <a:spLocks noChangeArrowheads="1"/>
          </p:cNvSpPr>
          <p:nvPr/>
        </p:nvSpPr>
        <p:spPr bwMode="auto">
          <a:xfrm>
            <a:off x="3458052" y="5829618"/>
            <a:ext cx="470615" cy="33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2" tIns="45581" rIns="91172" bIns="45581">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de-DE" altLang="en-US" sz="1597">
                <a:solidFill>
                  <a:srgbClr val="000000"/>
                </a:solidFill>
                <a:latin typeface="Arial" charset="0"/>
              </a:rPr>
              <a:t>   1</a:t>
            </a:r>
            <a:endParaRPr lang="en-US" altLang="en-US" sz="1597">
              <a:solidFill>
                <a:srgbClr val="000000"/>
              </a:solidFill>
              <a:latin typeface="Arial" charset="0"/>
            </a:endParaRPr>
          </a:p>
        </p:txBody>
      </p:sp>
      <p:sp>
        <p:nvSpPr>
          <p:cNvPr id="136232" name="Text Box 40"/>
          <p:cNvSpPr txBox="1">
            <a:spLocks noChangeArrowheads="1"/>
          </p:cNvSpPr>
          <p:nvPr/>
        </p:nvSpPr>
        <p:spPr bwMode="auto">
          <a:xfrm>
            <a:off x="4104554" y="5829618"/>
            <a:ext cx="470615" cy="33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2" tIns="45581" rIns="91172" bIns="45581">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de-DE" altLang="en-US" sz="1597">
                <a:solidFill>
                  <a:srgbClr val="000000"/>
                </a:solidFill>
                <a:latin typeface="Arial" charset="0"/>
              </a:rPr>
              <a:t>   2</a:t>
            </a:r>
            <a:endParaRPr lang="en-US" altLang="en-US" sz="1597">
              <a:solidFill>
                <a:srgbClr val="000000"/>
              </a:solidFill>
              <a:latin typeface="Arial" charset="0"/>
            </a:endParaRPr>
          </a:p>
        </p:txBody>
      </p:sp>
      <p:sp>
        <p:nvSpPr>
          <p:cNvPr id="136233" name="Text Box 41"/>
          <p:cNvSpPr txBox="1">
            <a:spLocks noChangeArrowheads="1"/>
          </p:cNvSpPr>
          <p:nvPr/>
        </p:nvSpPr>
        <p:spPr bwMode="auto">
          <a:xfrm>
            <a:off x="4966558" y="5829618"/>
            <a:ext cx="413571" cy="33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2" tIns="45581" rIns="91172" bIns="45581">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de-DE" altLang="en-US" sz="1597">
                <a:solidFill>
                  <a:srgbClr val="000000"/>
                </a:solidFill>
                <a:latin typeface="Arial" charset="0"/>
              </a:rPr>
              <a:t>  4</a:t>
            </a:r>
            <a:endParaRPr lang="en-US" altLang="en-US" sz="1597">
              <a:solidFill>
                <a:srgbClr val="000000"/>
              </a:solidFill>
              <a:latin typeface="Arial" charset="0"/>
            </a:endParaRPr>
          </a:p>
        </p:txBody>
      </p:sp>
      <p:sp>
        <p:nvSpPr>
          <p:cNvPr id="136234" name="Text Box 42"/>
          <p:cNvSpPr txBox="1">
            <a:spLocks noChangeArrowheads="1"/>
          </p:cNvSpPr>
          <p:nvPr/>
        </p:nvSpPr>
        <p:spPr bwMode="auto">
          <a:xfrm>
            <a:off x="6189843" y="5829618"/>
            <a:ext cx="470615" cy="33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2" tIns="45581" rIns="91172" bIns="45581">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de-DE" altLang="en-US" sz="1597">
                <a:solidFill>
                  <a:srgbClr val="000000"/>
                </a:solidFill>
                <a:latin typeface="Arial" charset="0"/>
              </a:rPr>
              <a:t>   8</a:t>
            </a:r>
            <a:endParaRPr lang="en-US" altLang="en-US" sz="1597">
              <a:solidFill>
                <a:srgbClr val="000000"/>
              </a:solidFill>
              <a:latin typeface="Arial" charset="0"/>
            </a:endParaRPr>
          </a:p>
        </p:txBody>
      </p:sp>
      <p:sp>
        <p:nvSpPr>
          <p:cNvPr id="136235" name="Text Box 43"/>
          <p:cNvSpPr txBox="1">
            <a:spLocks noChangeArrowheads="1"/>
          </p:cNvSpPr>
          <p:nvPr/>
        </p:nvSpPr>
        <p:spPr bwMode="auto">
          <a:xfrm>
            <a:off x="1085956" y="4607917"/>
            <a:ext cx="470616" cy="33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2" tIns="45581" rIns="91172" bIns="45581">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de-DE" altLang="en-US" sz="1597">
                <a:solidFill>
                  <a:srgbClr val="000000"/>
                </a:solidFill>
                <a:latin typeface="Arial" charset="0"/>
              </a:rPr>
              <a:t>   n</a:t>
            </a:r>
            <a:endParaRPr lang="en-US" altLang="en-US" sz="1597">
              <a:solidFill>
                <a:srgbClr val="000000"/>
              </a:solidFill>
              <a:latin typeface="Arial" charset="0"/>
            </a:endParaRPr>
          </a:p>
        </p:txBody>
      </p:sp>
      <p:sp>
        <p:nvSpPr>
          <p:cNvPr id="136236" name="Text Box 44"/>
          <p:cNvSpPr txBox="1">
            <a:spLocks noChangeArrowheads="1"/>
          </p:cNvSpPr>
          <p:nvPr/>
        </p:nvSpPr>
        <p:spPr bwMode="auto">
          <a:xfrm>
            <a:off x="1805349" y="4607917"/>
            <a:ext cx="584705" cy="33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2" tIns="45581" rIns="91172" bIns="45581">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de-DE" altLang="en-US" sz="1597">
                <a:solidFill>
                  <a:srgbClr val="000000"/>
                </a:solidFill>
                <a:latin typeface="Arial" charset="0"/>
              </a:rPr>
              <a:t>   2n</a:t>
            </a:r>
            <a:endParaRPr lang="en-US" altLang="en-US" sz="1597">
              <a:solidFill>
                <a:srgbClr val="000000"/>
              </a:solidFill>
              <a:latin typeface="Arial" charset="0"/>
            </a:endParaRPr>
          </a:p>
        </p:txBody>
      </p:sp>
      <p:sp>
        <p:nvSpPr>
          <p:cNvPr id="136237" name="Text Box 45"/>
          <p:cNvSpPr txBox="1">
            <a:spLocks noChangeArrowheads="1"/>
          </p:cNvSpPr>
          <p:nvPr/>
        </p:nvSpPr>
        <p:spPr bwMode="auto">
          <a:xfrm>
            <a:off x="7390943" y="2135994"/>
            <a:ext cx="354943" cy="335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2" tIns="45581" rIns="91172" bIns="45581">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de-DE" altLang="en-US" sz="1597">
                <a:solidFill>
                  <a:srgbClr val="000000"/>
                </a:solidFill>
                <a:latin typeface="Arial" charset="0"/>
              </a:rPr>
              <a:t>...</a:t>
            </a:r>
            <a:endParaRPr lang="en-US" altLang="en-US" sz="1597">
              <a:solidFill>
                <a:srgbClr val="000000"/>
              </a:solidFill>
              <a:latin typeface="Arial" charset="0"/>
            </a:endParaRPr>
          </a:p>
        </p:txBody>
      </p:sp>
      <p:sp>
        <p:nvSpPr>
          <p:cNvPr id="136238" name="Text Box 46"/>
          <p:cNvSpPr txBox="1">
            <a:spLocks noChangeArrowheads="1"/>
          </p:cNvSpPr>
          <p:nvPr/>
        </p:nvSpPr>
        <p:spPr bwMode="auto">
          <a:xfrm>
            <a:off x="7411541" y="3026520"/>
            <a:ext cx="354943" cy="335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2" tIns="45581" rIns="91172" bIns="45581">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de-DE" altLang="en-US" sz="1597">
                <a:solidFill>
                  <a:srgbClr val="000000"/>
                </a:solidFill>
                <a:latin typeface="Arial" charset="0"/>
              </a:rPr>
              <a:t>...</a:t>
            </a:r>
            <a:endParaRPr lang="en-US" altLang="en-US" sz="1597">
              <a:solidFill>
                <a:srgbClr val="000000"/>
              </a:solidFill>
              <a:latin typeface="Arial" charset="0"/>
            </a:endParaRPr>
          </a:p>
        </p:txBody>
      </p:sp>
      <p:sp>
        <p:nvSpPr>
          <p:cNvPr id="136239" name="Text Box 47"/>
          <p:cNvSpPr txBox="1">
            <a:spLocks noChangeArrowheads="1"/>
          </p:cNvSpPr>
          <p:nvPr/>
        </p:nvSpPr>
        <p:spPr bwMode="auto">
          <a:xfrm>
            <a:off x="7411541" y="3961414"/>
            <a:ext cx="354943" cy="335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2" tIns="45581" rIns="91172" bIns="45581">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de-DE" altLang="en-US" sz="1597">
                <a:solidFill>
                  <a:srgbClr val="000000"/>
                </a:solidFill>
                <a:latin typeface="Arial" charset="0"/>
              </a:rPr>
              <a:t>...</a:t>
            </a:r>
            <a:endParaRPr lang="en-US" altLang="en-US" sz="1597">
              <a:solidFill>
                <a:srgbClr val="000000"/>
              </a:solidFill>
              <a:latin typeface="Arial" charset="0"/>
            </a:endParaRPr>
          </a:p>
        </p:txBody>
      </p:sp>
      <p:sp>
        <p:nvSpPr>
          <p:cNvPr id="136240" name="Text Box 48"/>
          <p:cNvSpPr txBox="1">
            <a:spLocks noChangeArrowheads="1"/>
          </p:cNvSpPr>
          <p:nvPr/>
        </p:nvSpPr>
        <p:spPr bwMode="auto">
          <a:xfrm>
            <a:off x="7411541" y="4896308"/>
            <a:ext cx="354943" cy="335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2" tIns="45581" rIns="91172" bIns="45581">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de-DE" altLang="en-US" sz="1597">
                <a:solidFill>
                  <a:srgbClr val="000000"/>
                </a:solidFill>
                <a:latin typeface="Arial" charset="0"/>
              </a:rPr>
              <a:t>...</a:t>
            </a:r>
            <a:endParaRPr lang="en-US" altLang="en-US" sz="1597">
              <a:solidFill>
                <a:srgbClr val="000000"/>
              </a:solidFill>
              <a:latin typeface="Arial" charset="0"/>
            </a:endParaRPr>
          </a:p>
        </p:txBody>
      </p:sp>
    </p:spTree>
    <p:extLst>
      <p:ext uri="{BB962C8B-B14F-4D97-AF65-F5344CB8AC3E}">
        <p14:creationId xmlns:p14="http://schemas.microsoft.com/office/powerpoint/2010/main" val="955457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Slide Number Placeholder 5"/>
          <p:cNvSpPr>
            <a:spLocks noGrp="1"/>
          </p:cNvSpPr>
          <p:nvPr>
            <p:ph type="sldNum" sz="quarter" idx="4294967295"/>
          </p:nvPr>
        </p:nvSpPr>
        <p:spPr>
          <a:xfrm>
            <a:off x="7013359" y="6401645"/>
            <a:ext cx="2130641" cy="45635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99">
                <a:solidFill>
                  <a:schemeClr val="tx1"/>
                </a:solidFill>
                <a:latin typeface="Times New Roman" charset="0"/>
                <a:ea typeface="ＭＳ Ｐゴシック" charset="-128"/>
              </a:defRPr>
            </a:lvl1pPr>
            <a:lvl2pPr marL="741613" indent="-285236">
              <a:defRPr sz="499">
                <a:solidFill>
                  <a:schemeClr val="tx1"/>
                </a:solidFill>
                <a:latin typeface="Times New Roman" charset="0"/>
                <a:ea typeface="ＭＳ Ｐゴシック" charset="-128"/>
              </a:defRPr>
            </a:lvl2pPr>
            <a:lvl3pPr marL="1140943" indent="-228189">
              <a:defRPr sz="499">
                <a:solidFill>
                  <a:schemeClr val="tx1"/>
                </a:solidFill>
                <a:latin typeface="Times New Roman" charset="0"/>
                <a:ea typeface="ＭＳ Ｐゴシック" charset="-128"/>
              </a:defRPr>
            </a:lvl3pPr>
            <a:lvl4pPr marL="1597320" indent="-228189">
              <a:defRPr sz="499">
                <a:solidFill>
                  <a:schemeClr val="tx1"/>
                </a:solidFill>
                <a:latin typeface="Times New Roman" charset="0"/>
                <a:ea typeface="ＭＳ Ｐゴシック" charset="-128"/>
              </a:defRPr>
            </a:lvl4pPr>
            <a:lvl5pPr marL="2053697" indent="-228189">
              <a:defRPr sz="499">
                <a:solidFill>
                  <a:schemeClr val="tx1"/>
                </a:solidFill>
                <a:latin typeface="Times New Roman" charset="0"/>
                <a:ea typeface="ＭＳ Ｐゴシック" charset="-128"/>
              </a:defRPr>
            </a:lvl5pPr>
            <a:lvl6pPr marL="2510074" indent="-228189" algn="ctr" eaLnBrk="0" fontAlgn="base" hangingPunct="0">
              <a:spcBef>
                <a:spcPct val="0"/>
              </a:spcBef>
              <a:spcAft>
                <a:spcPct val="0"/>
              </a:spcAft>
              <a:defRPr sz="499">
                <a:solidFill>
                  <a:schemeClr val="tx1"/>
                </a:solidFill>
                <a:latin typeface="Times New Roman" charset="0"/>
                <a:ea typeface="ＭＳ Ｐゴシック" charset="-128"/>
              </a:defRPr>
            </a:lvl6pPr>
            <a:lvl7pPr marL="2966451" indent="-228189" algn="ctr" eaLnBrk="0" fontAlgn="base" hangingPunct="0">
              <a:spcBef>
                <a:spcPct val="0"/>
              </a:spcBef>
              <a:spcAft>
                <a:spcPct val="0"/>
              </a:spcAft>
              <a:defRPr sz="499">
                <a:solidFill>
                  <a:schemeClr val="tx1"/>
                </a:solidFill>
                <a:latin typeface="Times New Roman" charset="0"/>
                <a:ea typeface="ＭＳ Ｐゴシック" charset="-128"/>
              </a:defRPr>
            </a:lvl7pPr>
            <a:lvl8pPr marL="3422828" indent="-228189" algn="ctr" eaLnBrk="0" fontAlgn="base" hangingPunct="0">
              <a:spcBef>
                <a:spcPct val="0"/>
              </a:spcBef>
              <a:spcAft>
                <a:spcPct val="0"/>
              </a:spcAft>
              <a:defRPr sz="499">
                <a:solidFill>
                  <a:schemeClr val="tx1"/>
                </a:solidFill>
                <a:latin typeface="Times New Roman" charset="0"/>
                <a:ea typeface="ＭＳ Ｐゴシック" charset="-128"/>
              </a:defRPr>
            </a:lvl8pPr>
            <a:lvl9pPr marL="3879205" indent="-228189" algn="ctr" eaLnBrk="0" fontAlgn="base" hangingPunct="0">
              <a:spcBef>
                <a:spcPct val="0"/>
              </a:spcBef>
              <a:spcAft>
                <a:spcPct val="0"/>
              </a:spcAft>
              <a:defRPr sz="499">
                <a:solidFill>
                  <a:schemeClr val="tx1"/>
                </a:solidFill>
                <a:latin typeface="Times New Roman" charset="0"/>
                <a:ea typeface="ＭＳ Ｐゴシック" charset="-128"/>
              </a:defRPr>
            </a:lvl9pPr>
          </a:lstStyle>
          <a:p>
            <a:fld id="{906B9894-C997-A74E-9E30-A0B94C43DFC7}" type="slidenum">
              <a:rPr lang="en-US" altLang="en-US" sz="1198">
                <a:solidFill>
                  <a:srgbClr val="000000"/>
                </a:solidFill>
                <a:latin typeface="Tahoma" charset="0"/>
              </a:rPr>
              <a:pPr/>
              <a:t>58</a:t>
            </a:fld>
            <a:endParaRPr lang="en-US" altLang="en-US" sz="1198">
              <a:solidFill>
                <a:srgbClr val="000000"/>
              </a:solidFill>
              <a:latin typeface="Tahoma" charset="0"/>
            </a:endParaRPr>
          </a:p>
        </p:txBody>
      </p:sp>
      <p:sp>
        <p:nvSpPr>
          <p:cNvPr id="138242" name="Rectangle 2"/>
          <p:cNvSpPr>
            <a:spLocks noGrp="1" noChangeArrowheads="1"/>
          </p:cNvSpPr>
          <p:nvPr>
            <p:ph type="title"/>
          </p:nvPr>
        </p:nvSpPr>
        <p:spPr>
          <a:xfrm>
            <a:off x="534527" y="82398"/>
            <a:ext cx="7769126" cy="1144056"/>
          </a:xfrm>
        </p:spPr>
        <p:txBody>
          <a:bodyPr/>
          <a:lstStyle/>
          <a:p>
            <a:r>
              <a:rPr lang="de-DE" altLang="en-US" sz="3594">
                <a:ea typeface="ＭＳ Ｐゴシック" charset="-128"/>
              </a:rPr>
              <a:t>Orthogonal</a:t>
            </a:r>
            <a:r>
              <a:rPr lang="de-DE" altLang="zh-CN" sz="3594">
                <a:ea typeface="SimSun" charset="-122"/>
              </a:rPr>
              <a:t> Variable Spreading Factor (O</a:t>
            </a:r>
            <a:r>
              <a:rPr lang="de-DE" altLang="en-US" sz="3594">
                <a:ea typeface="ＭＳ Ｐゴシック" charset="-128"/>
              </a:rPr>
              <a:t>SVF</a:t>
            </a:r>
            <a:r>
              <a:rPr lang="de-DE" altLang="zh-CN" sz="3594">
                <a:ea typeface="SimSun" charset="-122"/>
              </a:rPr>
              <a:t>)</a:t>
            </a:r>
            <a:endParaRPr lang="en-US" altLang="en-US" sz="3594">
              <a:ea typeface="ＭＳ Ｐゴシック" charset="-128"/>
            </a:endParaRPr>
          </a:p>
        </p:txBody>
      </p:sp>
      <p:sp>
        <p:nvSpPr>
          <p:cNvPr id="138243" name="Rectangle 49"/>
          <p:cNvSpPr>
            <a:spLocks noGrp="1" noChangeArrowheads="1"/>
          </p:cNvSpPr>
          <p:nvPr>
            <p:ph type="body" idx="1"/>
          </p:nvPr>
        </p:nvSpPr>
        <p:spPr>
          <a:xfrm>
            <a:off x="534527" y="1451462"/>
            <a:ext cx="7769126" cy="4647531"/>
          </a:xfrm>
        </p:spPr>
        <p:txBody>
          <a:bodyPr/>
          <a:lstStyle/>
          <a:p>
            <a:pPr>
              <a:buFont typeface="Wingdings" pitchFamily="2" charset="2"/>
              <a:buChar char="q"/>
            </a:pPr>
            <a:r>
              <a:rPr lang="en-US" altLang="en-US" sz="2396" dirty="0">
                <a:ea typeface="ＭＳ Ｐゴシック" charset="-128"/>
              </a:rPr>
              <a:t>Variable codes: Different users use different lengths spreading codes</a:t>
            </a:r>
          </a:p>
          <a:p>
            <a:pPr>
              <a:buFont typeface="Wingdings" pitchFamily="2" charset="2"/>
              <a:buChar char="q"/>
            </a:pPr>
            <a:r>
              <a:rPr lang="en-US" altLang="en-US" sz="2396" dirty="0">
                <a:ea typeface="ＭＳ Ｐゴシック" charset="-128"/>
              </a:rPr>
              <a:t>Orthogonal: diff. users’ codes</a:t>
            </a:r>
            <a:br>
              <a:rPr lang="en-US" altLang="en-US" sz="2396" dirty="0">
                <a:ea typeface="ＭＳ Ｐゴシック" charset="-128"/>
              </a:rPr>
            </a:br>
            <a:r>
              <a:rPr lang="en-US" altLang="en-US" sz="2396" dirty="0">
                <a:ea typeface="ＭＳ Ｐゴシック" charset="-128"/>
              </a:rPr>
              <a:t>are orthogonal</a:t>
            </a:r>
          </a:p>
        </p:txBody>
      </p:sp>
      <p:sp>
        <p:nvSpPr>
          <p:cNvPr id="138244" name="Rectangle 3"/>
          <p:cNvSpPr>
            <a:spLocks noChangeArrowheads="1"/>
          </p:cNvSpPr>
          <p:nvPr/>
        </p:nvSpPr>
        <p:spPr bwMode="auto">
          <a:xfrm>
            <a:off x="3673552" y="4018459"/>
            <a:ext cx="286806"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a:t>
            </a:r>
            <a:endParaRPr lang="en-US" altLang="en-US" sz="1597">
              <a:solidFill>
                <a:srgbClr val="000000"/>
              </a:solidFill>
              <a:latin typeface="Arial" charset="0"/>
            </a:endParaRPr>
          </a:p>
        </p:txBody>
      </p:sp>
      <p:sp>
        <p:nvSpPr>
          <p:cNvPr id="138245" name="Rectangle 4"/>
          <p:cNvSpPr>
            <a:spLocks noChangeArrowheads="1"/>
          </p:cNvSpPr>
          <p:nvPr/>
        </p:nvSpPr>
        <p:spPr bwMode="auto">
          <a:xfrm>
            <a:off x="4248749" y="3083565"/>
            <a:ext cx="359697"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a:t>
            </a:r>
            <a:endParaRPr lang="en-US" altLang="en-US" sz="1597">
              <a:solidFill>
                <a:srgbClr val="000000"/>
              </a:solidFill>
              <a:latin typeface="Arial" charset="0"/>
            </a:endParaRPr>
          </a:p>
        </p:txBody>
      </p:sp>
      <p:sp>
        <p:nvSpPr>
          <p:cNvPr id="138246" name="Rectangle 5"/>
          <p:cNvSpPr>
            <a:spLocks noChangeArrowheads="1"/>
          </p:cNvSpPr>
          <p:nvPr/>
        </p:nvSpPr>
        <p:spPr bwMode="auto">
          <a:xfrm>
            <a:off x="4248749" y="5023073"/>
            <a:ext cx="359697"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a:t>
            </a:r>
            <a:endParaRPr lang="en-US" altLang="en-US" sz="1597">
              <a:solidFill>
                <a:srgbClr val="000000"/>
              </a:solidFill>
              <a:latin typeface="Arial" charset="0"/>
            </a:endParaRPr>
          </a:p>
        </p:txBody>
      </p:sp>
      <p:sp>
        <p:nvSpPr>
          <p:cNvPr id="138247" name="Line 6"/>
          <p:cNvSpPr>
            <a:spLocks noChangeShapeType="1"/>
          </p:cNvSpPr>
          <p:nvPr/>
        </p:nvSpPr>
        <p:spPr bwMode="auto">
          <a:xfrm>
            <a:off x="3313855" y="4161069"/>
            <a:ext cx="35969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172" tIns="45581" rIns="91172" bIns="45581" anchor="ctr"/>
          <a:lstStyle/>
          <a:p>
            <a:pPr algn="ctr"/>
            <a:endParaRPr lang="en-US" sz="499">
              <a:solidFill>
                <a:srgbClr val="000000"/>
              </a:solidFill>
            </a:endParaRPr>
          </a:p>
        </p:txBody>
      </p:sp>
      <p:cxnSp>
        <p:nvCxnSpPr>
          <p:cNvPr id="138248" name="AutoShape 7"/>
          <p:cNvCxnSpPr>
            <a:cxnSpLocks noChangeShapeType="1"/>
            <a:stCxn id="138244" idx="0"/>
            <a:endCxn id="138245" idx="1"/>
          </p:cNvCxnSpPr>
          <p:nvPr/>
        </p:nvCxnSpPr>
        <p:spPr bwMode="auto">
          <a:xfrm rot="-5400000">
            <a:off x="3637899" y="3407609"/>
            <a:ext cx="790698" cy="43100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38249" name="AutoShape 8"/>
          <p:cNvCxnSpPr>
            <a:cxnSpLocks noChangeShapeType="1"/>
            <a:stCxn id="138244" idx="2"/>
            <a:endCxn id="138246" idx="1"/>
          </p:cNvCxnSpPr>
          <p:nvPr/>
        </p:nvCxnSpPr>
        <p:spPr bwMode="auto">
          <a:xfrm rot="16200000" flipH="1">
            <a:off x="3603038" y="4521559"/>
            <a:ext cx="860420" cy="43100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38250" name="Rectangle 9"/>
          <p:cNvSpPr>
            <a:spLocks noChangeArrowheads="1"/>
          </p:cNvSpPr>
          <p:nvPr/>
        </p:nvSpPr>
        <p:spPr bwMode="auto">
          <a:xfrm>
            <a:off x="4895252" y="2650979"/>
            <a:ext cx="790699"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a:t>
            </a:r>
            <a:endParaRPr lang="en-US" altLang="en-US" sz="1597">
              <a:solidFill>
                <a:srgbClr val="000000"/>
              </a:solidFill>
              <a:latin typeface="Arial" charset="0"/>
            </a:endParaRPr>
          </a:p>
        </p:txBody>
      </p:sp>
      <p:sp>
        <p:nvSpPr>
          <p:cNvPr id="138251" name="Rectangle 10"/>
          <p:cNvSpPr>
            <a:spLocks noChangeArrowheads="1"/>
          </p:cNvSpPr>
          <p:nvPr/>
        </p:nvSpPr>
        <p:spPr bwMode="auto">
          <a:xfrm>
            <a:off x="4895252" y="3587457"/>
            <a:ext cx="790699"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a:t>
            </a:r>
            <a:endParaRPr lang="en-US" altLang="en-US" sz="1597">
              <a:solidFill>
                <a:srgbClr val="000000"/>
              </a:solidFill>
              <a:latin typeface="Arial" charset="0"/>
            </a:endParaRPr>
          </a:p>
        </p:txBody>
      </p:sp>
      <p:cxnSp>
        <p:nvCxnSpPr>
          <p:cNvPr id="138252" name="AutoShape 11"/>
          <p:cNvCxnSpPr>
            <a:cxnSpLocks noChangeShapeType="1"/>
            <a:stCxn id="138245" idx="0"/>
            <a:endCxn id="138250" idx="1"/>
          </p:cNvCxnSpPr>
          <p:nvPr/>
        </p:nvCxnSpPr>
        <p:spPr bwMode="auto">
          <a:xfrm rot="-5400000">
            <a:off x="4518125" y="2706439"/>
            <a:ext cx="288391"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38253" name="AutoShape 12"/>
          <p:cNvCxnSpPr>
            <a:cxnSpLocks noChangeShapeType="1"/>
            <a:stCxn id="138245" idx="2"/>
            <a:endCxn id="138251" idx="1"/>
          </p:cNvCxnSpPr>
          <p:nvPr/>
        </p:nvCxnSpPr>
        <p:spPr bwMode="auto">
          <a:xfrm rot="16200000" flipH="1">
            <a:off x="4482472" y="3318874"/>
            <a:ext cx="359697"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38254" name="Rectangle 13"/>
          <p:cNvSpPr>
            <a:spLocks noChangeArrowheads="1"/>
          </p:cNvSpPr>
          <p:nvPr/>
        </p:nvSpPr>
        <p:spPr bwMode="auto">
          <a:xfrm>
            <a:off x="1157262" y="4088180"/>
            <a:ext cx="573613"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X</a:t>
            </a:r>
            <a:endParaRPr lang="en-US" altLang="en-US" sz="1597">
              <a:solidFill>
                <a:srgbClr val="000000"/>
              </a:solidFill>
              <a:latin typeface="Arial" charset="0"/>
            </a:endParaRPr>
          </a:p>
        </p:txBody>
      </p:sp>
      <p:sp>
        <p:nvSpPr>
          <p:cNvPr id="138255" name="Rectangle 14"/>
          <p:cNvSpPr>
            <a:spLocks noChangeArrowheads="1"/>
          </p:cNvSpPr>
          <p:nvPr/>
        </p:nvSpPr>
        <p:spPr bwMode="auto">
          <a:xfrm>
            <a:off x="1947960" y="3730067"/>
            <a:ext cx="573613" cy="286807"/>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X,X</a:t>
            </a:r>
            <a:endParaRPr lang="en-US" altLang="en-US" sz="1597">
              <a:solidFill>
                <a:srgbClr val="000000"/>
              </a:solidFill>
              <a:latin typeface="Arial" charset="0"/>
            </a:endParaRPr>
          </a:p>
        </p:txBody>
      </p:sp>
      <p:sp>
        <p:nvSpPr>
          <p:cNvPr id="138256" name="Rectangle 15"/>
          <p:cNvSpPr>
            <a:spLocks noChangeArrowheads="1"/>
          </p:cNvSpPr>
          <p:nvPr/>
        </p:nvSpPr>
        <p:spPr bwMode="auto">
          <a:xfrm>
            <a:off x="1947960" y="4447877"/>
            <a:ext cx="573613"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X,-X</a:t>
            </a:r>
            <a:endParaRPr lang="en-US" altLang="en-US" sz="1597">
              <a:solidFill>
                <a:srgbClr val="000000"/>
              </a:solidFill>
              <a:latin typeface="Arial" charset="0"/>
            </a:endParaRPr>
          </a:p>
        </p:txBody>
      </p:sp>
      <p:cxnSp>
        <p:nvCxnSpPr>
          <p:cNvPr id="138257" name="AutoShape 16"/>
          <p:cNvCxnSpPr>
            <a:cxnSpLocks noChangeShapeType="1"/>
            <a:stCxn id="138254" idx="2"/>
            <a:endCxn id="138256" idx="1"/>
          </p:cNvCxnSpPr>
          <p:nvPr/>
        </p:nvCxnSpPr>
        <p:spPr bwMode="auto">
          <a:xfrm rot="16200000" flipH="1">
            <a:off x="1588263" y="4232375"/>
            <a:ext cx="215501" cy="50389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38258" name="AutoShape 17"/>
          <p:cNvCxnSpPr>
            <a:cxnSpLocks noChangeShapeType="1"/>
            <a:stCxn id="138254" idx="0"/>
            <a:endCxn id="138255" idx="1"/>
          </p:cNvCxnSpPr>
          <p:nvPr/>
        </p:nvCxnSpPr>
        <p:spPr bwMode="auto">
          <a:xfrm rot="-5400000">
            <a:off x="1589056" y="3729275"/>
            <a:ext cx="213916" cy="50389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38259" name="Line 18"/>
          <p:cNvSpPr>
            <a:spLocks noChangeShapeType="1"/>
          </p:cNvSpPr>
          <p:nvPr/>
        </p:nvSpPr>
        <p:spPr bwMode="auto">
          <a:xfrm>
            <a:off x="797565" y="4232375"/>
            <a:ext cx="35969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172" tIns="45581" rIns="91172" bIns="45581" anchor="ctr"/>
          <a:lstStyle/>
          <a:p>
            <a:pPr algn="ctr"/>
            <a:endParaRPr lang="en-US" sz="499">
              <a:solidFill>
                <a:srgbClr val="000000"/>
              </a:solidFill>
            </a:endParaRPr>
          </a:p>
        </p:txBody>
      </p:sp>
      <p:sp>
        <p:nvSpPr>
          <p:cNvPr id="138260" name="Rectangle 19"/>
          <p:cNvSpPr>
            <a:spLocks noChangeArrowheads="1"/>
          </p:cNvSpPr>
          <p:nvPr/>
        </p:nvSpPr>
        <p:spPr bwMode="auto">
          <a:xfrm>
            <a:off x="4895252" y="4520767"/>
            <a:ext cx="790699"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a:t>
            </a:r>
            <a:endParaRPr lang="en-US" altLang="en-US" sz="1597">
              <a:solidFill>
                <a:srgbClr val="000000"/>
              </a:solidFill>
              <a:latin typeface="Arial" charset="0"/>
            </a:endParaRPr>
          </a:p>
        </p:txBody>
      </p:sp>
      <p:sp>
        <p:nvSpPr>
          <p:cNvPr id="138261" name="Rectangle 20"/>
          <p:cNvSpPr>
            <a:spLocks noChangeArrowheads="1"/>
          </p:cNvSpPr>
          <p:nvPr/>
        </p:nvSpPr>
        <p:spPr bwMode="auto">
          <a:xfrm>
            <a:off x="4895252" y="5454075"/>
            <a:ext cx="790699"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a:t>
            </a:r>
            <a:endParaRPr lang="en-US" altLang="en-US" sz="1597">
              <a:solidFill>
                <a:srgbClr val="000000"/>
              </a:solidFill>
              <a:latin typeface="Arial" charset="0"/>
            </a:endParaRPr>
          </a:p>
        </p:txBody>
      </p:sp>
      <p:cxnSp>
        <p:nvCxnSpPr>
          <p:cNvPr id="138262" name="AutoShape 21"/>
          <p:cNvCxnSpPr>
            <a:cxnSpLocks noChangeShapeType="1"/>
            <a:stCxn id="138246" idx="0"/>
            <a:endCxn id="138260" idx="1"/>
          </p:cNvCxnSpPr>
          <p:nvPr/>
        </p:nvCxnSpPr>
        <p:spPr bwMode="auto">
          <a:xfrm rot="-5400000">
            <a:off x="4483265" y="4611087"/>
            <a:ext cx="358112"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38263" name="AutoShape 22"/>
          <p:cNvCxnSpPr>
            <a:cxnSpLocks noChangeShapeType="1"/>
            <a:stCxn id="138246" idx="2"/>
            <a:endCxn id="138261" idx="1"/>
          </p:cNvCxnSpPr>
          <p:nvPr/>
        </p:nvCxnSpPr>
        <p:spPr bwMode="auto">
          <a:xfrm rot="16200000" flipH="1">
            <a:off x="4518917" y="5221936"/>
            <a:ext cx="286807"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38264" name="Rectangle 23"/>
          <p:cNvSpPr>
            <a:spLocks noChangeArrowheads="1"/>
          </p:cNvSpPr>
          <p:nvPr/>
        </p:nvSpPr>
        <p:spPr bwMode="auto">
          <a:xfrm>
            <a:off x="5757256" y="5167269"/>
            <a:ext cx="1581396"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1,-1,-1,1,1,-1,-1,1</a:t>
            </a:r>
            <a:endParaRPr lang="en-US" altLang="en-US" sz="1597">
              <a:solidFill>
                <a:srgbClr val="000000"/>
              </a:solidFill>
              <a:latin typeface="Arial" charset="0"/>
            </a:endParaRPr>
          </a:p>
        </p:txBody>
      </p:sp>
      <p:sp>
        <p:nvSpPr>
          <p:cNvPr id="138265" name="Rectangle 24"/>
          <p:cNvSpPr>
            <a:spLocks noChangeArrowheads="1"/>
          </p:cNvSpPr>
          <p:nvPr/>
        </p:nvSpPr>
        <p:spPr bwMode="auto">
          <a:xfrm>
            <a:off x="5757256" y="5742466"/>
            <a:ext cx="1581396"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1,-1,-1,1,-1,1,1,-1</a:t>
            </a:r>
            <a:endParaRPr lang="en-US" altLang="en-US" sz="1597">
              <a:solidFill>
                <a:srgbClr val="000000"/>
              </a:solidFill>
              <a:latin typeface="Arial" charset="0"/>
            </a:endParaRPr>
          </a:p>
        </p:txBody>
      </p:sp>
      <p:cxnSp>
        <p:nvCxnSpPr>
          <p:cNvPr id="138266" name="AutoShape 25"/>
          <p:cNvCxnSpPr>
            <a:cxnSpLocks noChangeShapeType="1"/>
            <a:stCxn id="138261" idx="0"/>
            <a:endCxn id="138264" idx="1"/>
          </p:cNvCxnSpPr>
          <p:nvPr/>
        </p:nvCxnSpPr>
        <p:spPr bwMode="auto">
          <a:xfrm rot="-5400000">
            <a:off x="5453019" y="5149839"/>
            <a:ext cx="142611"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38267" name="AutoShape 26"/>
          <p:cNvCxnSpPr>
            <a:cxnSpLocks noChangeShapeType="1"/>
            <a:stCxn id="138261" idx="2"/>
            <a:endCxn id="138265" idx="1"/>
          </p:cNvCxnSpPr>
          <p:nvPr/>
        </p:nvCxnSpPr>
        <p:spPr bwMode="auto">
          <a:xfrm rot="16200000" flipH="1">
            <a:off x="5452226" y="5581633"/>
            <a:ext cx="144196"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38268" name="Rectangle 27"/>
          <p:cNvSpPr>
            <a:spLocks noChangeArrowheads="1"/>
          </p:cNvSpPr>
          <p:nvPr/>
        </p:nvSpPr>
        <p:spPr bwMode="auto">
          <a:xfrm>
            <a:off x="5757256" y="4232376"/>
            <a:ext cx="1581396"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1,-1,1,-1,1,-1,1,-1</a:t>
            </a:r>
            <a:endParaRPr lang="en-US" altLang="en-US" sz="1597">
              <a:solidFill>
                <a:srgbClr val="000000"/>
              </a:solidFill>
              <a:latin typeface="Arial" charset="0"/>
            </a:endParaRPr>
          </a:p>
        </p:txBody>
      </p:sp>
      <p:sp>
        <p:nvSpPr>
          <p:cNvPr id="138269" name="Rectangle 28"/>
          <p:cNvSpPr>
            <a:spLocks noChangeArrowheads="1"/>
          </p:cNvSpPr>
          <p:nvPr/>
        </p:nvSpPr>
        <p:spPr bwMode="auto">
          <a:xfrm>
            <a:off x="5757256" y="4807573"/>
            <a:ext cx="1581396"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1,-1,1,-1,-1,1,-1,1</a:t>
            </a:r>
            <a:endParaRPr lang="en-US" altLang="en-US" sz="1597">
              <a:solidFill>
                <a:srgbClr val="000000"/>
              </a:solidFill>
              <a:latin typeface="Arial" charset="0"/>
            </a:endParaRPr>
          </a:p>
        </p:txBody>
      </p:sp>
      <p:cxnSp>
        <p:nvCxnSpPr>
          <p:cNvPr id="138270" name="AutoShape 29"/>
          <p:cNvCxnSpPr>
            <a:cxnSpLocks noChangeShapeType="1"/>
            <a:stCxn id="138260" idx="0"/>
            <a:endCxn id="138268" idx="1"/>
          </p:cNvCxnSpPr>
          <p:nvPr/>
        </p:nvCxnSpPr>
        <p:spPr bwMode="auto">
          <a:xfrm rot="-5400000">
            <a:off x="5452226" y="4215738"/>
            <a:ext cx="144196"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38271" name="AutoShape 30"/>
          <p:cNvCxnSpPr>
            <a:cxnSpLocks noChangeShapeType="1"/>
            <a:stCxn id="138260" idx="2"/>
            <a:endCxn id="138269" idx="1"/>
          </p:cNvCxnSpPr>
          <p:nvPr/>
        </p:nvCxnSpPr>
        <p:spPr bwMode="auto">
          <a:xfrm rot="16200000" flipH="1">
            <a:off x="5453019" y="4647532"/>
            <a:ext cx="142611"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38272" name="Rectangle 31"/>
          <p:cNvSpPr>
            <a:spLocks noChangeArrowheads="1"/>
          </p:cNvSpPr>
          <p:nvPr/>
        </p:nvSpPr>
        <p:spPr bwMode="auto">
          <a:xfrm>
            <a:off x="5757256" y="3299066"/>
            <a:ext cx="1581396"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1,1,-1,-1,1,1,-1,-1</a:t>
            </a:r>
            <a:endParaRPr lang="en-US" altLang="en-US" sz="1597">
              <a:solidFill>
                <a:srgbClr val="000000"/>
              </a:solidFill>
              <a:latin typeface="Arial" charset="0"/>
            </a:endParaRPr>
          </a:p>
        </p:txBody>
      </p:sp>
      <p:sp>
        <p:nvSpPr>
          <p:cNvPr id="138273" name="Rectangle 32"/>
          <p:cNvSpPr>
            <a:spLocks noChangeArrowheads="1"/>
          </p:cNvSpPr>
          <p:nvPr/>
        </p:nvSpPr>
        <p:spPr bwMode="auto">
          <a:xfrm>
            <a:off x="5757256" y="3874264"/>
            <a:ext cx="1581396"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1,1,-1,-1,-1,-1,1,1</a:t>
            </a:r>
            <a:endParaRPr lang="en-US" altLang="en-US" sz="1597">
              <a:solidFill>
                <a:srgbClr val="000000"/>
              </a:solidFill>
              <a:latin typeface="Arial" charset="0"/>
            </a:endParaRPr>
          </a:p>
        </p:txBody>
      </p:sp>
      <p:cxnSp>
        <p:nvCxnSpPr>
          <p:cNvPr id="138274" name="AutoShape 33"/>
          <p:cNvCxnSpPr>
            <a:cxnSpLocks noChangeShapeType="1"/>
            <a:stCxn id="138251" idx="0"/>
            <a:endCxn id="138272" idx="1"/>
          </p:cNvCxnSpPr>
          <p:nvPr/>
        </p:nvCxnSpPr>
        <p:spPr bwMode="auto">
          <a:xfrm rot="-5400000">
            <a:off x="5452227" y="3282428"/>
            <a:ext cx="144195"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38275" name="AutoShape 34"/>
          <p:cNvCxnSpPr>
            <a:cxnSpLocks noChangeShapeType="1"/>
            <a:stCxn id="138251" idx="2"/>
            <a:endCxn id="138273" idx="1"/>
          </p:cNvCxnSpPr>
          <p:nvPr/>
        </p:nvCxnSpPr>
        <p:spPr bwMode="auto">
          <a:xfrm rot="16200000" flipH="1">
            <a:off x="5453019" y="3714222"/>
            <a:ext cx="142611"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38276" name="Rectangle 35"/>
          <p:cNvSpPr>
            <a:spLocks noChangeArrowheads="1"/>
          </p:cNvSpPr>
          <p:nvPr/>
        </p:nvSpPr>
        <p:spPr bwMode="auto">
          <a:xfrm>
            <a:off x="5757256" y="2364172"/>
            <a:ext cx="1581396"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1,1,1,1,1,1,1,1</a:t>
            </a:r>
            <a:endParaRPr lang="en-US" altLang="en-US" sz="1597">
              <a:solidFill>
                <a:srgbClr val="000000"/>
              </a:solidFill>
              <a:latin typeface="Arial" charset="0"/>
            </a:endParaRPr>
          </a:p>
        </p:txBody>
      </p:sp>
      <p:sp>
        <p:nvSpPr>
          <p:cNvPr id="138277" name="Rectangle 36"/>
          <p:cNvSpPr>
            <a:spLocks noChangeArrowheads="1"/>
          </p:cNvSpPr>
          <p:nvPr/>
        </p:nvSpPr>
        <p:spPr bwMode="auto">
          <a:xfrm>
            <a:off x="5757256" y="2939370"/>
            <a:ext cx="1581396"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1,1,1,1,-1,-1,-1,-1</a:t>
            </a:r>
            <a:endParaRPr lang="en-US" altLang="en-US" sz="1597">
              <a:solidFill>
                <a:srgbClr val="000000"/>
              </a:solidFill>
              <a:latin typeface="Arial" charset="0"/>
            </a:endParaRPr>
          </a:p>
        </p:txBody>
      </p:sp>
      <p:cxnSp>
        <p:nvCxnSpPr>
          <p:cNvPr id="138278" name="AutoShape 37"/>
          <p:cNvCxnSpPr>
            <a:cxnSpLocks noChangeShapeType="1"/>
            <a:stCxn id="138250" idx="0"/>
            <a:endCxn id="138276" idx="1"/>
          </p:cNvCxnSpPr>
          <p:nvPr/>
        </p:nvCxnSpPr>
        <p:spPr bwMode="auto">
          <a:xfrm rot="-5400000">
            <a:off x="5453019" y="2346743"/>
            <a:ext cx="142611"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38279" name="AutoShape 38"/>
          <p:cNvCxnSpPr>
            <a:cxnSpLocks noChangeShapeType="1"/>
            <a:stCxn id="138250" idx="2"/>
            <a:endCxn id="138277" idx="1"/>
          </p:cNvCxnSpPr>
          <p:nvPr/>
        </p:nvCxnSpPr>
        <p:spPr bwMode="auto">
          <a:xfrm rot="16200000" flipH="1">
            <a:off x="5452227" y="2778536"/>
            <a:ext cx="144195"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38280" name="Text Box 39"/>
          <p:cNvSpPr txBox="1">
            <a:spLocks noChangeArrowheads="1"/>
          </p:cNvSpPr>
          <p:nvPr/>
        </p:nvSpPr>
        <p:spPr bwMode="auto">
          <a:xfrm>
            <a:off x="3458051" y="6015012"/>
            <a:ext cx="679778" cy="339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2" tIns="45581" rIns="91172" bIns="45581">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de-DE" altLang="en-US" sz="1597">
                <a:solidFill>
                  <a:srgbClr val="000000"/>
                </a:solidFill>
                <a:latin typeface="Arial" charset="0"/>
              </a:rPr>
              <a:t>SF=1</a:t>
            </a:r>
            <a:endParaRPr lang="en-US" altLang="en-US" sz="1597">
              <a:solidFill>
                <a:srgbClr val="000000"/>
              </a:solidFill>
              <a:latin typeface="Arial" charset="0"/>
            </a:endParaRPr>
          </a:p>
        </p:txBody>
      </p:sp>
      <p:sp>
        <p:nvSpPr>
          <p:cNvPr id="138281" name="Text Box 40"/>
          <p:cNvSpPr txBox="1">
            <a:spLocks noChangeArrowheads="1"/>
          </p:cNvSpPr>
          <p:nvPr/>
        </p:nvSpPr>
        <p:spPr bwMode="auto">
          <a:xfrm>
            <a:off x="4104554" y="6015012"/>
            <a:ext cx="679778" cy="339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2" tIns="45581" rIns="91172" bIns="45581">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de-DE" altLang="en-US" sz="1597">
                <a:solidFill>
                  <a:srgbClr val="000000"/>
                </a:solidFill>
                <a:latin typeface="Arial" charset="0"/>
              </a:rPr>
              <a:t>SF=2</a:t>
            </a:r>
            <a:endParaRPr lang="en-US" altLang="en-US" sz="1597">
              <a:solidFill>
                <a:srgbClr val="000000"/>
              </a:solidFill>
              <a:latin typeface="Arial" charset="0"/>
            </a:endParaRPr>
          </a:p>
        </p:txBody>
      </p:sp>
      <p:sp>
        <p:nvSpPr>
          <p:cNvPr id="138282" name="Text Box 41"/>
          <p:cNvSpPr txBox="1">
            <a:spLocks noChangeArrowheads="1"/>
          </p:cNvSpPr>
          <p:nvPr/>
        </p:nvSpPr>
        <p:spPr bwMode="auto">
          <a:xfrm>
            <a:off x="4966558" y="6015012"/>
            <a:ext cx="679778" cy="339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2" tIns="45581" rIns="91172" bIns="45581">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de-DE" altLang="en-US" sz="1597">
                <a:solidFill>
                  <a:srgbClr val="000000"/>
                </a:solidFill>
                <a:latin typeface="Arial" charset="0"/>
              </a:rPr>
              <a:t>SF=4</a:t>
            </a:r>
            <a:endParaRPr lang="en-US" altLang="en-US" sz="1597">
              <a:solidFill>
                <a:srgbClr val="000000"/>
              </a:solidFill>
              <a:latin typeface="Arial" charset="0"/>
            </a:endParaRPr>
          </a:p>
        </p:txBody>
      </p:sp>
      <p:sp>
        <p:nvSpPr>
          <p:cNvPr id="138283" name="Text Box 42"/>
          <p:cNvSpPr txBox="1">
            <a:spLocks noChangeArrowheads="1"/>
          </p:cNvSpPr>
          <p:nvPr/>
        </p:nvSpPr>
        <p:spPr bwMode="auto">
          <a:xfrm>
            <a:off x="6189843" y="6015012"/>
            <a:ext cx="679778" cy="339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2" tIns="45581" rIns="91172" bIns="45581">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de-DE" altLang="en-US" sz="1597">
                <a:solidFill>
                  <a:srgbClr val="000000"/>
                </a:solidFill>
                <a:latin typeface="Arial" charset="0"/>
              </a:rPr>
              <a:t>SF=8</a:t>
            </a:r>
            <a:endParaRPr lang="en-US" altLang="en-US" sz="1597">
              <a:solidFill>
                <a:srgbClr val="000000"/>
              </a:solidFill>
              <a:latin typeface="Arial" charset="0"/>
            </a:endParaRPr>
          </a:p>
        </p:txBody>
      </p:sp>
      <p:sp>
        <p:nvSpPr>
          <p:cNvPr id="138284" name="Text Box 43"/>
          <p:cNvSpPr txBox="1">
            <a:spLocks noChangeArrowheads="1"/>
          </p:cNvSpPr>
          <p:nvPr/>
        </p:nvSpPr>
        <p:spPr bwMode="auto">
          <a:xfrm>
            <a:off x="1085956" y="5094379"/>
            <a:ext cx="679779" cy="339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2" tIns="45581" rIns="91172" bIns="45581">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de-DE" altLang="en-US" sz="1597">
                <a:solidFill>
                  <a:srgbClr val="000000"/>
                </a:solidFill>
                <a:latin typeface="Arial" charset="0"/>
              </a:rPr>
              <a:t>SF=n</a:t>
            </a:r>
            <a:endParaRPr lang="en-US" altLang="en-US" sz="1597">
              <a:solidFill>
                <a:srgbClr val="000000"/>
              </a:solidFill>
              <a:latin typeface="Arial" charset="0"/>
            </a:endParaRPr>
          </a:p>
        </p:txBody>
      </p:sp>
      <p:sp>
        <p:nvSpPr>
          <p:cNvPr id="138285" name="Text Box 44"/>
          <p:cNvSpPr txBox="1">
            <a:spLocks noChangeArrowheads="1"/>
          </p:cNvSpPr>
          <p:nvPr/>
        </p:nvSpPr>
        <p:spPr bwMode="auto">
          <a:xfrm>
            <a:off x="1805348" y="5094379"/>
            <a:ext cx="793868" cy="339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2" tIns="45581" rIns="91172" bIns="45581">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de-DE" altLang="en-US" sz="1597">
                <a:solidFill>
                  <a:srgbClr val="000000"/>
                </a:solidFill>
                <a:latin typeface="Arial" charset="0"/>
              </a:rPr>
              <a:t>SF=2n</a:t>
            </a:r>
            <a:endParaRPr lang="en-US" altLang="en-US" sz="1597">
              <a:solidFill>
                <a:srgbClr val="000000"/>
              </a:solidFill>
              <a:latin typeface="Arial" charset="0"/>
            </a:endParaRPr>
          </a:p>
        </p:txBody>
      </p:sp>
      <p:sp>
        <p:nvSpPr>
          <p:cNvPr id="138286" name="Text Box 45"/>
          <p:cNvSpPr txBox="1">
            <a:spLocks noChangeArrowheads="1"/>
          </p:cNvSpPr>
          <p:nvPr/>
        </p:nvSpPr>
        <p:spPr bwMode="auto">
          <a:xfrm>
            <a:off x="7390943" y="2622457"/>
            <a:ext cx="354943" cy="335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2" tIns="45581" rIns="91172" bIns="45581">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de-DE" altLang="en-US" sz="1597">
                <a:solidFill>
                  <a:srgbClr val="000000"/>
                </a:solidFill>
                <a:latin typeface="Arial" charset="0"/>
              </a:rPr>
              <a:t>...</a:t>
            </a:r>
            <a:endParaRPr lang="en-US" altLang="en-US" sz="1597">
              <a:solidFill>
                <a:srgbClr val="000000"/>
              </a:solidFill>
              <a:latin typeface="Arial" charset="0"/>
            </a:endParaRPr>
          </a:p>
        </p:txBody>
      </p:sp>
      <p:sp>
        <p:nvSpPr>
          <p:cNvPr id="138287" name="Text Box 46"/>
          <p:cNvSpPr txBox="1">
            <a:spLocks noChangeArrowheads="1"/>
          </p:cNvSpPr>
          <p:nvPr/>
        </p:nvSpPr>
        <p:spPr bwMode="auto">
          <a:xfrm>
            <a:off x="7411541" y="3512982"/>
            <a:ext cx="354943" cy="335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2" tIns="45581" rIns="91172" bIns="45581">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de-DE" altLang="en-US" sz="1597">
                <a:solidFill>
                  <a:srgbClr val="000000"/>
                </a:solidFill>
                <a:latin typeface="Arial" charset="0"/>
              </a:rPr>
              <a:t>...</a:t>
            </a:r>
            <a:endParaRPr lang="en-US" altLang="en-US" sz="1597">
              <a:solidFill>
                <a:srgbClr val="000000"/>
              </a:solidFill>
              <a:latin typeface="Arial" charset="0"/>
            </a:endParaRPr>
          </a:p>
        </p:txBody>
      </p:sp>
      <p:sp>
        <p:nvSpPr>
          <p:cNvPr id="138288" name="Text Box 47"/>
          <p:cNvSpPr txBox="1">
            <a:spLocks noChangeArrowheads="1"/>
          </p:cNvSpPr>
          <p:nvPr/>
        </p:nvSpPr>
        <p:spPr bwMode="auto">
          <a:xfrm>
            <a:off x="7411541" y="4447876"/>
            <a:ext cx="354943" cy="335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2" tIns="45581" rIns="91172" bIns="45581">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de-DE" altLang="en-US" sz="1597">
                <a:solidFill>
                  <a:srgbClr val="000000"/>
                </a:solidFill>
                <a:latin typeface="Arial" charset="0"/>
              </a:rPr>
              <a:t>...</a:t>
            </a:r>
            <a:endParaRPr lang="en-US" altLang="en-US" sz="1597">
              <a:solidFill>
                <a:srgbClr val="000000"/>
              </a:solidFill>
              <a:latin typeface="Arial" charset="0"/>
            </a:endParaRPr>
          </a:p>
        </p:txBody>
      </p:sp>
      <p:sp>
        <p:nvSpPr>
          <p:cNvPr id="138289" name="Text Box 48"/>
          <p:cNvSpPr txBox="1">
            <a:spLocks noChangeArrowheads="1"/>
          </p:cNvSpPr>
          <p:nvPr/>
        </p:nvSpPr>
        <p:spPr bwMode="auto">
          <a:xfrm>
            <a:off x="7411541" y="5382770"/>
            <a:ext cx="354943" cy="335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2" tIns="45581" rIns="91172" bIns="45581">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de-DE" altLang="en-US" sz="1597">
                <a:solidFill>
                  <a:srgbClr val="000000"/>
                </a:solidFill>
                <a:latin typeface="Arial" charset="0"/>
              </a:rPr>
              <a:t>...</a:t>
            </a:r>
            <a:endParaRPr lang="en-US" altLang="en-US" sz="1597">
              <a:solidFill>
                <a:srgbClr val="000000"/>
              </a:solidFill>
              <a:latin typeface="Arial" charset="0"/>
            </a:endParaRPr>
          </a:p>
        </p:txBody>
      </p:sp>
      <p:sp>
        <p:nvSpPr>
          <p:cNvPr id="51" name="Rectangle 50"/>
          <p:cNvSpPr>
            <a:spLocks noChangeArrowheads="1"/>
          </p:cNvSpPr>
          <p:nvPr/>
        </p:nvSpPr>
        <p:spPr bwMode="auto">
          <a:xfrm>
            <a:off x="540865" y="6395307"/>
            <a:ext cx="8290447" cy="33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172" tIns="45581" rIns="91172" bIns="45581">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en-US" altLang="en-US" sz="1597">
                <a:solidFill>
                  <a:srgbClr val="000000"/>
                </a:solidFill>
                <a:latin typeface="Comic Sans MS" charset="0"/>
              </a:rPr>
              <a:t>If user 1 is given code [1,1], what orthogonal codes can we give to other users?</a:t>
            </a:r>
            <a:endParaRPr lang="en-US" altLang="en-US" sz="100">
              <a:solidFill>
                <a:srgbClr val="000000"/>
              </a:solidFill>
            </a:endParaRPr>
          </a:p>
        </p:txBody>
      </p:sp>
    </p:spTree>
    <p:extLst>
      <p:ext uri="{BB962C8B-B14F-4D97-AF65-F5344CB8AC3E}">
        <p14:creationId xmlns:p14="http://schemas.microsoft.com/office/powerpoint/2010/main" val="12222996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linds(horizontal)">
                                      <p:cBhvr>
                                        <p:cTn id="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Slide Number Placeholder 5"/>
          <p:cNvSpPr>
            <a:spLocks noGrp="1"/>
          </p:cNvSpPr>
          <p:nvPr>
            <p:ph type="sldNum" sz="quarter" idx="4294967295"/>
          </p:nvPr>
        </p:nvSpPr>
        <p:spPr>
          <a:xfrm>
            <a:off x="7013359" y="6401645"/>
            <a:ext cx="2130641" cy="45635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99">
                <a:solidFill>
                  <a:schemeClr val="tx1"/>
                </a:solidFill>
                <a:latin typeface="Times New Roman" charset="0"/>
                <a:ea typeface="ＭＳ Ｐゴシック" charset="-128"/>
              </a:defRPr>
            </a:lvl1pPr>
            <a:lvl2pPr marL="741613" indent="-285236">
              <a:defRPr sz="499">
                <a:solidFill>
                  <a:schemeClr val="tx1"/>
                </a:solidFill>
                <a:latin typeface="Times New Roman" charset="0"/>
                <a:ea typeface="ＭＳ Ｐゴシック" charset="-128"/>
              </a:defRPr>
            </a:lvl2pPr>
            <a:lvl3pPr marL="1140943" indent="-228189">
              <a:defRPr sz="499">
                <a:solidFill>
                  <a:schemeClr val="tx1"/>
                </a:solidFill>
                <a:latin typeface="Times New Roman" charset="0"/>
                <a:ea typeface="ＭＳ Ｐゴシック" charset="-128"/>
              </a:defRPr>
            </a:lvl3pPr>
            <a:lvl4pPr marL="1597320" indent="-228189">
              <a:defRPr sz="499">
                <a:solidFill>
                  <a:schemeClr val="tx1"/>
                </a:solidFill>
                <a:latin typeface="Times New Roman" charset="0"/>
                <a:ea typeface="ＭＳ Ｐゴシック" charset="-128"/>
              </a:defRPr>
            </a:lvl4pPr>
            <a:lvl5pPr marL="2053697" indent="-228189">
              <a:defRPr sz="499">
                <a:solidFill>
                  <a:schemeClr val="tx1"/>
                </a:solidFill>
                <a:latin typeface="Times New Roman" charset="0"/>
                <a:ea typeface="ＭＳ Ｐゴシック" charset="-128"/>
              </a:defRPr>
            </a:lvl5pPr>
            <a:lvl6pPr marL="2510074" indent="-228189" algn="ctr" eaLnBrk="0" fontAlgn="base" hangingPunct="0">
              <a:spcBef>
                <a:spcPct val="0"/>
              </a:spcBef>
              <a:spcAft>
                <a:spcPct val="0"/>
              </a:spcAft>
              <a:defRPr sz="499">
                <a:solidFill>
                  <a:schemeClr val="tx1"/>
                </a:solidFill>
                <a:latin typeface="Times New Roman" charset="0"/>
                <a:ea typeface="ＭＳ Ｐゴシック" charset="-128"/>
              </a:defRPr>
            </a:lvl6pPr>
            <a:lvl7pPr marL="2966451" indent="-228189" algn="ctr" eaLnBrk="0" fontAlgn="base" hangingPunct="0">
              <a:spcBef>
                <a:spcPct val="0"/>
              </a:spcBef>
              <a:spcAft>
                <a:spcPct val="0"/>
              </a:spcAft>
              <a:defRPr sz="499">
                <a:solidFill>
                  <a:schemeClr val="tx1"/>
                </a:solidFill>
                <a:latin typeface="Times New Roman" charset="0"/>
                <a:ea typeface="ＭＳ Ｐゴシック" charset="-128"/>
              </a:defRPr>
            </a:lvl7pPr>
            <a:lvl8pPr marL="3422828" indent="-228189" algn="ctr" eaLnBrk="0" fontAlgn="base" hangingPunct="0">
              <a:spcBef>
                <a:spcPct val="0"/>
              </a:spcBef>
              <a:spcAft>
                <a:spcPct val="0"/>
              </a:spcAft>
              <a:defRPr sz="499">
                <a:solidFill>
                  <a:schemeClr val="tx1"/>
                </a:solidFill>
                <a:latin typeface="Times New Roman" charset="0"/>
                <a:ea typeface="ＭＳ Ｐゴシック" charset="-128"/>
              </a:defRPr>
            </a:lvl8pPr>
            <a:lvl9pPr marL="3879205" indent="-228189" algn="ctr" eaLnBrk="0" fontAlgn="base" hangingPunct="0">
              <a:spcBef>
                <a:spcPct val="0"/>
              </a:spcBef>
              <a:spcAft>
                <a:spcPct val="0"/>
              </a:spcAft>
              <a:defRPr sz="499">
                <a:solidFill>
                  <a:schemeClr val="tx1"/>
                </a:solidFill>
                <a:latin typeface="Times New Roman" charset="0"/>
                <a:ea typeface="ＭＳ Ｐゴシック" charset="-128"/>
              </a:defRPr>
            </a:lvl9pPr>
          </a:lstStyle>
          <a:p>
            <a:fld id="{4AE38B9C-1138-4242-883A-9E7855D9EC57}" type="slidenum">
              <a:rPr lang="en-US" altLang="en-US" sz="1198">
                <a:solidFill>
                  <a:srgbClr val="000000"/>
                </a:solidFill>
                <a:latin typeface="Tahoma" charset="0"/>
              </a:rPr>
              <a:pPr/>
              <a:t>59</a:t>
            </a:fld>
            <a:endParaRPr lang="en-US" altLang="en-US" sz="1198">
              <a:solidFill>
                <a:srgbClr val="000000"/>
              </a:solidFill>
              <a:latin typeface="Tahoma" charset="0"/>
            </a:endParaRPr>
          </a:p>
        </p:txBody>
      </p:sp>
      <p:sp>
        <p:nvSpPr>
          <p:cNvPr id="140290" name="Rectangle 2"/>
          <p:cNvSpPr>
            <a:spLocks noGrp="1" noChangeArrowheads="1"/>
          </p:cNvSpPr>
          <p:nvPr>
            <p:ph type="title"/>
          </p:nvPr>
        </p:nvSpPr>
        <p:spPr>
          <a:xfrm>
            <a:off x="534527" y="82398"/>
            <a:ext cx="7769126" cy="1144056"/>
          </a:xfrm>
        </p:spPr>
        <p:txBody>
          <a:bodyPr/>
          <a:lstStyle/>
          <a:p>
            <a:r>
              <a:rPr lang="de-DE" altLang="en-US" sz="3594">
                <a:ea typeface="ＭＳ Ｐゴシック" charset="-128"/>
              </a:rPr>
              <a:t>WCDMA O</a:t>
            </a:r>
            <a:r>
              <a:rPr lang="de-DE" altLang="zh-CN" sz="3594">
                <a:ea typeface="SimSun" charset="-122"/>
              </a:rPr>
              <a:t>rthognal Variable Spreading Factor (O</a:t>
            </a:r>
            <a:r>
              <a:rPr lang="de-DE" altLang="en-US" sz="3594">
                <a:ea typeface="ＭＳ Ｐゴシック" charset="-128"/>
              </a:rPr>
              <a:t>SVF</a:t>
            </a:r>
            <a:r>
              <a:rPr lang="de-DE" altLang="zh-CN" sz="3594">
                <a:ea typeface="SimSun" charset="-122"/>
              </a:rPr>
              <a:t>)</a:t>
            </a:r>
            <a:endParaRPr lang="en-US" altLang="en-US" sz="3594">
              <a:ea typeface="ＭＳ Ｐゴシック" charset="-128"/>
            </a:endParaRPr>
          </a:p>
        </p:txBody>
      </p:sp>
      <p:sp>
        <p:nvSpPr>
          <p:cNvPr id="140291" name="Rectangle 49"/>
          <p:cNvSpPr>
            <a:spLocks noGrp="1" noChangeArrowheads="1"/>
          </p:cNvSpPr>
          <p:nvPr>
            <p:ph type="body" idx="1"/>
          </p:nvPr>
        </p:nvSpPr>
        <p:spPr>
          <a:xfrm>
            <a:off x="534527" y="1451462"/>
            <a:ext cx="7769126" cy="4647531"/>
          </a:xfrm>
        </p:spPr>
        <p:txBody>
          <a:bodyPr/>
          <a:lstStyle/>
          <a:p>
            <a:pPr>
              <a:buFont typeface="Wingdings" pitchFamily="2" charset="2"/>
              <a:buChar char="q"/>
            </a:pPr>
            <a:r>
              <a:rPr lang="en-US" altLang="en-US" sz="2396" dirty="0">
                <a:ea typeface="ＭＳ Ｐゴシック" charset="-128"/>
              </a:rPr>
              <a:t>Flexible code (spreading factor) allocation</a:t>
            </a:r>
          </a:p>
          <a:p>
            <a:pPr lvl="1">
              <a:buFont typeface="Courier New" panose="02070309020205020404" pitchFamily="49" charset="0"/>
              <a:buChar char="o"/>
            </a:pPr>
            <a:r>
              <a:rPr lang="en-US" altLang="en-US" sz="1996" dirty="0">
                <a:ea typeface="ＭＳ Ｐゴシック" charset="-128"/>
              </a:rPr>
              <a:t>up link SF: 4 – 256</a:t>
            </a:r>
          </a:p>
          <a:p>
            <a:pPr lvl="1">
              <a:buFont typeface="Courier New" panose="02070309020205020404" pitchFamily="49" charset="0"/>
              <a:buChar char="o"/>
            </a:pPr>
            <a:r>
              <a:rPr lang="en-US" altLang="en-US" sz="1996" dirty="0">
                <a:ea typeface="ＭＳ Ｐゴシック" charset="-128"/>
              </a:rPr>
              <a:t>down link SF: 4 - 512 </a:t>
            </a:r>
          </a:p>
        </p:txBody>
      </p:sp>
      <p:pic>
        <p:nvPicPr>
          <p:cNvPr id="1402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984" y="2820527"/>
            <a:ext cx="7769126" cy="391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sp>
        <p:nvSpPr>
          <p:cNvPr id="2" name="Rectangle 1"/>
          <p:cNvSpPr/>
          <p:nvPr/>
        </p:nvSpPr>
        <p:spPr>
          <a:xfrm>
            <a:off x="3264734" y="2516290"/>
            <a:ext cx="2286528" cy="399311"/>
          </a:xfrm>
          <a:prstGeom prst="rect">
            <a:avLst/>
          </a:prstGeom>
        </p:spPr>
        <p:txBody>
          <a:bodyPr wrap="none">
            <a:spAutoFit/>
          </a:bodyPr>
          <a:lstStyle/>
          <a:p>
            <a:pPr algn="ctr">
              <a:defRPr/>
            </a:pPr>
            <a:r>
              <a:rPr lang="en-US" sz="1996" kern="0" dirty="0">
                <a:solidFill>
                  <a:srgbClr val="000000"/>
                </a:solidFill>
                <a:latin typeface="Comic Sans MS" charset="0"/>
                <a:ea typeface="ＭＳ Ｐゴシック" charset="0"/>
                <a:cs typeface="ＭＳ Ｐゴシック" charset="0"/>
              </a:rPr>
              <a:t>WCDMA downlink</a:t>
            </a:r>
            <a:endParaRPr lang="en-US" sz="499" dirty="0">
              <a:solidFill>
                <a:srgbClr val="000000"/>
              </a:solidFill>
              <a:ea typeface="ＭＳ Ｐゴシック" charset="0"/>
              <a:cs typeface="ＭＳ Ｐゴシック" charset="0"/>
            </a:endParaRPr>
          </a:p>
        </p:txBody>
      </p:sp>
    </p:spTree>
    <p:extLst>
      <p:ext uri="{BB962C8B-B14F-4D97-AF65-F5344CB8AC3E}">
        <p14:creationId xmlns:p14="http://schemas.microsoft.com/office/powerpoint/2010/main" val="371565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Slide Number Placeholder 2"/>
          <p:cNvSpPr>
            <a:spLocks noGrp="1"/>
          </p:cNvSpPr>
          <p:nvPr>
            <p:ph type="sldNum" sz="quarter" idx="4294967295"/>
          </p:nvPr>
        </p:nvSpPr>
        <p:spPr>
          <a:xfrm>
            <a:off x="8686800" y="6515100"/>
            <a:ext cx="4572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l">
              <a:spcBef>
                <a:spcPct val="0"/>
              </a:spcBef>
              <a:buClrTx/>
              <a:buSzTx/>
              <a:buFontTx/>
              <a:buNone/>
            </a:pPr>
            <a:fld id="{2268D687-77AC-6349-84FA-B1441D81BE7A}" type="slidenum">
              <a:rPr lang="en-US" altLang="en-US" sz="1400">
                <a:solidFill>
                  <a:srgbClr val="000000"/>
                </a:solidFill>
                <a:latin typeface="Times New Roman" charset="0"/>
              </a:rPr>
              <a:pPr algn="l">
                <a:spcBef>
                  <a:spcPct val="0"/>
                </a:spcBef>
                <a:buClrTx/>
                <a:buSzTx/>
                <a:buFontTx/>
                <a:buNone/>
              </a:pPr>
              <a:t>6</a:t>
            </a:fld>
            <a:endParaRPr lang="en-US" altLang="en-US" sz="1400">
              <a:solidFill>
                <a:srgbClr val="000000"/>
              </a:solidFill>
              <a:latin typeface="Times New Roman" charset="0"/>
            </a:endParaRPr>
          </a:p>
        </p:txBody>
      </p:sp>
      <p:sp>
        <p:nvSpPr>
          <p:cNvPr id="146434" name="Rectangle 2"/>
          <p:cNvSpPr>
            <a:spLocks noChangeArrowheads="1"/>
          </p:cNvSpPr>
          <p:nvPr/>
        </p:nvSpPr>
        <p:spPr bwMode="auto">
          <a:xfrm>
            <a:off x="533400" y="228600"/>
            <a:ext cx="80200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4000" u="sng">
                <a:solidFill>
                  <a:srgbClr val="3333CC"/>
                </a:solidFill>
              </a:rPr>
              <a:t>Outline</a:t>
            </a:r>
          </a:p>
        </p:txBody>
      </p:sp>
      <p:sp>
        <p:nvSpPr>
          <p:cNvPr id="207875" name="Rectangle 3"/>
          <p:cNvSpPr>
            <a:spLocks noChangeArrowheads="1"/>
          </p:cNvSpPr>
          <p:nvPr/>
        </p:nvSpPr>
        <p:spPr bwMode="auto">
          <a:xfrm>
            <a:off x="533400" y="1371600"/>
            <a:ext cx="8077200" cy="5360276"/>
          </a:xfrm>
          <a:prstGeom prst="rect">
            <a:avLst/>
          </a:prstGeom>
          <a:noFill/>
          <a:ln>
            <a:noFill/>
          </a:ln>
          <a:extLst>
            <a:ext uri="{909E8E84-426E-40dd-AFC4-6F175D3DCCD1}"/>
            <a:ext uri="{91240B29-F687-4f45-9708-019B960494DF}"/>
          </a:extLst>
        </p:spPr>
        <p:txBody>
          <a:bodyPr/>
          <a:lstStyle/>
          <a:p>
            <a:pPr marL="342900" indent="-342900">
              <a:spcBef>
                <a:spcPct val="20000"/>
              </a:spcBef>
              <a:buClr>
                <a:srgbClr val="3333CC"/>
              </a:buClr>
              <a:buSzPct val="85000"/>
              <a:buFont typeface="Wingdings" charset="0"/>
              <a:buChar char="q"/>
              <a:defRPr/>
            </a:pPr>
            <a:r>
              <a:rPr lang="en-US" sz="2800" dirty="0">
                <a:solidFill>
                  <a:srgbClr val="000000"/>
                </a:solidFill>
                <a:latin typeface="Comic Sans MS" charset="0"/>
                <a:ea typeface="ＭＳ Ｐゴシック" charset="0"/>
                <a:cs typeface="ＭＳ Ｐゴシック" charset="0"/>
              </a:rPr>
              <a:t>Admin and recap</a:t>
            </a:r>
          </a:p>
          <a:p>
            <a:pPr marL="342900" indent="-342900">
              <a:spcBef>
                <a:spcPct val="20000"/>
              </a:spcBef>
              <a:buClr>
                <a:srgbClr val="3333CC"/>
              </a:buClr>
              <a:buSzPct val="85000"/>
              <a:buFont typeface="Wingdings" charset="0"/>
              <a:buChar char="q"/>
              <a:defRPr/>
            </a:pPr>
            <a:r>
              <a:rPr lang="en-US" sz="2800" dirty="0">
                <a:solidFill>
                  <a:schemeClr val="bg1">
                    <a:lumMod val="75000"/>
                  </a:schemeClr>
                </a:solidFill>
                <a:latin typeface="Comic Sans MS" charset="0"/>
                <a:ea typeface="ＭＳ Ｐゴシック" charset="0"/>
                <a:cs typeface="ＭＳ Ｐゴシック" charset="0"/>
              </a:rPr>
              <a:t>Network layer</a:t>
            </a:r>
          </a:p>
          <a:p>
            <a:pPr marL="342900" indent="-342900">
              <a:spcBef>
                <a:spcPct val="20000"/>
              </a:spcBef>
              <a:buClr>
                <a:srgbClr val="3333CC"/>
              </a:buClr>
              <a:buSzPct val="85000"/>
              <a:buFont typeface="Wingdings" charset="0"/>
              <a:buChar char="q"/>
              <a:defRPr/>
            </a:pPr>
            <a:r>
              <a:rPr lang="en-US" sz="2800" dirty="0">
                <a:latin typeface="Comic Sans MS" charset="0"/>
                <a:ea typeface="ＭＳ Ｐゴシック" charset="0"/>
                <a:cs typeface="ＭＳ Ｐゴシック" charset="0"/>
              </a:rPr>
              <a:t>Link layer</a:t>
            </a:r>
          </a:p>
          <a:p>
            <a:pPr marL="914400" lvl="1" indent="-457200">
              <a:spcBef>
                <a:spcPct val="20000"/>
              </a:spcBef>
              <a:buClr>
                <a:srgbClr val="3333CC"/>
              </a:buClr>
              <a:buSzPct val="85000"/>
              <a:buFont typeface="Courier New" charset="0"/>
              <a:buChar char="o"/>
              <a:defRPr/>
            </a:pPr>
            <a:r>
              <a:rPr lang="en-US" sz="2800" dirty="0">
                <a:latin typeface="Comic Sans MS" charset="0"/>
                <a:ea typeface="ＭＳ Ｐゴシック" charset="0"/>
                <a:cs typeface="ＭＳ Ｐゴシック" charset="0"/>
              </a:rPr>
              <a:t>Overview</a:t>
            </a:r>
          </a:p>
          <a:p>
            <a:pPr marL="914400" lvl="1" indent="-457200">
              <a:spcBef>
                <a:spcPct val="20000"/>
              </a:spcBef>
              <a:buClr>
                <a:srgbClr val="3333CC"/>
              </a:buClr>
              <a:buSzPct val="85000"/>
              <a:buFont typeface="Courier New" charset="0"/>
              <a:buChar char="o"/>
              <a:defRPr/>
            </a:pPr>
            <a:r>
              <a:rPr lang="en-US" sz="2800" dirty="0">
                <a:latin typeface="Comic Sans MS" charset="0"/>
                <a:ea typeface="ＭＳ Ｐゴシック" charset="0"/>
                <a:cs typeface="ＭＳ Ｐゴシック" charset="0"/>
              </a:rPr>
              <a:t>Media access</a:t>
            </a:r>
          </a:p>
          <a:p>
            <a:pPr marL="914400" lvl="1" indent="-457200">
              <a:spcBef>
                <a:spcPct val="20000"/>
              </a:spcBef>
              <a:buClr>
                <a:srgbClr val="3333CC"/>
              </a:buClr>
              <a:buSzPct val="85000"/>
              <a:buFont typeface="Courier New" charset="0"/>
              <a:buChar char="o"/>
              <a:defRPr/>
            </a:pPr>
            <a:r>
              <a:rPr lang="en-US" sz="2800" dirty="0">
                <a:latin typeface="Comic Sans MS" charset="0"/>
                <a:ea typeface="ＭＳ Ｐゴシック" charset="0"/>
                <a:cs typeface="ＭＳ Ｐゴシック" charset="0"/>
              </a:rPr>
              <a:t>Link layer forwarding</a:t>
            </a:r>
          </a:p>
        </p:txBody>
      </p:sp>
    </p:spTree>
    <p:extLst>
      <p:ext uri="{BB962C8B-B14F-4D97-AF65-F5344CB8AC3E}">
        <p14:creationId xmlns:p14="http://schemas.microsoft.com/office/powerpoint/2010/main" val="18767253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6"/>
          <p:cNvSpPr>
            <a:spLocks noGrp="1"/>
          </p:cNvSpPr>
          <p:nvPr>
            <p:ph type="sldNum" sz="quarter" idx="4294967295"/>
          </p:nvPr>
        </p:nvSpPr>
        <p:spPr>
          <a:xfrm>
            <a:off x="7013359" y="6401645"/>
            <a:ext cx="2130641" cy="456355"/>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499">
                <a:solidFill>
                  <a:schemeClr val="tx1"/>
                </a:solidFill>
                <a:latin typeface="Times New Roman" charset="0"/>
                <a:ea typeface="ＭＳ Ｐゴシック" charset="-128"/>
              </a:defRPr>
            </a:lvl1pPr>
            <a:lvl2pPr marL="741613" indent="-285236">
              <a:defRPr sz="499">
                <a:solidFill>
                  <a:schemeClr val="tx1"/>
                </a:solidFill>
                <a:latin typeface="Times New Roman" charset="0"/>
                <a:ea typeface="ＭＳ Ｐゴシック" charset="-128"/>
              </a:defRPr>
            </a:lvl2pPr>
            <a:lvl3pPr marL="1140943" indent="-228189">
              <a:defRPr sz="499">
                <a:solidFill>
                  <a:schemeClr val="tx1"/>
                </a:solidFill>
                <a:latin typeface="Times New Roman" charset="0"/>
                <a:ea typeface="ＭＳ Ｐゴシック" charset="-128"/>
              </a:defRPr>
            </a:lvl3pPr>
            <a:lvl4pPr marL="1597320" indent="-228189">
              <a:defRPr sz="499">
                <a:solidFill>
                  <a:schemeClr val="tx1"/>
                </a:solidFill>
                <a:latin typeface="Times New Roman" charset="0"/>
                <a:ea typeface="ＭＳ Ｐゴシック" charset="-128"/>
              </a:defRPr>
            </a:lvl4pPr>
            <a:lvl5pPr marL="2053697" indent="-228189">
              <a:defRPr sz="499">
                <a:solidFill>
                  <a:schemeClr val="tx1"/>
                </a:solidFill>
                <a:latin typeface="Times New Roman" charset="0"/>
                <a:ea typeface="ＭＳ Ｐゴシック" charset="-128"/>
              </a:defRPr>
            </a:lvl5pPr>
            <a:lvl6pPr marL="2510074" indent="-228189" algn="ctr" eaLnBrk="0" fontAlgn="base" hangingPunct="0">
              <a:spcBef>
                <a:spcPct val="0"/>
              </a:spcBef>
              <a:spcAft>
                <a:spcPct val="0"/>
              </a:spcAft>
              <a:defRPr sz="499">
                <a:solidFill>
                  <a:schemeClr val="tx1"/>
                </a:solidFill>
                <a:latin typeface="Times New Roman" charset="0"/>
                <a:ea typeface="ＭＳ Ｐゴシック" charset="-128"/>
              </a:defRPr>
            </a:lvl6pPr>
            <a:lvl7pPr marL="2966451" indent="-228189" algn="ctr" eaLnBrk="0" fontAlgn="base" hangingPunct="0">
              <a:spcBef>
                <a:spcPct val="0"/>
              </a:spcBef>
              <a:spcAft>
                <a:spcPct val="0"/>
              </a:spcAft>
              <a:defRPr sz="499">
                <a:solidFill>
                  <a:schemeClr val="tx1"/>
                </a:solidFill>
                <a:latin typeface="Times New Roman" charset="0"/>
                <a:ea typeface="ＭＳ Ｐゴシック" charset="-128"/>
              </a:defRPr>
            </a:lvl7pPr>
            <a:lvl8pPr marL="3422828" indent="-228189" algn="ctr" eaLnBrk="0" fontAlgn="base" hangingPunct="0">
              <a:spcBef>
                <a:spcPct val="0"/>
              </a:spcBef>
              <a:spcAft>
                <a:spcPct val="0"/>
              </a:spcAft>
              <a:defRPr sz="499">
                <a:solidFill>
                  <a:schemeClr val="tx1"/>
                </a:solidFill>
                <a:latin typeface="Times New Roman" charset="0"/>
                <a:ea typeface="ＭＳ Ｐゴシック" charset="-128"/>
              </a:defRPr>
            </a:lvl8pPr>
            <a:lvl9pPr marL="3879205" indent="-228189" algn="ctr" eaLnBrk="0" fontAlgn="base" hangingPunct="0">
              <a:spcBef>
                <a:spcPct val="0"/>
              </a:spcBef>
              <a:spcAft>
                <a:spcPct val="0"/>
              </a:spcAft>
              <a:defRPr sz="499">
                <a:solidFill>
                  <a:schemeClr val="tx1"/>
                </a:solidFill>
                <a:latin typeface="Times New Roman" charset="0"/>
                <a:ea typeface="ＭＳ Ｐゴシック" charset="-128"/>
              </a:defRPr>
            </a:lvl9pPr>
          </a:lstStyle>
          <a:p>
            <a:fld id="{19A0C45B-E41C-374A-8202-D651C9536CEA}" type="slidenum">
              <a:rPr lang="en-US" altLang="en-US" sz="1198">
                <a:solidFill>
                  <a:srgbClr val="000000"/>
                </a:solidFill>
                <a:latin typeface="Tahoma" charset="0"/>
              </a:rPr>
              <a:pPr/>
              <a:t>60</a:t>
            </a:fld>
            <a:endParaRPr lang="en-US" altLang="en-US" sz="1198">
              <a:solidFill>
                <a:srgbClr val="000000"/>
              </a:solidFill>
              <a:latin typeface="Tahoma" charset="0"/>
            </a:endParaRPr>
          </a:p>
        </p:txBody>
      </p:sp>
      <p:sp>
        <p:nvSpPr>
          <p:cNvPr id="146434" name="Rectangle 2"/>
          <p:cNvSpPr>
            <a:spLocks noGrp="1" noChangeArrowheads="1"/>
          </p:cNvSpPr>
          <p:nvPr>
            <p:ph type="title"/>
          </p:nvPr>
        </p:nvSpPr>
        <p:spPr/>
        <p:txBody>
          <a:bodyPr/>
          <a:lstStyle/>
          <a:p>
            <a:r>
              <a:rPr lang="en-US" altLang="en-US" sz="2800" dirty="0">
                <a:ea typeface="ＭＳ Ｐゴシック" charset="-128"/>
              </a:rPr>
              <a:t>Combined Random Access + </a:t>
            </a:r>
            <a:r>
              <a:rPr lang="en-US" altLang="en-US" sz="2800">
                <a:ea typeface="ＭＳ Ｐゴシック" charset="-128"/>
              </a:rPr>
              <a:t>Channel Partition: GSM </a:t>
            </a:r>
            <a:r>
              <a:rPr lang="en-US" altLang="en-US" sz="2800" dirty="0">
                <a:ea typeface="ＭＳ Ｐゴシック" charset="-128"/>
              </a:rPr>
              <a:t>Logical Channels and Request</a:t>
            </a:r>
          </a:p>
        </p:txBody>
      </p:sp>
      <p:sp>
        <p:nvSpPr>
          <p:cNvPr id="146435" name="Rectangle 3"/>
          <p:cNvSpPr>
            <a:spLocks noGrp="1" noChangeArrowheads="1"/>
          </p:cNvSpPr>
          <p:nvPr>
            <p:ph type="body" sz="half" idx="1"/>
          </p:nvPr>
        </p:nvSpPr>
        <p:spPr>
          <a:xfrm>
            <a:off x="4648060" y="1679640"/>
            <a:ext cx="3996274" cy="4901062"/>
          </a:xfrm>
        </p:spPr>
        <p:txBody>
          <a:bodyPr/>
          <a:lstStyle/>
          <a:p>
            <a:pPr>
              <a:lnSpc>
                <a:spcPct val="90000"/>
              </a:lnSpc>
              <a:buFont typeface="Wingdings" pitchFamily="2" charset="2"/>
              <a:buChar char="q"/>
            </a:pPr>
            <a:r>
              <a:rPr lang="en-US" altLang="en-US" sz="1996" dirty="0">
                <a:ea typeface="ＭＳ Ｐゴシック" charset="-128"/>
              </a:rPr>
              <a:t>Control channels</a:t>
            </a:r>
          </a:p>
          <a:p>
            <a:pPr lvl="1">
              <a:lnSpc>
                <a:spcPct val="90000"/>
              </a:lnSpc>
              <a:buFont typeface="Courier New" panose="02070309020205020404" pitchFamily="49" charset="0"/>
              <a:buChar char="o"/>
            </a:pPr>
            <a:r>
              <a:rPr lang="en-US" altLang="en-US" sz="1597" dirty="0">
                <a:ea typeface="ＭＳ Ｐゴシック" charset="-128"/>
              </a:rPr>
              <a:t>Broadcast control channel (BCCH)</a:t>
            </a:r>
          </a:p>
          <a:p>
            <a:pPr lvl="2">
              <a:lnSpc>
                <a:spcPct val="90000"/>
              </a:lnSpc>
            </a:pPr>
            <a:r>
              <a:rPr lang="en-US" altLang="en-US" sz="1397" dirty="0">
                <a:ea typeface="ＭＳ Ｐゴシック" charset="-128"/>
              </a:rPr>
              <a:t>from base station, announces cell identifier, synchronization</a:t>
            </a:r>
          </a:p>
          <a:p>
            <a:pPr lvl="1">
              <a:lnSpc>
                <a:spcPct val="90000"/>
              </a:lnSpc>
              <a:buFont typeface="Courier New" panose="02070309020205020404" pitchFamily="49" charset="0"/>
              <a:buChar char="o"/>
            </a:pPr>
            <a:r>
              <a:rPr lang="en-US" altLang="en-US" sz="1597" dirty="0">
                <a:ea typeface="ＭＳ Ｐゴシック" charset="-128"/>
              </a:rPr>
              <a:t>Common control channels (CCCH)</a:t>
            </a:r>
          </a:p>
          <a:p>
            <a:pPr lvl="2">
              <a:lnSpc>
                <a:spcPct val="90000"/>
              </a:lnSpc>
            </a:pPr>
            <a:r>
              <a:rPr lang="en-US" altLang="en-US" sz="1597" dirty="0">
                <a:ea typeface="ＭＳ Ｐゴシック" charset="-128"/>
              </a:rPr>
              <a:t>paging channel (PCH): b</a:t>
            </a:r>
            <a:r>
              <a:rPr lang="en-US" altLang="en-US" sz="1198" dirty="0">
                <a:ea typeface="ＭＳ Ｐゴシック" charset="-128"/>
              </a:rPr>
              <a:t>ase transceiver station (BTS) pages a mobile host (MS)</a:t>
            </a:r>
          </a:p>
          <a:p>
            <a:pPr lvl="2">
              <a:lnSpc>
                <a:spcPct val="90000"/>
              </a:lnSpc>
            </a:pPr>
            <a:r>
              <a:rPr lang="en-US" altLang="en-US" sz="1597" dirty="0">
                <a:ea typeface="ＭＳ Ｐゴシック" charset="-128"/>
              </a:rPr>
              <a:t>random access channel (RACH): </a:t>
            </a:r>
            <a:r>
              <a:rPr lang="en-US" altLang="en-US" sz="1198" dirty="0">
                <a:ea typeface="ＭＳ Ｐゴシック" charset="-128"/>
              </a:rPr>
              <a:t>MSs for initial access, </a:t>
            </a:r>
            <a:r>
              <a:rPr lang="en-US" altLang="en-US" sz="1198" b="1" dirty="0">
                <a:solidFill>
                  <a:srgbClr val="FF0000"/>
                </a:solidFill>
                <a:ea typeface="ＭＳ Ｐゴシック" charset="-128"/>
              </a:rPr>
              <a:t>slotted Aloha</a:t>
            </a:r>
            <a:endParaRPr lang="en-US" altLang="zh-CN" sz="1597" b="1" dirty="0">
              <a:solidFill>
                <a:srgbClr val="FF0000"/>
              </a:solidFill>
              <a:ea typeface="SimSun" charset="-122"/>
            </a:endParaRPr>
          </a:p>
          <a:p>
            <a:pPr lvl="2">
              <a:lnSpc>
                <a:spcPct val="90000"/>
              </a:lnSpc>
            </a:pPr>
            <a:r>
              <a:rPr lang="en-US" altLang="en-US" sz="1597" dirty="0">
                <a:ea typeface="ＭＳ Ｐゴシック" charset="-128"/>
              </a:rPr>
              <a:t>access grant channel (AGCH): </a:t>
            </a:r>
            <a:r>
              <a:rPr lang="en-US" altLang="en-US" sz="1198" dirty="0">
                <a:ea typeface="ＭＳ Ｐゴシック" charset="-128"/>
              </a:rPr>
              <a:t>BTS informs an MS its allocation</a:t>
            </a:r>
          </a:p>
          <a:p>
            <a:pPr lvl="1">
              <a:lnSpc>
                <a:spcPct val="90000"/>
              </a:lnSpc>
              <a:buFont typeface="Courier New" panose="02070309020205020404" pitchFamily="49" charset="0"/>
              <a:buChar char="o"/>
            </a:pPr>
            <a:r>
              <a:rPr lang="en-US" altLang="en-US" sz="1597" dirty="0">
                <a:ea typeface="ＭＳ Ｐゴシック" charset="-128"/>
              </a:rPr>
              <a:t>Dedicated control channels</a:t>
            </a:r>
          </a:p>
          <a:p>
            <a:pPr lvl="2">
              <a:lnSpc>
                <a:spcPct val="90000"/>
              </a:lnSpc>
            </a:pPr>
            <a:r>
              <a:rPr lang="en-US" altLang="en-US" sz="1198" dirty="0">
                <a:ea typeface="ＭＳ Ｐゴシック" charset="-128"/>
              </a:rPr>
              <a:t>standalone dedicated control channel (SDCCH): signaling and short message between MS and an MS</a:t>
            </a:r>
            <a:endParaRPr lang="en-US" altLang="zh-CN" sz="1198" dirty="0">
              <a:ea typeface="SimSun" charset="-122"/>
            </a:endParaRPr>
          </a:p>
          <a:p>
            <a:pPr>
              <a:lnSpc>
                <a:spcPct val="90000"/>
              </a:lnSpc>
              <a:buFont typeface="Wingdings" pitchFamily="2" charset="2"/>
              <a:buChar char="q"/>
            </a:pPr>
            <a:r>
              <a:rPr lang="en-US" altLang="en-US" sz="1996" dirty="0">
                <a:ea typeface="ＭＳ Ｐゴシック" charset="-128"/>
              </a:rPr>
              <a:t>Traffic channels (TCH)</a:t>
            </a:r>
            <a:endParaRPr lang="en-US" altLang="en-US" sz="1597" dirty="0">
              <a:ea typeface="ＭＳ Ｐゴシック" charset="-128"/>
            </a:endParaRPr>
          </a:p>
        </p:txBody>
      </p:sp>
      <p:sp>
        <p:nvSpPr>
          <p:cNvPr id="146436" name="Rectangle 4"/>
          <p:cNvSpPr>
            <a:spLocks noGrp="1" noChangeArrowheads="1"/>
          </p:cNvSpPr>
          <p:nvPr>
            <p:ph type="body" sz="half" idx="2"/>
          </p:nvPr>
        </p:nvSpPr>
        <p:spPr>
          <a:xfrm>
            <a:off x="586818" y="1527521"/>
            <a:ext cx="3810880" cy="4647531"/>
          </a:xfrm>
        </p:spPr>
        <p:txBody>
          <a:bodyPr/>
          <a:lstStyle/>
          <a:p>
            <a:pPr>
              <a:lnSpc>
                <a:spcPct val="90000"/>
              </a:lnSpc>
              <a:buFont typeface="Wingdings" pitchFamily="2" charset="2"/>
              <a:buChar char="q"/>
            </a:pPr>
            <a:r>
              <a:rPr lang="en-US" altLang="en-US" sz="1797" dirty="0">
                <a:ea typeface="ＭＳ Ｐゴシック" charset="-128"/>
              </a:rPr>
              <a:t>call setup from an MS</a:t>
            </a:r>
            <a:endParaRPr lang="en-US" altLang="en-US" sz="2396" dirty="0">
              <a:ea typeface="ＭＳ Ｐゴシック" charset="-128"/>
            </a:endParaRPr>
          </a:p>
        </p:txBody>
      </p:sp>
      <p:sp>
        <p:nvSpPr>
          <p:cNvPr id="146437" name="Line 5"/>
          <p:cNvSpPr>
            <a:spLocks noChangeShapeType="1"/>
          </p:cNvSpPr>
          <p:nvPr/>
        </p:nvSpPr>
        <p:spPr bwMode="auto">
          <a:xfrm>
            <a:off x="4207550" y="2058352"/>
            <a:ext cx="0" cy="396299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172" tIns="45581" rIns="91172" bIns="45581" anchor="ctr"/>
          <a:lstStyle/>
          <a:p>
            <a:pPr algn="ctr"/>
            <a:endParaRPr lang="en-US" sz="499">
              <a:solidFill>
                <a:srgbClr val="000000"/>
              </a:solidFill>
            </a:endParaRPr>
          </a:p>
        </p:txBody>
      </p:sp>
      <p:sp>
        <p:nvSpPr>
          <p:cNvPr id="146438" name="Text Box 6"/>
          <p:cNvSpPr txBox="1">
            <a:spLocks noChangeArrowheads="1"/>
          </p:cNvSpPr>
          <p:nvPr/>
        </p:nvSpPr>
        <p:spPr bwMode="auto">
          <a:xfrm>
            <a:off x="3955605" y="1773130"/>
            <a:ext cx="540336" cy="30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07" tIns="45660" rIns="91307" bIns="45660">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en-US" altLang="en-US" sz="1397">
                <a:solidFill>
                  <a:srgbClr val="000000"/>
                </a:solidFill>
                <a:latin typeface="Comic Sans MS" charset="0"/>
              </a:rPr>
              <a:t>BTS</a:t>
            </a:r>
          </a:p>
        </p:txBody>
      </p:sp>
      <p:sp>
        <p:nvSpPr>
          <p:cNvPr id="146439" name="Line 7"/>
          <p:cNvSpPr>
            <a:spLocks noChangeShapeType="1"/>
          </p:cNvSpPr>
          <p:nvPr/>
        </p:nvSpPr>
        <p:spPr bwMode="auto">
          <a:xfrm>
            <a:off x="1735628" y="2058352"/>
            <a:ext cx="0" cy="396299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172" tIns="45581" rIns="91172" bIns="45581" anchor="ctr"/>
          <a:lstStyle/>
          <a:p>
            <a:pPr algn="ctr"/>
            <a:endParaRPr lang="en-US" sz="499">
              <a:solidFill>
                <a:srgbClr val="000000"/>
              </a:solidFill>
            </a:endParaRPr>
          </a:p>
        </p:txBody>
      </p:sp>
      <p:sp>
        <p:nvSpPr>
          <p:cNvPr id="146440" name="Text Box 8"/>
          <p:cNvSpPr txBox="1">
            <a:spLocks noChangeArrowheads="1"/>
          </p:cNvSpPr>
          <p:nvPr/>
        </p:nvSpPr>
        <p:spPr bwMode="auto">
          <a:xfrm>
            <a:off x="1520127" y="1784221"/>
            <a:ext cx="464278" cy="305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07" tIns="45660" rIns="91307" bIns="45660">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en-US" altLang="en-US" sz="1397">
                <a:solidFill>
                  <a:srgbClr val="000000"/>
                </a:solidFill>
                <a:latin typeface="Comic Sans MS" charset="0"/>
              </a:rPr>
              <a:t>MS</a:t>
            </a:r>
          </a:p>
        </p:txBody>
      </p:sp>
      <p:grpSp>
        <p:nvGrpSpPr>
          <p:cNvPr id="2" name="Group 9"/>
          <p:cNvGrpSpPr>
            <a:grpSpLocks/>
          </p:cNvGrpSpPr>
          <p:nvPr/>
        </p:nvGrpSpPr>
        <p:grpSpPr bwMode="auto">
          <a:xfrm>
            <a:off x="1735628" y="2265929"/>
            <a:ext cx="2544812" cy="328006"/>
            <a:chOff x="3554" y="1473"/>
            <a:chExt cx="1604" cy="207"/>
          </a:xfrm>
        </p:grpSpPr>
        <p:sp>
          <p:nvSpPr>
            <p:cNvPr id="146453" name="Line 10"/>
            <p:cNvSpPr>
              <a:spLocks noChangeShapeType="1"/>
            </p:cNvSpPr>
            <p:nvPr/>
          </p:nvSpPr>
          <p:spPr bwMode="auto">
            <a:xfrm>
              <a:off x="3575" y="1680"/>
              <a:ext cx="152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en-US" sz="499">
                <a:solidFill>
                  <a:srgbClr val="000000"/>
                </a:solidFill>
              </a:endParaRPr>
            </a:p>
          </p:txBody>
        </p:sp>
        <p:sp>
          <p:nvSpPr>
            <p:cNvPr id="146454" name="Text Box 11"/>
            <p:cNvSpPr txBox="1">
              <a:spLocks noChangeArrowheads="1"/>
            </p:cNvSpPr>
            <p:nvPr/>
          </p:nvSpPr>
          <p:spPr bwMode="auto">
            <a:xfrm>
              <a:off x="3554" y="1473"/>
              <a:ext cx="1604"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8" tIns="45704" rIns="91408" bIns="45704">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en-US" sz="1198">
                  <a:solidFill>
                    <a:srgbClr val="000000"/>
                  </a:solidFill>
                  <a:latin typeface="Comic Sans MS" charset="0"/>
                </a:rPr>
                <a:t>RACH (request signaling channel)</a:t>
              </a:r>
            </a:p>
          </p:txBody>
        </p:sp>
      </p:grpSp>
      <p:grpSp>
        <p:nvGrpSpPr>
          <p:cNvPr id="3" name="Group 12"/>
          <p:cNvGrpSpPr>
            <a:grpSpLocks/>
          </p:cNvGrpSpPr>
          <p:nvPr/>
        </p:nvGrpSpPr>
        <p:grpSpPr bwMode="auto">
          <a:xfrm>
            <a:off x="1735628" y="2728622"/>
            <a:ext cx="2456077" cy="293145"/>
            <a:chOff x="3554" y="1765"/>
            <a:chExt cx="1548" cy="184"/>
          </a:xfrm>
        </p:grpSpPr>
        <p:sp>
          <p:nvSpPr>
            <p:cNvPr id="146451" name="Line 13"/>
            <p:cNvSpPr>
              <a:spLocks noChangeShapeType="1"/>
            </p:cNvSpPr>
            <p:nvPr/>
          </p:nvSpPr>
          <p:spPr bwMode="auto">
            <a:xfrm flipV="1">
              <a:off x="3554" y="1949"/>
              <a:ext cx="1544"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pPr algn="ctr"/>
              <a:endParaRPr lang="en-US" sz="499">
                <a:solidFill>
                  <a:srgbClr val="000000"/>
                </a:solidFill>
              </a:endParaRPr>
            </a:p>
          </p:txBody>
        </p:sp>
        <p:sp>
          <p:nvSpPr>
            <p:cNvPr id="146452" name="Text Box 14"/>
            <p:cNvSpPr txBox="1">
              <a:spLocks noChangeArrowheads="1"/>
            </p:cNvSpPr>
            <p:nvPr/>
          </p:nvSpPr>
          <p:spPr bwMode="auto">
            <a:xfrm>
              <a:off x="3566" y="1765"/>
              <a:ext cx="153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8" tIns="45704" rIns="91408" bIns="45704">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en-US" sz="1198">
                  <a:solidFill>
                    <a:srgbClr val="000000"/>
                  </a:solidFill>
                  <a:latin typeface="Comic Sans MS" charset="0"/>
                </a:rPr>
                <a:t>AGCH (assign signaling channel)</a:t>
              </a:r>
            </a:p>
          </p:txBody>
        </p:sp>
      </p:grpSp>
      <p:grpSp>
        <p:nvGrpSpPr>
          <p:cNvPr id="4" name="Group 15"/>
          <p:cNvGrpSpPr>
            <a:grpSpLocks/>
          </p:cNvGrpSpPr>
          <p:nvPr/>
        </p:nvGrpSpPr>
        <p:grpSpPr bwMode="auto">
          <a:xfrm>
            <a:off x="1754643" y="3218253"/>
            <a:ext cx="2451324" cy="328005"/>
            <a:chOff x="3554" y="1473"/>
            <a:chExt cx="1545" cy="207"/>
          </a:xfrm>
        </p:grpSpPr>
        <p:sp>
          <p:nvSpPr>
            <p:cNvPr id="146449" name="Line 16"/>
            <p:cNvSpPr>
              <a:spLocks noChangeShapeType="1"/>
            </p:cNvSpPr>
            <p:nvPr/>
          </p:nvSpPr>
          <p:spPr bwMode="auto">
            <a:xfrm>
              <a:off x="3575" y="1680"/>
              <a:ext cx="152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en-US" sz="499">
                <a:solidFill>
                  <a:srgbClr val="000000"/>
                </a:solidFill>
              </a:endParaRPr>
            </a:p>
          </p:txBody>
        </p:sp>
        <p:sp>
          <p:nvSpPr>
            <p:cNvPr id="146450" name="Text Box 17"/>
            <p:cNvSpPr txBox="1">
              <a:spLocks noChangeArrowheads="1"/>
            </p:cNvSpPr>
            <p:nvPr/>
          </p:nvSpPr>
          <p:spPr bwMode="auto">
            <a:xfrm>
              <a:off x="3554" y="1473"/>
              <a:ext cx="1350"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8" tIns="45704" rIns="91408" bIns="45704">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en-US" sz="1198">
                  <a:solidFill>
                    <a:srgbClr val="000000"/>
                  </a:solidFill>
                  <a:latin typeface="Comic Sans MS" charset="0"/>
                </a:rPr>
                <a:t>SDCCH (request call setup)</a:t>
              </a:r>
            </a:p>
          </p:txBody>
        </p:sp>
      </p:grpSp>
      <p:grpSp>
        <p:nvGrpSpPr>
          <p:cNvPr id="5" name="Group 18"/>
          <p:cNvGrpSpPr>
            <a:grpSpLocks/>
          </p:cNvGrpSpPr>
          <p:nvPr/>
        </p:nvGrpSpPr>
        <p:grpSpPr bwMode="auto">
          <a:xfrm>
            <a:off x="1767320" y="4324280"/>
            <a:ext cx="2449738" cy="291560"/>
            <a:chOff x="3554" y="1765"/>
            <a:chExt cx="1544" cy="184"/>
          </a:xfrm>
        </p:grpSpPr>
        <p:sp>
          <p:nvSpPr>
            <p:cNvPr id="146447" name="Line 19"/>
            <p:cNvSpPr>
              <a:spLocks noChangeShapeType="1"/>
            </p:cNvSpPr>
            <p:nvPr/>
          </p:nvSpPr>
          <p:spPr bwMode="auto">
            <a:xfrm flipV="1">
              <a:off x="3554" y="1949"/>
              <a:ext cx="1544"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pPr algn="ctr"/>
              <a:endParaRPr lang="en-US" sz="499">
                <a:solidFill>
                  <a:srgbClr val="000000"/>
                </a:solidFill>
              </a:endParaRPr>
            </a:p>
          </p:txBody>
        </p:sp>
        <p:sp>
          <p:nvSpPr>
            <p:cNvPr id="146448" name="Text Box 20"/>
            <p:cNvSpPr txBox="1">
              <a:spLocks noChangeArrowheads="1"/>
            </p:cNvSpPr>
            <p:nvPr/>
          </p:nvSpPr>
          <p:spPr bwMode="auto">
            <a:xfrm>
              <a:off x="3566" y="1765"/>
              <a:ext cx="1046"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8" tIns="45704" rIns="91408" bIns="45704">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en-US" sz="1198">
                  <a:solidFill>
                    <a:srgbClr val="000000"/>
                  </a:solidFill>
                  <a:latin typeface="Comic Sans MS" charset="0"/>
                </a:rPr>
                <a:t>SDCCH (assign TCH)</a:t>
              </a:r>
            </a:p>
          </p:txBody>
        </p:sp>
      </p:grpSp>
      <p:sp>
        <p:nvSpPr>
          <p:cNvPr id="878613" name="Rectangle 21"/>
          <p:cNvSpPr>
            <a:spLocks noChangeArrowheads="1"/>
          </p:cNvSpPr>
          <p:nvPr/>
        </p:nvSpPr>
        <p:spPr bwMode="auto">
          <a:xfrm>
            <a:off x="1502697" y="3817220"/>
            <a:ext cx="2939369" cy="396141"/>
          </a:xfrm>
          <a:prstGeom prst="rect">
            <a:avLst/>
          </a:prstGeom>
          <a:solidFill>
            <a:schemeClr val="accent1"/>
          </a:solidFill>
          <a:ln w="9525">
            <a:solidFill>
              <a:schemeClr val="tx1"/>
            </a:solidFill>
            <a:miter lim="800000"/>
            <a:headEnd/>
            <a:tailEnd/>
          </a:ln>
        </p:spPr>
        <p:txBody>
          <a:bodyPr wrap="none" lIns="91307" tIns="45660" rIns="91307" bIns="45660"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en-US" altLang="en-US" sz="1397">
                <a:solidFill>
                  <a:srgbClr val="000000"/>
                </a:solidFill>
                <a:latin typeface="Comic Sans MS" charset="0"/>
              </a:rPr>
              <a:t>SDCCH message exchange</a:t>
            </a:r>
          </a:p>
        </p:txBody>
      </p:sp>
      <p:sp>
        <p:nvSpPr>
          <p:cNvPr id="878614" name="Rectangle 22"/>
          <p:cNvSpPr>
            <a:spLocks noChangeArrowheads="1"/>
          </p:cNvSpPr>
          <p:nvPr/>
        </p:nvSpPr>
        <p:spPr bwMode="auto">
          <a:xfrm>
            <a:off x="1512204" y="4883632"/>
            <a:ext cx="2939369" cy="396141"/>
          </a:xfrm>
          <a:prstGeom prst="rect">
            <a:avLst/>
          </a:prstGeom>
          <a:solidFill>
            <a:schemeClr val="accent1"/>
          </a:solidFill>
          <a:ln w="9525">
            <a:solidFill>
              <a:schemeClr val="tx1"/>
            </a:solidFill>
            <a:miter lim="800000"/>
            <a:headEnd/>
            <a:tailEnd/>
          </a:ln>
        </p:spPr>
        <p:txBody>
          <a:bodyPr wrap="none" lIns="91307" tIns="45660" rIns="91307" bIns="45660"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en-US" altLang="en-US" sz="1397">
                <a:solidFill>
                  <a:srgbClr val="000000"/>
                </a:solidFill>
                <a:latin typeface="Comic Sans MS" charset="0"/>
              </a:rPr>
              <a:t>Communication</a:t>
            </a:r>
          </a:p>
        </p:txBody>
      </p:sp>
    </p:spTree>
    <p:extLst>
      <p:ext uri="{BB962C8B-B14F-4D97-AF65-F5344CB8AC3E}">
        <p14:creationId xmlns:p14="http://schemas.microsoft.com/office/powerpoint/2010/main" val="19873536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78613"/>
                                        </p:tgtEl>
                                        <p:attrNameLst>
                                          <p:attrName>style.visibility</p:attrName>
                                        </p:attrNameLst>
                                      </p:cBhvr>
                                      <p:to>
                                        <p:strVal val="visible"/>
                                      </p:to>
                                    </p:set>
                                    <p:animEffect transition="in" filter="blinds(horizontal)">
                                      <p:cBhvr>
                                        <p:cTn id="22" dur="500"/>
                                        <p:tgtEl>
                                          <p:spTgt spid="8786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878614"/>
                                        </p:tgtEl>
                                        <p:attrNameLst>
                                          <p:attrName>style.visibility</p:attrName>
                                        </p:attrNameLst>
                                      </p:cBhvr>
                                      <p:to>
                                        <p:strVal val="visible"/>
                                      </p:to>
                                    </p:set>
                                    <p:animEffect transition="in" filter="blinds(horizontal)">
                                      <p:cBhvr>
                                        <p:cTn id="32" dur="500"/>
                                        <p:tgtEl>
                                          <p:spTgt spid="8786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8613" grpId="0" animBg="1"/>
      <p:bldP spid="87861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Title 1"/>
          <p:cNvSpPr>
            <a:spLocks noGrp="1"/>
          </p:cNvSpPr>
          <p:nvPr>
            <p:ph type="title"/>
          </p:nvPr>
        </p:nvSpPr>
        <p:spPr/>
        <p:txBody>
          <a:bodyPr/>
          <a:lstStyle/>
          <a:p>
            <a:r>
              <a:rPr lang="en-US" altLang="en-US">
                <a:ea typeface="ＭＳ Ｐゴシック" charset="-128"/>
              </a:rPr>
              <a:t>Discussions</a:t>
            </a:r>
          </a:p>
        </p:txBody>
      </p:sp>
      <p:sp>
        <p:nvSpPr>
          <p:cNvPr id="138242" name="Content Placeholder 3"/>
          <p:cNvSpPr>
            <a:spLocks noGrp="1"/>
          </p:cNvSpPr>
          <p:nvPr>
            <p:ph idx="1"/>
          </p:nvPr>
        </p:nvSpPr>
        <p:spPr/>
        <p:txBody>
          <a:bodyPr/>
          <a:lstStyle/>
          <a:p>
            <a:pPr>
              <a:buFont typeface="Wingdings" pitchFamily="2" charset="2"/>
              <a:buChar char="q"/>
            </a:pPr>
            <a:r>
              <a:rPr lang="en-US" altLang="en-US" dirty="0">
                <a:ea typeface="ＭＳ Ｐゴシック" charset="-128"/>
              </a:rPr>
              <a:t>Advantages of channel partitioning over random access</a:t>
            </a:r>
          </a:p>
          <a:p>
            <a:pPr>
              <a:buFont typeface="Wingdings" pitchFamily="2" charset="2"/>
              <a:buChar char="q"/>
            </a:pPr>
            <a:endParaRPr lang="en-US" altLang="en-US" dirty="0">
              <a:ea typeface="ＭＳ Ｐゴシック" charset="-128"/>
            </a:endParaRPr>
          </a:p>
          <a:p>
            <a:pPr>
              <a:buFont typeface="Wingdings" pitchFamily="2" charset="2"/>
              <a:buChar char="q"/>
            </a:pPr>
            <a:endParaRPr lang="en-US" altLang="en-US" dirty="0">
              <a:ea typeface="ＭＳ Ｐゴシック" charset="-128"/>
            </a:endParaRPr>
          </a:p>
          <a:p>
            <a:pPr>
              <a:buFont typeface="Wingdings" pitchFamily="2" charset="2"/>
              <a:buChar char="q"/>
            </a:pPr>
            <a:endParaRPr lang="en-US" altLang="en-US" dirty="0">
              <a:ea typeface="ＭＳ Ｐゴシック" charset="-128"/>
            </a:endParaRPr>
          </a:p>
          <a:p>
            <a:pPr>
              <a:buFont typeface="Wingdings" pitchFamily="2" charset="2"/>
              <a:buChar char="q"/>
            </a:pPr>
            <a:r>
              <a:rPr lang="en-US" altLang="en-US" dirty="0">
                <a:ea typeface="ＭＳ Ｐゴシック" charset="-128"/>
              </a:rPr>
              <a:t>Advantages of random access over channel partitioning</a:t>
            </a:r>
          </a:p>
        </p:txBody>
      </p:sp>
      <p:sp>
        <p:nvSpPr>
          <p:cNvPr id="138243"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fld id="{F9A3E80A-3ABC-914C-8973-D9F2FF451DEB}" type="slidenum">
              <a:rPr lang="en-US" altLang="en-US" sz="1400">
                <a:solidFill>
                  <a:srgbClr val="000000"/>
                </a:solidFill>
                <a:latin typeface="Times New Roman" charset="0"/>
              </a:rPr>
              <a:pPr/>
              <a:t>61</a:t>
            </a:fld>
            <a:endParaRPr lang="en-US" altLang="en-US" sz="1400">
              <a:solidFill>
                <a:srgbClr val="000000"/>
              </a:solidFill>
              <a:latin typeface="Times New Roman" charset="0"/>
            </a:endParaRPr>
          </a:p>
        </p:txBody>
      </p:sp>
    </p:spTree>
    <p:extLst>
      <p:ext uri="{BB962C8B-B14F-4D97-AF65-F5344CB8AC3E}">
        <p14:creationId xmlns:p14="http://schemas.microsoft.com/office/powerpoint/2010/main" val="1949989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5" name="Title 4"/>
          <p:cNvSpPr>
            <a:spLocks noGrp="1"/>
          </p:cNvSpPr>
          <p:nvPr>
            <p:ph type="ctrTitle"/>
          </p:nvPr>
        </p:nvSpPr>
        <p:spPr/>
        <p:txBody>
          <a:bodyPr/>
          <a:lstStyle/>
          <a:p>
            <a:pPr algn="ctr"/>
            <a:r>
              <a:rPr lang="en-US" altLang="en-US">
                <a:ea typeface="ＭＳ Ｐゴシック" charset="-128"/>
              </a:rPr>
              <a:t>Backup Slides: Physical Layer</a:t>
            </a:r>
          </a:p>
        </p:txBody>
      </p:sp>
      <p:sp>
        <p:nvSpPr>
          <p:cNvPr id="282626" name="Subtitle 5"/>
          <p:cNvSpPr>
            <a:spLocks noGrp="1"/>
          </p:cNvSpPr>
          <p:nvPr>
            <p:ph type="subTitle" idx="1"/>
          </p:nvPr>
        </p:nvSpPr>
        <p:spPr/>
        <p:txBody>
          <a:bodyPr/>
          <a:lstStyle/>
          <a:p>
            <a:endParaRPr lang="en-US" altLang="en-US">
              <a:ea typeface="ＭＳ Ｐゴシック" charset="-128"/>
            </a:endParaRPr>
          </a:p>
        </p:txBody>
      </p:sp>
      <p:sp>
        <p:nvSpPr>
          <p:cNvPr id="282627"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7F5BAF42-4E16-0943-AEDD-30CA63883FF1}" type="slidenum">
              <a:rPr lang="en-US" altLang="en-US" sz="1400">
                <a:solidFill>
                  <a:srgbClr val="000000"/>
                </a:solidFill>
                <a:latin typeface="Times New Roman" charset="0"/>
              </a:rPr>
              <a:pPr>
                <a:spcBef>
                  <a:spcPct val="0"/>
                </a:spcBef>
                <a:buClrTx/>
                <a:buSzTx/>
                <a:buFontTx/>
                <a:buNone/>
              </a:pPr>
              <a:t>62</a:t>
            </a:fld>
            <a:endParaRPr lang="en-US" altLang="en-US" sz="1400">
              <a:solidFill>
                <a:srgbClr val="000000"/>
              </a:solidFill>
              <a:latin typeface="Times New Roman" charset="0"/>
            </a:endParaRPr>
          </a:p>
        </p:txBody>
      </p:sp>
    </p:spTree>
    <p:extLst>
      <p:ext uri="{BB962C8B-B14F-4D97-AF65-F5344CB8AC3E}">
        <p14:creationId xmlns:p14="http://schemas.microsoft.com/office/powerpoint/2010/main" val="12253386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3" name="Title 1"/>
          <p:cNvSpPr>
            <a:spLocks noGrp="1"/>
          </p:cNvSpPr>
          <p:nvPr>
            <p:ph type="title"/>
          </p:nvPr>
        </p:nvSpPr>
        <p:spPr/>
        <p:txBody>
          <a:bodyPr/>
          <a:lstStyle/>
          <a:p>
            <a:r>
              <a:rPr lang="en-US" altLang="en-US">
                <a:ea typeface="ＭＳ Ｐゴシック" charset="-128"/>
              </a:rPr>
              <a:t>Internet Bandwidth Growth</a:t>
            </a:r>
          </a:p>
        </p:txBody>
      </p:sp>
      <p:pic>
        <p:nvPicPr>
          <p:cNvPr id="2314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13" y="1616075"/>
            <a:ext cx="7389812" cy="4694238"/>
          </a:xfrm>
          <a:prstGeom prst="rect">
            <a:avLst/>
          </a:prstGeom>
          <a:noFill/>
          <a:ln>
            <a:noFill/>
          </a:ln>
          <a:effectLst>
            <a:outerShdw blurRad="63500" dist="17961" dir="2700000" algn="ctr" rotWithShape="0">
              <a:srgbClr val="007A5C"/>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4675" name="Rectangle 4"/>
          <p:cNvSpPr>
            <a:spLocks noChangeArrowheads="1"/>
          </p:cNvSpPr>
          <p:nvPr/>
        </p:nvSpPr>
        <p:spPr bwMode="auto">
          <a:xfrm>
            <a:off x="822325" y="6445250"/>
            <a:ext cx="4014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Source: TeleGeograph Research</a:t>
            </a:r>
          </a:p>
        </p:txBody>
      </p:sp>
      <p:sp>
        <p:nvSpPr>
          <p:cNvPr id="5" name="Slide Number Placeholder 2">
            <a:extLst>
              <a:ext uri="{FF2B5EF4-FFF2-40B4-BE49-F238E27FC236}">
                <a16:creationId xmlns:a16="http://schemas.microsoft.com/office/drawing/2014/main" id="{ADD688E1-1B23-7946-9422-8A10D529F923}"/>
              </a:ext>
            </a:extLst>
          </p:cNvPr>
          <p:cNvSpPr txBox="1">
            <a:spLocks/>
          </p:cNvSpPr>
          <p:nvPr/>
        </p:nvSpPr>
        <p:spPr bwMode="auto">
          <a:xfrm>
            <a:off x="8686800" y="6515100"/>
            <a:ext cx="4572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20000"/>
              </a:spcBef>
              <a:spcAft>
                <a:spcPct val="0"/>
              </a:spcAft>
              <a:buClr>
                <a:schemeClr val="accent2"/>
              </a:buClr>
              <a:buSzPct val="85000"/>
              <a:buFont typeface="ZapfDingbats" charset="0"/>
              <a:buChar char="r"/>
              <a:defRPr sz="2800" kern="1200">
                <a:solidFill>
                  <a:schemeClr val="tx1"/>
                </a:solidFill>
                <a:latin typeface="Comic Sans MS" charset="0"/>
                <a:ea typeface="ＭＳ Ｐゴシック" charset="-128"/>
                <a:cs typeface="+mn-cs"/>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kern="1200">
                <a:solidFill>
                  <a:schemeClr val="tx1"/>
                </a:solidFill>
                <a:latin typeface="Comic Sans MS" charset="0"/>
                <a:ea typeface="ＭＳ Ｐゴシック" charset="-128"/>
                <a:cs typeface="+mn-cs"/>
              </a:defRPr>
            </a:lvl2pPr>
            <a:lvl3pPr marL="1143000" indent="-228600" algn="l" rtl="0" eaLnBrk="0" fontAlgn="base" hangingPunct="0">
              <a:spcBef>
                <a:spcPct val="20000"/>
              </a:spcBef>
              <a:spcAft>
                <a:spcPct val="0"/>
              </a:spcAft>
              <a:buChar char="•"/>
              <a:defRPr sz="2000" kern="1200">
                <a:solidFill>
                  <a:schemeClr val="tx1"/>
                </a:solidFill>
                <a:latin typeface="Comic Sans MS" charset="0"/>
                <a:ea typeface="ＭＳ Ｐゴシック" charset="-128"/>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charset="0"/>
                <a:ea typeface="ＭＳ Ｐゴシック" charset="-128"/>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charset="0"/>
                <a:ea typeface="ＭＳ Ｐゴシック" charset="-128"/>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9pPr>
          </a:lstStyle>
          <a:p>
            <a:pPr algn="l">
              <a:spcBef>
                <a:spcPct val="0"/>
              </a:spcBef>
              <a:buClrTx/>
              <a:buSzTx/>
              <a:buFontTx/>
              <a:buNone/>
            </a:pPr>
            <a:fld id="{2268D687-77AC-6349-84FA-B1441D81BE7A}" type="slidenum">
              <a:rPr lang="en-US" altLang="en-US" sz="1400" smtClean="0">
                <a:solidFill>
                  <a:srgbClr val="000000"/>
                </a:solidFill>
                <a:latin typeface="Times New Roman" charset="0"/>
              </a:rPr>
              <a:pPr algn="l">
                <a:spcBef>
                  <a:spcPct val="0"/>
                </a:spcBef>
                <a:buClrTx/>
                <a:buSzTx/>
                <a:buFontTx/>
                <a:buNone/>
              </a:pPr>
              <a:t>63</a:t>
            </a:fld>
            <a:endParaRPr lang="en-US" altLang="en-US" sz="1400">
              <a:solidFill>
                <a:srgbClr val="000000"/>
              </a:solidFill>
              <a:latin typeface="Times New Roman" charset="0"/>
            </a:endParaRPr>
          </a:p>
        </p:txBody>
      </p:sp>
    </p:spTree>
    <p:extLst>
      <p:ext uri="{BB962C8B-B14F-4D97-AF65-F5344CB8AC3E}">
        <p14:creationId xmlns:p14="http://schemas.microsoft.com/office/powerpoint/2010/main" val="12400603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1" name="Rectangle 2"/>
          <p:cNvSpPr>
            <a:spLocks noGrp="1" noChangeArrowheads="1"/>
          </p:cNvSpPr>
          <p:nvPr>
            <p:ph type="title"/>
          </p:nvPr>
        </p:nvSpPr>
        <p:spPr/>
        <p:txBody>
          <a:bodyPr/>
          <a:lstStyle/>
          <a:p>
            <a:r>
              <a:rPr lang="en-US" altLang="en-US" sz="2800">
                <a:ea typeface="ＭＳ Ｐゴシック" charset="-128"/>
              </a:rPr>
              <a:t>What Determines Transmission Rate?</a:t>
            </a:r>
          </a:p>
        </p:txBody>
      </p:sp>
      <p:sp>
        <p:nvSpPr>
          <p:cNvPr id="286722" name="Rectangle 3"/>
          <p:cNvSpPr>
            <a:spLocks noGrp="1" noChangeArrowheads="1"/>
          </p:cNvSpPr>
          <p:nvPr>
            <p:ph type="body" idx="1"/>
          </p:nvPr>
        </p:nvSpPr>
        <p:spPr/>
        <p:txBody>
          <a:bodyPr/>
          <a:lstStyle/>
          <a:p>
            <a:pPr>
              <a:buFont typeface="Wingdings" pitchFamily="2" charset="2"/>
              <a:buChar char="q"/>
            </a:pPr>
            <a:r>
              <a:rPr lang="en-US" altLang="en-US" dirty="0">
                <a:ea typeface="ＭＳ Ｐゴシック" charset="-128"/>
              </a:rPr>
              <a:t>Service: transmit a bit stream from a sender to a receiver</a:t>
            </a:r>
          </a:p>
          <a:p>
            <a:endParaRPr lang="en-US" altLang="en-US" dirty="0">
              <a:ea typeface="ＭＳ Ｐゴシック" charset="-128"/>
            </a:endParaRPr>
          </a:p>
          <a:p>
            <a:endParaRPr lang="en-US" altLang="en-US" dirty="0">
              <a:ea typeface="ＭＳ Ｐゴシック" charset="-128"/>
            </a:endParaRPr>
          </a:p>
          <a:p>
            <a:endParaRPr lang="en-US" altLang="en-US" dirty="0">
              <a:ea typeface="ＭＳ Ｐゴシック" charset="-128"/>
            </a:endParaRPr>
          </a:p>
        </p:txBody>
      </p:sp>
      <p:sp>
        <p:nvSpPr>
          <p:cNvPr id="286723" name="Rectangle 4"/>
          <p:cNvSpPr>
            <a:spLocks noChangeArrowheads="1"/>
          </p:cNvSpPr>
          <p:nvPr/>
        </p:nvSpPr>
        <p:spPr bwMode="auto">
          <a:xfrm>
            <a:off x="2500313" y="2984500"/>
            <a:ext cx="1223962" cy="8604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1800">
                <a:solidFill>
                  <a:srgbClr val="000000"/>
                </a:solidFill>
              </a:rPr>
              <a:t>Encoding</a:t>
            </a:r>
          </a:p>
        </p:txBody>
      </p:sp>
      <p:sp>
        <p:nvSpPr>
          <p:cNvPr id="286724" name="Line 5"/>
          <p:cNvSpPr>
            <a:spLocks noChangeShapeType="1"/>
          </p:cNvSpPr>
          <p:nvPr/>
        </p:nvSpPr>
        <p:spPr bwMode="auto">
          <a:xfrm>
            <a:off x="685800" y="3389313"/>
            <a:ext cx="1828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86725" name="Line 6"/>
          <p:cNvSpPr>
            <a:spLocks noChangeShapeType="1"/>
          </p:cNvSpPr>
          <p:nvPr/>
        </p:nvSpPr>
        <p:spPr bwMode="auto">
          <a:xfrm flipV="1">
            <a:off x="3724275" y="3402013"/>
            <a:ext cx="1828800" cy="0"/>
          </a:xfrm>
          <a:prstGeom prst="line">
            <a:avLst/>
          </a:prstGeom>
          <a:noFill/>
          <a:ln w="38100" cmpd="dbl">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6726" name="Text Box 7"/>
          <p:cNvSpPr txBox="1">
            <a:spLocks noChangeArrowheads="1"/>
          </p:cNvSpPr>
          <p:nvPr/>
        </p:nvSpPr>
        <p:spPr bwMode="auto">
          <a:xfrm>
            <a:off x="4224338" y="2976563"/>
            <a:ext cx="9763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channel</a:t>
            </a:r>
          </a:p>
        </p:txBody>
      </p:sp>
      <p:sp>
        <p:nvSpPr>
          <p:cNvPr id="286727" name="Rectangle 8"/>
          <p:cNvSpPr>
            <a:spLocks noChangeArrowheads="1"/>
          </p:cNvSpPr>
          <p:nvPr/>
        </p:nvSpPr>
        <p:spPr bwMode="auto">
          <a:xfrm>
            <a:off x="5570538" y="3001963"/>
            <a:ext cx="1223962" cy="8604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1800">
                <a:solidFill>
                  <a:srgbClr val="000000"/>
                </a:solidFill>
              </a:rPr>
              <a:t>Decoding</a:t>
            </a:r>
          </a:p>
        </p:txBody>
      </p:sp>
      <p:sp>
        <p:nvSpPr>
          <p:cNvPr id="286728" name="Line 9"/>
          <p:cNvSpPr>
            <a:spLocks noChangeShapeType="1"/>
          </p:cNvSpPr>
          <p:nvPr/>
        </p:nvSpPr>
        <p:spPr bwMode="auto">
          <a:xfrm>
            <a:off x="6804025" y="3416300"/>
            <a:ext cx="11842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86729" name="Text Box 10"/>
          <p:cNvSpPr txBox="1">
            <a:spLocks noChangeArrowheads="1"/>
          </p:cNvSpPr>
          <p:nvPr/>
        </p:nvSpPr>
        <p:spPr bwMode="auto">
          <a:xfrm>
            <a:off x="6981825" y="3070225"/>
            <a:ext cx="13081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output </a:t>
            </a:r>
          </a:p>
          <a:p>
            <a:pPr>
              <a:spcBef>
                <a:spcPct val="0"/>
              </a:spcBef>
              <a:buClrTx/>
              <a:buSzTx/>
              <a:buFontTx/>
              <a:buNone/>
            </a:pPr>
            <a:r>
              <a:rPr lang="en-US" altLang="en-US" sz="1800">
                <a:solidFill>
                  <a:srgbClr val="000000"/>
                </a:solidFill>
              </a:rPr>
              <a:t>bit stream</a:t>
            </a:r>
          </a:p>
        </p:txBody>
      </p:sp>
      <p:sp>
        <p:nvSpPr>
          <p:cNvPr id="286730" name="Text Box 11"/>
          <p:cNvSpPr txBox="1">
            <a:spLocks noChangeArrowheads="1"/>
          </p:cNvSpPr>
          <p:nvPr/>
        </p:nvSpPr>
        <p:spPr bwMode="auto">
          <a:xfrm>
            <a:off x="922338" y="3063875"/>
            <a:ext cx="13081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input </a:t>
            </a:r>
          </a:p>
          <a:p>
            <a:pPr>
              <a:spcBef>
                <a:spcPct val="0"/>
              </a:spcBef>
              <a:buClrTx/>
              <a:buSzTx/>
              <a:buFontTx/>
              <a:buNone/>
            </a:pPr>
            <a:r>
              <a:rPr lang="en-US" altLang="en-US" sz="1800">
                <a:solidFill>
                  <a:srgbClr val="000000"/>
                </a:solidFill>
              </a:rPr>
              <a:t>bit stream</a:t>
            </a:r>
          </a:p>
        </p:txBody>
      </p:sp>
      <p:sp>
        <p:nvSpPr>
          <p:cNvPr id="286731" name="Text Box 12"/>
          <p:cNvSpPr txBox="1">
            <a:spLocks noChangeArrowheads="1"/>
          </p:cNvSpPr>
          <p:nvPr/>
        </p:nvSpPr>
        <p:spPr bwMode="auto">
          <a:xfrm>
            <a:off x="2641600" y="2595563"/>
            <a:ext cx="9096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sender</a:t>
            </a:r>
          </a:p>
        </p:txBody>
      </p:sp>
      <p:sp>
        <p:nvSpPr>
          <p:cNvPr id="286732" name="Text Box 13"/>
          <p:cNvSpPr txBox="1">
            <a:spLocks noChangeArrowheads="1"/>
          </p:cNvSpPr>
          <p:nvPr/>
        </p:nvSpPr>
        <p:spPr bwMode="auto">
          <a:xfrm>
            <a:off x="5637213" y="2620963"/>
            <a:ext cx="10715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receiver</a:t>
            </a:r>
          </a:p>
        </p:txBody>
      </p:sp>
      <p:sp>
        <p:nvSpPr>
          <p:cNvPr id="286733" name="Text Box 14"/>
          <p:cNvSpPr txBox="1">
            <a:spLocks noChangeArrowheads="1"/>
          </p:cNvSpPr>
          <p:nvPr/>
        </p:nvSpPr>
        <p:spPr bwMode="auto">
          <a:xfrm>
            <a:off x="239713" y="5568950"/>
            <a:ext cx="8683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Question to be addressed: how much can we send through the channel ?</a:t>
            </a:r>
          </a:p>
        </p:txBody>
      </p:sp>
      <p:sp>
        <p:nvSpPr>
          <p:cNvPr id="15" name="Slide Number Placeholder 2">
            <a:extLst>
              <a:ext uri="{FF2B5EF4-FFF2-40B4-BE49-F238E27FC236}">
                <a16:creationId xmlns:a16="http://schemas.microsoft.com/office/drawing/2014/main" id="{77FEFDAF-5AEB-0C4E-8705-C95A476E51D9}"/>
              </a:ext>
            </a:extLst>
          </p:cNvPr>
          <p:cNvSpPr txBox="1">
            <a:spLocks/>
          </p:cNvSpPr>
          <p:nvPr/>
        </p:nvSpPr>
        <p:spPr bwMode="auto">
          <a:xfrm>
            <a:off x="8686800" y="6515100"/>
            <a:ext cx="4572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20000"/>
              </a:spcBef>
              <a:spcAft>
                <a:spcPct val="0"/>
              </a:spcAft>
              <a:buClr>
                <a:schemeClr val="accent2"/>
              </a:buClr>
              <a:buSzPct val="85000"/>
              <a:buFont typeface="ZapfDingbats" charset="0"/>
              <a:buChar char="r"/>
              <a:defRPr sz="2800" kern="1200">
                <a:solidFill>
                  <a:schemeClr val="tx1"/>
                </a:solidFill>
                <a:latin typeface="Comic Sans MS" charset="0"/>
                <a:ea typeface="ＭＳ Ｐゴシック" charset="-128"/>
                <a:cs typeface="+mn-cs"/>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kern="1200">
                <a:solidFill>
                  <a:schemeClr val="tx1"/>
                </a:solidFill>
                <a:latin typeface="Comic Sans MS" charset="0"/>
                <a:ea typeface="ＭＳ Ｐゴシック" charset="-128"/>
                <a:cs typeface="+mn-cs"/>
              </a:defRPr>
            </a:lvl2pPr>
            <a:lvl3pPr marL="1143000" indent="-228600" algn="l" rtl="0" eaLnBrk="0" fontAlgn="base" hangingPunct="0">
              <a:spcBef>
                <a:spcPct val="20000"/>
              </a:spcBef>
              <a:spcAft>
                <a:spcPct val="0"/>
              </a:spcAft>
              <a:buChar char="•"/>
              <a:defRPr sz="2000" kern="1200">
                <a:solidFill>
                  <a:schemeClr val="tx1"/>
                </a:solidFill>
                <a:latin typeface="Comic Sans MS" charset="0"/>
                <a:ea typeface="ＭＳ Ｐゴシック" charset="-128"/>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charset="0"/>
                <a:ea typeface="ＭＳ Ｐゴシック" charset="-128"/>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charset="0"/>
                <a:ea typeface="ＭＳ Ｐゴシック" charset="-128"/>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9pPr>
          </a:lstStyle>
          <a:p>
            <a:pPr algn="l">
              <a:spcBef>
                <a:spcPct val="0"/>
              </a:spcBef>
              <a:buClrTx/>
              <a:buSzTx/>
              <a:buFontTx/>
              <a:buNone/>
            </a:pPr>
            <a:fld id="{2268D687-77AC-6349-84FA-B1441D81BE7A}" type="slidenum">
              <a:rPr lang="en-US" altLang="en-US" sz="1400" smtClean="0">
                <a:solidFill>
                  <a:srgbClr val="000000"/>
                </a:solidFill>
                <a:latin typeface="Times New Roman" charset="0"/>
              </a:rPr>
              <a:pPr algn="l">
                <a:spcBef>
                  <a:spcPct val="0"/>
                </a:spcBef>
                <a:buClrTx/>
                <a:buSzTx/>
                <a:buFontTx/>
                <a:buNone/>
              </a:pPr>
              <a:t>64</a:t>
            </a:fld>
            <a:endParaRPr lang="en-US" altLang="en-US" sz="1400">
              <a:solidFill>
                <a:srgbClr val="000000"/>
              </a:solidFill>
              <a:latin typeface="Times New Roman" charset="0"/>
            </a:endParaRPr>
          </a:p>
        </p:txBody>
      </p:sp>
    </p:spTree>
    <p:extLst>
      <p:ext uri="{BB962C8B-B14F-4D97-AF65-F5344CB8AC3E}">
        <p14:creationId xmlns:p14="http://schemas.microsoft.com/office/powerpoint/2010/main" val="7845490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69" name="Rectangle 2"/>
          <p:cNvSpPr>
            <a:spLocks noGrp="1" noChangeArrowheads="1"/>
          </p:cNvSpPr>
          <p:nvPr>
            <p:ph type="title"/>
          </p:nvPr>
        </p:nvSpPr>
        <p:spPr/>
        <p:txBody>
          <a:bodyPr/>
          <a:lstStyle/>
          <a:p>
            <a:r>
              <a:rPr lang="en-US" altLang="en-US">
                <a:ea typeface="ＭＳ Ｐゴシック" charset="-128"/>
              </a:rPr>
              <a:t>Basic Theory: Channel Capacity</a:t>
            </a:r>
          </a:p>
        </p:txBody>
      </p:sp>
      <p:sp>
        <p:nvSpPr>
          <p:cNvPr id="288770" name="Rectangle 3"/>
          <p:cNvSpPr>
            <a:spLocks noGrp="1" noChangeArrowheads="1"/>
          </p:cNvSpPr>
          <p:nvPr>
            <p:ph type="body" idx="1"/>
          </p:nvPr>
        </p:nvSpPr>
        <p:spPr/>
        <p:txBody>
          <a:bodyPr/>
          <a:lstStyle/>
          <a:p>
            <a:pPr>
              <a:buFont typeface="Wingdings" pitchFamily="2" charset="2"/>
              <a:buChar char="q"/>
            </a:pPr>
            <a:r>
              <a:rPr lang="en-US" altLang="en-US" dirty="0">
                <a:ea typeface="ＭＳ Ｐゴシック" charset="-128"/>
              </a:rPr>
              <a:t>The maximum number of bits that can be transmitted per second (bps) by a physical media is:</a:t>
            </a:r>
          </a:p>
          <a:p>
            <a:endParaRPr lang="en-US" altLang="en-US" dirty="0">
              <a:ea typeface="ＭＳ Ｐゴシック" charset="-128"/>
            </a:endParaRPr>
          </a:p>
          <a:p>
            <a:endParaRPr lang="en-US" altLang="en-US" dirty="0">
              <a:ea typeface="ＭＳ Ｐゴシック" charset="-128"/>
            </a:endParaRPr>
          </a:p>
          <a:p>
            <a:endParaRPr lang="en-US" altLang="en-US" dirty="0">
              <a:ea typeface="ＭＳ Ｐゴシック" charset="-128"/>
            </a:endParaRPr>
          </a:p>
          <a:p>
            <a:pPr>
              <a:buFont typeface="ZapfDingbats" charset="0"/>
              <a:buNone/>
            </a:pPr>
            <a:r>
              <a:rPr lang="en-US" altLang="en-US" dirty="0">
                <a:ea typeface="ＭＳ Ｐゴシック" charset="-128"/>
              </a:rPr>
              <a:t>where W is the frequency range, S/N is the signal noise ratio. We assume Gaussian noise.</a:t>
            </a:r>
          </a:p>
        </p:txBody>
      </p:sp>
      <p:graphicFrame>
        <p:nvGraphicFramePr>
          <p:cNvPr id="288771" name="Object 4"/>
          <p:cNvGraphicFramePr>
            <a:graphicFrameLocks noChangeAspect="1"/>
          </p:cNvGraphicFramePr>
          <p:nvPr/>
        </p:nvGraphicFramePr>
        <p:xfrm>
          <a:off x="2944813" y="2992438"/>
          <a:ext cx="3005137" cy="795337"/>
        </p:xfrm>
        <a:graphic>
          <a:graphicData uri="http://schemas.openxmlformats.org/presentationml/2006/ole">
            <mc:AlternateContent xmlns:mc="http://schemas.openxmlformats.org/markup-compatibility/2006">
              <mc:Choice xmlns:v="urn:schemas-microsoft-com:vml" Requires="v">
                <p:oleObj spid="_x0000_s666784" name="Equation" r:id="rId4" imgW="863225" imgH="228501" progId="Equation.3">
                  <p:embed/>
                </p:oleObj>
              </mc:Choice>
              <mc:Fallback>
                <p:oleObj name="Equation" r:id="rId4" imgW="863225" imgH="228501"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4813" y="2992438"/>
                        <a:ext cx="3005137" cy="7953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5" name="Slide Number Placeholder 2">
            <a:extLst>
              <a:ext uri="{FF2B5EF4-FFF2-40B4-BE49-F238E27FC236}">
                <a16:creationId xmlns:a16="http://schemas.microsoft.com/office/drawing/2014/main" id="{957097CD-853D-E44D-B1AC-342DD813CAC2}"/>
              </a:ext>
            </a:extLst>
          </p:cNvPr>
          <p:cNvSpPr txBox="1">
            <a:spLocks/>
          </p:cNvSpPr>
          <p:nvPr/>
        </p:nvSpPr>
        <p:spPr bwMode="auto">
          <a:xfrm>
            <a:off x="8686800" y="6515100"/>
            <a:ext cx="4572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20000"/>
              </a:spcBef>
              <a:spcAft>
                <a:spcPct val="0"/>
              </a:spcAft>
              <a:buClr>
                <a:schemeClr val="accent2"/>
              </a:buClr>
              <a:buSzPct val="85000"/>
              <a:buFont typeface="ZapfDingbats" charset="0"/>
              <a:buChar char="r"/>
              <a:defRPr sz="2800" kern="1200">
                <a:solidFill>
                  <a:schemeClr val="tx1"/>
                </a:solidFill>
                <a:latin typeface="Comic Sans MS" charset="0"/>
                <a:ea typeface="ＭＳ Ｐゴシック" charset="-128"/>
                <a:cs typeface="+mn-cs"/>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kern="1200">
                <a:solidFill>
                  <a:schemeClr val="tx1"/>
                </a:solidFill>
                <a:latin typeface="Comic Sans MS" charset="0"/>
                <a:ea typeface="ＭＳ Ｐゴシック" charset="-128"/>
                <a:cs typeface="+mn-cs"/>
              </a:defRPr>
            </a:lvl2pPr>
            <a:lvl3pPr marL="1143000" indent="-228600" algn="l" rtl="0" eaLnBrk="0" fontAlgn="base" hangingPunct="0">
              <a:spcBef>
                <a:spcPct val="20000"/>
              </a:spcBef>
              <a:spcAft>
                <a:spcPct val="0"/>
              </a:spcAft>
              <a:buChar char="•"/>
              <a:defRPr sz="2000" kern="1200">
                <a:solidFill>
                  <a:schemeClr val="tx1"/>
                </a:solidFill>
                <a:latin typeface="Comic Sans MS" charset="0"/>
                <a:ea typeface="ＭＳ Ｐゴシック" charset="-128"/>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charset="0"/>
                <a:ea typeface="ＭＳ Ｐゴシック" charset="-128"/>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charset="0"/>
                <a:ea typeface="ＭＳ Ｐゴシック" charset="-128"/>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9pPr>
          </a:lstStyle>
          <a:p>
            <a:pPr algn="l">
              <a:spcBef>
                <a:spcPct val="0"/>
              </a:spcBef>
              <a:buClrTx/>
              <a:buSzTx/>
              <a:buFontTx/>
              <a:buNone/>
            </a:pPr>
            <a:fld id="{2268D687-77AC-6349-84FA-B1441D81BE7A}" type="slidenum">
              <a:rPr lang="en-US" altLang="en-US" sz="1400" smtClean="0">
                <a:solidFill>
                  <a:srgbClr val="000000"/>
                </a:solidFill>
                <a:latin typeface="Times New Roman" charset="0"/>
              </a:rPr>
              <a:pPr algn="l">
                <a:spcBef>
                  <a:spcPct val="0"/>
                </a:spcBef>
                <a:buClrTx/>
                <a:buSzTx/>
                <a:buFontTx/>
                <a:buNone/>
              </a:pPr>
              <a:t>65</a:t>
            </a:fld>
            <a:endParaRPr lang="en-US" altLang="en-US" sz="1400">
              <a:solidFill>
                <a:srgbClr val="000000"/>
              </a:solidFill>
              <a:latin typeface="Times New Roman" charset="0"/>
            </a:endParaRPr>
          </a:p>
        </p:txBody>
      </p:sp>
    </p:spTree>
    <p:extLst>
      <p:ext uri="{BB962C8B-B14F-4D97-AF65-F5344CB8AC3E}">
        <p14:creationId xmlns:p14="http://schemas.microsoft.com/office/powerpoint/2010/main" val="16153188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7" name="Rectangle 2"/>
          <p:cNvSpPr>
            <a:spLocks noGrp="1" noChangeArrowheads="1"/>
          </p:cNvSpPr>
          <p:nvPr>
            <p:ph type="title"/>
          </p:nvPr>
        </p:nvSpPr>
        <p:spPr/>
        <p:txBody>
          <a:bodyPr/>
          <a:lstStyle/>
          <a:p>
            <a:r>
              <a:rPr lang="en-US" altLang="en-US">
                <a:ea typeface="ＭＳ Ｐゴシック" charset="-128"/>
              </a:rPr>
              <a:t>Fourier Transform</a:t>
            </a:r>
          </a:p>
        </p:txBody>
      </p:sp>
      <p:sp>
        <p:nvSpPr>
          <p:cNvPr id="290818" name="Rectangle 3"/>
          <p:cNvSpPr>
            <a:spLocks noGrp="1" noChangeArrowheads="1"/>
          </p:cNvSpPr>
          <p:nvPr>
            <p:ph type="body" idx="1"/>
          </p:nvPr>
        </p:nvSpPr>
        <p:spPr>
          <a:xfrm>
            <a:off x="533400" y="1435100"/>
            <a:ext cx="8147050" cy="4900613"/>
          </a:xfrm>
        </p:spPr>
        <p:txBody>
          <a:bodyPr/>
          <a:lstStyle/>
          <a:p>
            <a:pPr>
              <a:buFont typeface="Wingdings" pitchFamily="2" charset="2"/>
              <a:buChar char="q"/>
            </a:pPr>
            <a:r>
              <a:rPr lang="en-US" altLang="en-US" dirty="0">
                <a:ea typeface="ＭＳ Ｐゴシック" charset="-128"/>
              </a:rPr>
              <a:t>Suppose the period of a data unit is f (=1/T), then the data unit can be represented as the sum of many harmonics (sin(), cos()) with frequencies f, 2f, 3f, 4f, …</a:t>
            </a:r>
          </a:p>
          <a:p>
            <a:pPr>
              <a:buFont typeface="Wingdings" pitchFamily="2" charset="2"/>
              <a:buChar char="q"/>
            </a:pPr>
            <a:r>
              <a:rPr lang="en-US" altLang="en-US" dirty="0">
                <a:ea typeface="ＭＳ Ｐゴシック" charset="-128"/>
              </a:rPr>
              <a:t>A reasonably behaved periodic function g(t), with minimal period T, can be constructed as the sum of a series of sines and cosines:</a:t>
            </a:r>
          </a:p>
        </p:txBody>
      </p:sp>
      <p:graphicFrame>
        <p:nvGraphicFramePr>
          <p:cNvPr id="290819" name="Object 4"/>
          <p:cNvGraphicFramePr>
            <a:graphicFrameLocks noChangeAspect="1"/>
          </p:cNvGraphicFramePr>
          <p:nvPr/>
        </p:nvGraphicFramePr>
        <p:xfrm>
          <a:off x="319088" y="5029200"/>
          <a:ext cx="5295900" cy="809625"/>
        </p:xfrm>
        <a:graphic>
          <a:graphicData uri="http://schemas.openxmlformats.org/presentationml/2006/ole">
            <mc:AlternateContent xmlns:mc="http://schemas.openxmlformats.org/markup-compatibility/2006">
              <mc:Choice xmlns:v="urn:schemas-microsoft-com:vml" Requires="v">
                <p:oleObj spid="_x0000_s668986" name="Equation" r:id="rId4" imgW="2768600" imgH="431800" progId="Equation.3">
                  <p:embed/>
                </p:oleObj>
              </mc:Choice>
              <mc:Fallback>
                <p:oleObj name="Equation" r:id="rId4" imgW="2768600" imgH="431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088" y="5029200"/>
                        <a:ext cx="5295900" cy="809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290820" name="Object 5"/>
          <p:cNvGraphicFramePr>
            <a:graphicFrameLocks noChangeAspect="1"/>
          </p:cNvGraphicFramePr>
          <p:nvPr/>
        </p:nvGraphicFramePr>
        <p:xfrm>
          <a:off x="6013450" y="4567238"/>
          <a:ext cx="2538413" cy="2233612"/>
        </p:xfrm>
        <a:graphic>
          <a:graphicData uri="http://schemas.openxmlformats.org/presentationml/2006/ole">
            <mc:AlternateContent xmlns:mc="http://schemas.openxmlformats.org/markup-compatibility/2006">
              <mc:Choice xmlns:v="urn:schemas-microsoft-com:vml" Requires="v">
                <p:oleObj spid="_x0000_s668987" name="Equation" r:id="rId6" imgW="1625600" imgH="1701800" progId="Equation.3">
                  <p:embed/>
                </p:oleObj>
              </mc:Choice>
              <mc:Fallback>
                <p:oleObj name="Equation" r:id="rId6" imgW="1625600" imgH="1701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3450" y="4567238"/>
                        <a:ext cx="2538413" cy="2233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6" name="Slide Number Placeholder 2">
            <a:extLst>
              <a:ext uri="{FF2B5EF4-FFF2-40B4-BE49-F238E27FC236}">
                <a16:creationId xmlns:a16="http://schemas.microsoft.com/office/drawing/2014/main" id="{FAECE727-40D8-7A4A-BD77-461A7C151465}"/>
              </a:ext>
            </a:extLst>
          </p:cNvPr>
          <p:cNvSpPr txBox="1">
            <a:spLocks/>
          </p:cNvSpPr>
          <p:nvPr/>
        </p:nvSpPr>
        <p:spPr bwMode="auto">
          <a:xfrm>
            <a:off x="8686800" y="6515100"/>
            <a:ext cx="4572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20000"/>
              </a:spcBef>
              <a:spcAft>
                <a:spcPct val="0"/>
              </a:spcAft>
              <a:buClr>
                <a:schemeClr val="accent2"/>
              </a:buClr>
              <a:buSzPct val="85000"/>
              <a:buFont typeface="ZapfDingbats" charset="0"/>
              <a:buChar char="r"/>
              <a:defRPr sz="2800" kern="1200">
                <a:solidFill>
                  <a:schemeClr val="tx1"/>
                </a:solidFill>
                <a:latin typeface="Comic Sans MS" charset="0"/>
                <a:ea typeface="ＭＳ Ｐゴシック" charset="-128"/>
                <a:cs typeface="+mn-cs"/>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kern="1200">
                <a:solidFill>
                  <a:schemeClr val="tx1"/>
                </a:solidFill>
                <a:latin typeface="Comic Sans MS" charset="0"/>
                <a:ea typeface="ＭＳ Ｐゴシック" charset="-128"/>
                <a:cs typeface="+mn-cs"/>
              </a:defRPr>
            </a:lvl2pPr>
            <a:lvl3pPr marL="1143000" indent="-228600" algn="l" rtl="0" eaLnBrk="0" fontAlgn="base" hangingPunct="0">
              <a:spcBef>
                <a:spcPct val="20000"/>
              </a:spcBef>
              <a:spcAft>
                <a:spcPct val="0"/>
              </a:spcAft>
              <a:buChar char="•"/>
              <a:defRPr sz="2000" kern="1200">
                <a:solidFill>
                  <a:schemeClr val="tx1"/>
                </a:solidFill>
                <a:latin typeface="Comic Sans MS" charset="0"/>
                <a:ea typeface="ＭＳ Ｐゴシック" charset="-128"/>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charset="0"/>
                <a:ea typeface="ＭＳ Ｐゴシック" charset="-128"/>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charset="0"/>
                <a:ea typeface="ＭＳ Ｐゴシック" charset="-128"/>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9pPr>
          </a:lstStyle>
          <a:p>
            <a:pPr algn="l">
              <a:spcBef>
                <a:spcPct val="0"/>
              </a:spcBef>
              <a:buClrTx/>
              <a:buSzTx/>
              <a:buFontTx/>
              <a:buNone/>
            </a:pPr>
            <a:fld id="{2268D687-77AC-6349-84FA-B1441D81BE7A}" type="slidenum">
              <a:rPr lang="en-US" altLang="en-US" sz="1400" smtClean="0">
                <a:solidFill>
                  <a:srgbClr val="000000"/>
                </a:solidFill>
                <a:latin typeface="Times New Roman" charset="0"/>
              </a:rPr>
              <a:pPr algn="l">
                <a:spcBef>
                  <a:spcPct val="0"/>
                </a:spcBef>
                <a:buClrTx/>
                <a:buSzTx/>
                <a:buFontTx/>
                <a:buNone/>
              </a:pPr>
              <a:t>66</a:t>
            </a:fld>
            <a:endParaRPr lang="en-US" altLang="en-US" sz="1400">
              <a:solidFill>
                <a:srgbClr val="000000"/>
              </a:solidFill>
              <a:latin typeface="Times New Roman" charset="0"/>
            </a:endParaRPr>
          </a:p>
        </p:txBody>
      </p:sp>
    </p:spTree>
    <p:extLst>
      <p:ext uri="{BB962C8B-B14F-4D97-AF65-F5344CB8AC3E}">
        <p14:creationId xmlns:p14="http://schemas.microsoft.com/office/powerpoint/2010/main" val="17864268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2865" name="Picture 2"/>
          <p:cNvPicPr>
            <a:picLocks noGrp="1" noChangeAspect="1" noChangeArrowheads="1"/>
          </p:cNvPicPr>
          <p:nvPr>
            <p:ph type="body" idx="1"/>
          </p:nvPr>
        </p:nvPicPr>
        <p:blipFill>
          <a:blip r:embed="rId4">
            <a:extLst>
              <a:ext uri="{28A0092B-C50C-407E-A947-70E740481C1C}">
                <a14:useLocalDpi xmlns:a14="http://schemas.microsoft.com/office/drawing/2010/main" val="0"/>
              </a:ext>
            </a:extLst>
          </a:blip>
          <a:srcRect/>
          <a:stretch>
            <a:fillRect/>
          </a:stretch>
        </p:blipFill>
        <p:spPr>
          <a:xfrm>
            <a:off x="533400" y="201613"/>
            <a:ext cx="8147050" cy="6656387"/>
          </a:xfrm>
        </p:spPr>
      </p:pic>
      <p:graphicFrame>
        <p:nvGraphicFramePr>
          <p:cNvPr id="292866" name="Object 3"/>
          <p:cNvGraphicFramePr>
            <a:graphicFrameLocks noChangeAspect="1"/>
          </p:cNvGraphicFramePr>
          <p:nvPr/>
        </p:nvGraphicFramePr>
        <p:xfrm>
          <a:off x="6578600" y="190500"/>
          <a:ext cx="1323975" cy="347663"/>
        </p:xfrm>
        <a:graphic>
          <a:graphicData uri="http://schemas.openxmlformats.org/presentationml/2006/ole">
            <mc:AlternateContent xmlns:mc="http://schemas.openxmlformats.org/markup-compatibility/2006">
              <mc:Choice xmlns:v="urn:schemas-microsoft-com:vml" Requires="v">
                <p:oleObj spid="_x0000_s670880" name="Equation" r:id="rId5" imgW="1015559" imgH="266584" progId="Equation.3">
                  <p:embed/>
                </p:oleObj>
              </mc:Choice>
              <mc:Fallback>
                <p:oleObj name="Equation" r:id="rId5" imgW="1015559" imgH="266584"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8600" y="190500"/>
                        <a:ext cx="1323975"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92867" name="Text Box 4"/>
          <p:cNvSpPr txBox="1">
            <a:spLocks noChangeArrowheads="1"/>
          </p:cNvSpPr>
          <p:nvPr/>
        </p:nvSpPr>
        <p:spPr bwMode="auto">
          <a:xfrm>
            <a:off x="0" y="0"/>
            <a:ext cx="10445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char </a:t>
            </a:r>
            <a:r>
              <a:rPr lang="ja-JP" altLang="en-US" sz="1800">
                <a:solidFill>
                  <a:srgbClr val="000000"/>
                </a:solidFill>
              </a:rPr>
              <a:t>“</a:t>
            </a:r>
            <a:r>
              <a:rPr lang="en-US" altLang="ja-JP" sz="1800">
                <a:solidFill>
                  <a:srgbClr val="000000"/>
                </a:solidFill>
              </a:rPr>
              <a:t>b</a:t>
            </a:r>
            <a:r>
              <a:rPr lang="ja-JP" altLang="en-US" sz="1800">
                <a:solidFill>
                  <a:srgbClr val="000000"/>
                </a:solidFill>
              </a:rPr>
              <a:t>”</a:t>
            </a:r>
            <a:endParaRPr lang="en-US" altLang="en-US" sz="1800">
              <a:solidFill>
                <a:srgbClr val="000000"/>
              </a:solidFill>
            </a:endParaRPr>
          </a:p>
        </p:txBody>
      </p:sp>
      <p:sp>
        <p:nvSpPr>
          <p:cNvPr id="5" name="Slide Number Placeholder 2">
            <a:extLst>
              <a:ext uri="{FF2B5EF4-FFF2-40B4-BE49-F238E27FC236}">
                <a16:creationId xmlns:a16="http://schemas.microsoft.com/office/drawing/2014/main" id="{7DC4EBFB-02E8-B743-A5A1-585796E42641}"/>
              </a:ext>
            </a:extLst>
          </p:cNvPr>
          <p:cNvSpPr txBox="1">
            <a:spLocks/>
          </p:cNvSpPr>
          <p:nvPr/>
        </p:nvSpPr>
        <p:spPr bwMode="auto">
          <a:xfrm>
            <a:off x="8686800" y="6515100"/>
            <a:ext cx="4572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20000"/>
              </a:spcBef>
              <a:spcAft>
                <a:spcPct val="0"/>
              </a:spcAft>
              <a:buClr>
                <a:schemeClr val="accent2"/>
              </a:buClr>
              <a:buSzPct val="85000"/>
              <a:buFont typeface="ZapfDingbats" charset="0"/>
              <a:buChar char="r"/>
              <a:defRPr sz="2800" kern="1200">
                <a:solidFill>
                  <a:schemeClr val="tx1"/>
                </a:solidFill>
                <a:latin typeface="Comic Sans MS" charset="0"/>
                <a:ea typeface="ＭＳ Ｐゴシック" charset="-128"/>
                <a:cs typeface="+mn-cs"/>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kern="1200">
                <a:solidFill>
                  <a:schemeClr val="tx1"/>
                </a:solidFill>
                <a:latin typeface="Comic Sans MS" charset="0"/>
                <a:ea typeface="ＭＳ Ｐゴシック" charset="-128"/>
                <a:cs typeface="+mn-cs"/>
              </a:defRPr>
            </a:lvl2pPr>
            <a:lvl3pPr marL="1143000" indent="-228600" algn="l" rtl="0" eaLnBrk="0" fontAlgn="base" hangingPunct="0">
              <a:spcBef>
                <a:spcPct val="20000"/>
              </a:spcBef>
              <a:spcAft>
                <a:spcPct val="0"/>
              </a:spcAft>
              <a:buChar char="•"/>
              <a:defRPr sz="2000" kern="1200">
                <a:solidFill>
                  <a:schemeClr val="tx1"/>
                </a:solidFill>
                <a:latin typeface="Comic Sans MS" charset="0"/>
                <a:ea typeface="ＭＳ Ｐゴシック" charset="-128"/>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charset="0"/>
                <a:ea typeface="ＭＳ Ｐゴシック" charset="-128"/>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charset="0"/>
                <a:ea typeface="ＭＳ Ｐゴシック" charset="-128"/>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9pPr>
          </a:lstStyle>
          <a:p>
            <a:pPr algn="l">
              <a:spcBef>
                <a:spcPct val="0"/>
              </a:spcBef>
              <a:buClrTx/>
              <a:buSzTx/>
              <a:buFontTx/>
              <a:buNone/>
            </a:pPr>
            <a:fld id="{2268D687-77AC-6349-84FA-B1441D81BE7A}" type="slidenum">
              <a:rPr lang="en-US" altLang="en-US" sz="1400" smtClean="0">
                <a:solidFill>
                  <a:srgbClr val="000000"/>
                </a:solidFill>
                <a:latin typeface="Times New Roman" charset="0"/>
              </a:rPr>
              <a:pPr algn="l">
                <a:spcBef>
                  <a:spcPct val="0"/>
                </a:spcBef>
                <a:buClrTx/>
                <a:buSzTx/>
                <a:buFontTx/>
                <a:buNone/>
              </a:pPr>
              <a:t>67</a:t>
            </a:fld>
            <a:endParaRPr lang="en-US" altLang="en-US" sz="1400">
              <a:solidFill>
                <a:srgbClr val="000000"/>
              </a:solidFill>
              <a:latin typeface="Times New Roman" charset="0"/>
            </a:endParaRPr>
          </a:p>
        </p:txBody>
      </p:sp>
    </p:spTree>
    <p:extLst>
      <p:ext uri="{BB962C8B-B14F-4D97-AF65-F5344CB8AC3E}">
        <p14:creationId xmlns:p14="http://schemas.microsoft.com/office/powerpoint/2010/main" val="14141986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Rectangle 2"/>
          <p:cNvSpPr>
            <a:spLocks noGrp="1" noChangeArrowheads="1"/>
          </p:cNvSpPr>
          <p:nvPr>
            <p:ph type="title"/>
          </p:nvPr>
        </p:nvSpPr>
        <p:spPr/>
        <p:txBody>
          <a:bodyPr/>
          <a:lstStyle/>
          <a:p>
            <a:r>
              <a:rPr lang="en-US" altLang="en-US">
                <a:ea typeface="ＭＳ Ｐゴシック" charset="-128"/>
              </a:rPr>
              <a:t>Signal Attenuation</a:t>
            </a:r>
          </a:p>
        </p:txBody>
      </p:sp>
      <p:sp>
        <p:nvSpPr>
          <p:cNvPr id="294914" name="Rectangle 3"/>
          <p:cNvSpPr>
            <a:spLocks noGrp="1" noChangeArrowheads="1"/>
          </p:cNvSpPr>
          <p:nvPr>
            <p:ph type="body" sz="half" idx="1"/>
          </p:nvPr>
        </p:nvSpPr>
        <p:spPr>
          <a:xfrm>
            <a:off x="533400" y="1600200"/>
            <a:ext cx="8002588" cy="4900613"/>
          </a:xfrm>
        </p:spPr>
        <p:txBody>
          <a:bodyPr/>
          <a:lstStyle/>
          <a:p>
            <a:pPr>
              <a:buFont typeface="Wingdings" pitchFamily="2" charset="2"/>
              <a:buChar char="q"/>
            </a:pPr>
            <a:r>
              <a:rPr lang="en-US" altLang="en-US" sz="2400" dirty="0">
                <a:ea typeface="ＭＳ Ｐゴシック" charset="-128"/>
              </a:rPr>
              <a:t>The quality of signal will degrade when it travels</a:t>
            </a:r>
          </a:p>
          <a:p>
            <a:pPr lvl="1">
              <a:buFont typeface="Courier New" panose="02070309020205020404" pitchFamily="49" charset="0"/>
              <a:buChar char="o"/>
            </a:pPr>
            <a:r>
              <a:rPr lang="en-US" altLang="en-US" sz="2000" dirty="0">
                <a:ea typeface="ＭＳ Ｐゴシック" charset="-128"/>
              </a:rPr>
              <a:t> loss, frequency passing</a:t>
            </a:r>
          </a:p>
          <a:p>
            <a:pPr lvl="1"/>
            <a:endParaRPr lang="en-US" altLang="en-US" sz="2000" dirty="0">
              <a:ea typeface="ＭＳ Ｐゴシック" charset="-128"/>
            </a:endParaRPr>
          </a:p>
          <a:p>
            <a:pPr lvl="1"/>
            <a:endParaRPr lang="en-US" altLang="en-US" sz="2000" dirty="0">
              <a:ea typeface="ＭＳ Ｐゴシック" charset="-128"/>
            </a:endParaRPr>
          </a:p>
        </p:txBody>
      </p:sp>
      <p:pic>
        <p:nvPicPr>
          <p:cNvPr id="29491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2557463"/>
            <a:ext cx="61849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4916" name="Picture 5" descr="analogsignalfig2"/>
          <p:cNvPicPr>
            <a:picLocks noChangeAspect="1" noChangeArrowheads="1"/>
          </p:cNvPicPr>
          <p:nvPr/>
        </p:nvPicPr>
        <p:blipFill>
          <a:blip r:embed="rId5">
            <a:extLst>
              <a:ext uri="{28A0092B-C50C-407E-A947-70E740481C1C}">
                <a14:useLocalDpi xmlns:a14="http://schemas.microsoft.com/office/drawing/2010/main" val="0"/>
              </a:ext>
            </a:extLst>
          </a:blip>
          <a:srcRect t="6573" b="7774"/>
          <a:stretch>
            <a:fillRect/>
          </a:stretch>
        </p:blipFill>
        <p:spPr bwMode="auto">
          <a:xfrm>
            <a:off x="1571625" y="4403725"/>
            <a:ext cx="6000750" cy="232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94917" name="Object 4"/>
          <p:cNvGraphicFramePr>
            <a:graphicFrameLocks noChangeAspect="1"/>
          </p:cNvGraphicFramePr>
          <p:nvPr/>
        </p:nvGraphicFramePr>
        <p:xfrm>
          <a:off x="5984875" y="171450"/>
          <a:ext cx="3005138" cy="795338"/>
        </p:xfrm>
        <a:graphic>
          <a:graphicData uri="http://schemas.openxmlformats.org/presentationml/2006/ole">
            <mc:AlternateContent xmlns:mc="http://schemas.openxmlformats.org/markup-compatibility/2006">
              <mc:Choice xmlns:v="urn:schemas-microsoft-com:vml" Requires="v">
                <p:oleObj spid="_x0000_s672928" name="Equation" r:id="rId6" imgW="863225" imgH="228501" progId="Equation.3">
                  <p:embed/>
                </p:oleObj>
              </mc:Choice>
              <mc:Fallback>
                <p:oleObj name="Equation" r:id="rId6" imgW="863225" imgH="228501"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84875" y="171450"/>
                        <a:ext cx="3005138" cy="7953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7" name="Slide Number Placeholder 2">
            <a:extLst>
              <a:ext uri="{FF2B5EF4-FFF2-40B4-BE49-F238E27FC236}">
                <a16:creationId xmlns:a16="http://schemas.microsoft.com/office/drawing/2014/main" id="{626CE98B-DEA7-194C-89A7-6D00ED5A444F}"/>
              </a:ext>
            </a:extLst>
          </p:cNvPr>
          <p:cNvSpPr txBox="1">
            <a:spLocks/>
          </p:cNvSpPr>
          <p:nvPr/>
        </p:nvSpPr>
        <p:spPr bwMode="auto">
          <a:xfrm>
            <a:off x="8686800" y="6515100"/>
            <a:ext cx="4572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20000"/>
              </a:spcBef>
              <a:spcAft>
                <a:spcPct val="0"/>
              </a:spcAft>
              <a:buClr>
                <a:schemeClr val="accent2"/>
              </a:buClr>
              <a:buSzPct val="85000"/>
              <a:buFont typeface="ZapfDingbats" charset="0"/>
              <a:buChar char="r"/>
              <a:defRPr sz="2800" kern="1200">
                <a:solidFill>
                  <a:schemeClr val="tx1"/>
                </a:solidFill>
                <a:latin typeface="Comic Sans MS" charset="0"/>
                <a:ea typeface="ＭＳ Ｐゴシック" charset="-128"/>
                <a:cs typeface="+mn-cs"/>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kern="1200">
                <a:solidFill>
                  <a:schemeClr val="tx1"/>
                </a:solidFill>
                <a:latin typeface="Comic Sans MS" charset="0"/>
                <a:ea typeface="ＭＳ Ｐゴシック" charset="-128"/>
                <a:cs typeface="+mn-cs"/>
              </a:defRPr>
            </a:lvl2pPr>
            <a:lvl3pPr marL="1143000" indent="-228600" algn="l" rtl="0" eaLnBrk="0" fontAlgn="base" hangingPunct="0">
              <a:spcBef>
                <a:spcPct val="20000"/>
              </a:spcBef>
              <a:spcAft>
                <a:spcPct val="0"/>
              </a:spcAft>
              <a:buChar char="•"/>
              <a:defRPr sz="2000" kern="1200">
                <a:solidFill>
                  <a:schemeClr val="tx1"/>
                </a:solidFill>
                <a:latin typeface="Comic Sans MS" charset="0"/>
                <a:ea typeface="ＭＳ Ｐゴシック" charset="-128"/>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charset="0"/>
                <a:ea typeface="ＭＳ Ｐゴシック" charset="-128"/>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charset="0"/>
                <a:ea typeface="ＭＳ Ｐゴシック" charset="-128"/>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9pPr>
          </a:lstStyle>
          <a:p>
            <a:pPr algn="l">
              <a:spcBef>
                <a:spcPct val="0"/>
              </a:spcBef>
              <a:buClrTx/>
              <a:buSzTx/>
              <a:buFontTx/>
              <a:buNone/>
            </a:pPr>
            <a:fld id="{2268D687-77AC-6349-84FA-B1441D81BE7A}" type="slidenum">
              <a:rPr lang="en-US" altLang="en-US" sz="1400" smtClean="0">
                <a:solidFill>
                  <a:srgbClr val="000000"/>
                </a:solidFill>
                <a:latin typeface="Times New Roman" charset="0"/>
              </a:rPr>
              <a:pPr algn="l">
                <a:spcBef>
                  <a:spcPct val="0"/>
                </a:spcBef>
                <a:buClrTx/>
                <a:buSzTx/>
                <a:buFontTx/>
                <a:buNone/>
              </a:pPr>
              <a:t>68</a:t>
            </a:fld>
            <a:endParaRPr lang="en-US" altLang="en-US" sz="1400">
              <a:solidFill>
                <a:srgbClr val="000000"/>
              </a:solidFill>
              <a:latin typeface="Times New Roman" charset="0"/>
            </a:endParaRPr>
          </a:p>
        </p:txBody>
      </p:sp>
    </p:spTree>
    <p:extLst>
      <p:ext uri="{BB962C8B-B14F-4D97-AF65-F5344CB8AC3E}">
        <p14:creationId xmlns:p14="http://schemas.microsoft.com/office/powerpoint/2010/main" val="6688275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1" name="Rectangle 2"/>
          <p:cNvSpPr>
            <a:spLocks noGrp="1" noChangeArrowheads="1"/>
          </p:cNvSpPr>
          <p:nvPr>
            <p:ph type="title"/>
          </p:nvPr>
        </p:nvSpPr>
        <p:spPr/>
        <p:txBody>
          <a:bodyPr/>
          <a:lstStyle/>
          <a:p>
            <a:r>
              <a:rPr lang="en-US" altLang="en-US" sz="3600">
                <a:ea typeface="ＭＳ Ｐゴシック" charset="-128"/>
              </a:rPr>
              <a:t>Frequency Dependent Attenuation</a:t>
            </a:r>
          </a:p>
        </p:txBody>
      </p:sp>
      <p:sp>
        <p:nvSpPr>
          <p:cNvPr id="296962" name="Rectangle 3"/>
          <p:cNvSpPr>
            <a:spLocks noGrp="1" noChangeArrowheads="1"/>
          </p:cNvSpPr>
          <p:nvPr>
            <p:ph type="body" sz="half" idx="2"/>
          </p:nvPr>
        </p:nvSpPr>
        <p:spPr>
          <a:xfrm>
            <a:off x="676275" y="1600200"/>
            <a:ext cx="8004175" cy="4900613"/>
          </a:xfrm>
        </p:spPr>
        <p:txBody>
          <a:bodyPr/>
          <a:lstStyle/>
          <a:p>
            <a:pPr>
              <a:buFont typeface="Wingdings" pitchFamily="2" charset="2"/>
              <a:buChar char="q"/>
            </a:pPr>
            <a:r>
              <a:rPr lang="en-US" altLang="en-US" sz="2400" dirty="0">
                <a:ea typeface="ＭＳ Ｐゴシック" charset="-128"/>
              </a:rPr>
              <a:t>The received signal will be distorted even when there is no interference and the transmitted signal is </a:t>
            </a:r>
            <a:r>
              <a:rPr lang="ja-JP" altLang="en-US" sz="2400">
                <a:ea typeface="ＭＳ Ｐゴシック" charset="-128"/>
              </a:rPr>
              <a:t>“</a:t>
            </a:r>
            <a:r>
              <a:rPr lang="en-US" altLang="ja-JP" sz="2400" dirty="0">
                <a:ea typeface="ＭＳ Ｐゴシック" charset="-128"/>
              </a:rPr>
              <a:t>perfect</a:t>
            </a:r>
            <a:r>
              <a:rPr lang="ja-JP" altLang="en-US" sz="2400">
                <a:ea typeface="ＭＳ Ｐゴシック" charset="-128"/>
              </a:rPr>
              <a:t>”</a:t>
            </a:r>
            <a:r>
              <a:rPr lang="en-US" altLang="ja-JP" sz="2400" dirty="0">
                <a:ea typeface="ＭＳ Ｐゴシック" charset="-128"/>
              </a:rPr>
              <a:t> square waveform</a:t>
            </a:r>
            <a:endParaRPr lang="en-US" altLang="en-US" sz="2400" dirty="0">
              <a:ea typeface="ＭＳ Ｐゴシック" charset="-128"/>
            </a:endParaRPr>
          </a:p>
        </p:txBody>
      </p:sp>
      <p:pic>
        <p:nvPicPr>
          <p:cNvPr id="296963" name="Picture 4" descr="Cable-Equalizer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850" y="3317875"/>
            <a:ext cx="4257675" cy="332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64" name="Rectangle 5"/>
          <p:cNvSpPr>
            <a:spLocks noChangeArrowheads="1"/>
          </p:cNvSpPr>
          <p:nvPr/>
        </p:nvSpPr>
        <p:spPr bwMode="auto">
          <a:xfrm>
            <a:off x="5210175" y="3490913"/>
            <a:ext cx="3260725"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lvl="1">
              <a:buClr>
                <a:srgbClr val="3333CC"/>
              </a:buClr>
              <a:buFont typeface="ZapfDingbats" charset="0"/>
              <a:buNone/>
            </a:pPr>
            <a:r>
              <a:rPr lang="en-US" altLang="en-US" sz="1800">
                <a:solidFill>
                  <a:srgbClr val="000000"/>
                </a:solidFill>
              </a:rPr>
              <a:t>Example: Voltage-attenuation magnitude ratios of Category 5 cable. For example, 500 feet of cable attenuates a 10-MHz, </a:t>
            </a:r>
            <a:br>
              <a:rPr lang="en-US" altLang="en-US" sz="1800">
                <a:solidFill>
                  <a:srgbClr val="000000"/>
                </a:solidFill>
              </a:rPr>
            </a:br>
            <a:r>
              <a:rPr lang="en-US" altLang="en-US" sz="1800">
                <a:solidFill>
                  <a:srgbClr val="000000"/>
                </a:solidFill>
              </a:rPr>
              <a:t>1-V signal to 0.32 V, which corresponds to about –9.90 dB </a:t>
            </a:r>
            <a:br>
              <a:rPr lang="en-US" altLang="en-US" sz="1800">
                <a:solidFill>
                  <a:srgbClr val="000000"/>
                </a:solidFill>
              </a:rPr>
            </a:br>
            <a:r>
              <a:rPr lang="en-US" altLang="en-US" sz="1800">
                <a:solidFill>
                  <a:srgbClr val="000000"/>
                </a:solidFill>
              </a:rPr>
              <a:t>(= 20 log 1/0.32)</a:t>
            </a:r>
          </a:p>
        </p:txBody>
      </p:sp>
      <p:sp>
        <p:nvSpPr>
          <p:cNvPr id="6" name="Slide Number Placeholder 2">
            <a:extLst>
              <a:ext uri="{FF2B5EF4-FFF2-40B4-BE49-F238E27FC236}">
                <a16:creationId xmlns:a16="http://schemas.microsoft.com/office/drawing/2014/main" id="{0EB699CF-3E2F-014B-A542-D2A84567C45B}"/>
              </a:ext>
            </a:extLst>
          </p:cNvPr>
          <p:cNvSpPr txBox="1">
            <a:spLocks/>
          </p:cNvSpPr>
          <p:nvPr/>
        </p:nvSpPr>
        <p:spPr bwMode="auto">
          <a:xfrm>
            <a:off x="8686800" y="6515100"/>
            <a:ext cx="4572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20000"/>
              </a:spcBef>
              <a:spcAft>
                <a:spcPct val="0"/>
              </a:spcAft>
              <a:buClr>
                <a:schemeClr val="accent2"/>
              </a:buClr>
              <a:buSzPct val="85000"/>
              <a:buFont typeface="ZapfDingbats" charset="0"/>
              <a:buChar char="r"/>
              <a:defRPr sz="2800" kern="1200">
                <a:solidFill>
                  <a:schemeClr val="tx1"/>
                </a:solidFill>
                <a:latin typeface="Comic Sans MS" charset="0"/>
                <a:ea typeface="ＭＳ Ｐゴシック" charset="-128"/>
                <a:cs typeface="+mn-cs"/>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kern="1200">
                <a:solidFill>
                  <a:schemeClr val="tx1"/>
                </a:solidFill>
                <a:latin typeface="Comic Sans MS" charset="0"/>
                <a:ea typeface="ＭＳ Ｐゴシック" charset="-128"/>
                <a:cs typeface="+mn-cs"/>
              </a:defRPr>
            </a:lvl2pPr>
            <a:lvl3pPr marL="1143000" indent="-228600" algn="l" rtl="0" eaLnBrk="0" fontAlgn="base" hangingPunct="0">
              <a:spcBef>
                <a:spcPct val="20000"/>
              </a:spcBef>
              <a:spcAft>
                <a:spcPct val="0"/>
              </a:spcAft>
              <a:buChar char="•"/>
              <a:defRPr sz="2000" kern="1200">
                <a:solidFill>
                  <a:schemeClr val="tx1"/>
                </a:solidFill>
                <a:latin typeface="Comic Sans MS" charset="0"/>
                <a:ea typeface="ＭＳ Ｐゴシック" charset="-128"/>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charset="0"/>
                <a:ea typeface="ＭＳ Ｐゴシック" charset="-128"/>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charset="0"/>
                <a:ea typeface="ＭＳ Ｐゴシック" charset="-128"/>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9pPr>
          </a:lstStyle>
          <a:p>
            <a:pPr algn="l">
              <a:spcBef>
                <a:spcPct val="0"/>
              </a:spcBef>
              <a:buClrTx/>
              <a:buSzTx/>
              <a:buFontTx/>
              <a:buNone/>
            </a:pPr>
            <a:fld id="{2268D687-77AC-6349-84FA-B1441D81BE7A}" type="slidenum">
              <a:rPr lang="en-US" altLang="en-US" sz="1400" smtClean="0">
                <a:solidFill>
                  <a:srgbClr val="000000"/>
                </a:solidFill>
                <a:latin typeface="Times New Roman" charset="0"/>
              </a:rPr>
              <a:pPr algn="l">
                <a:spcBef>
                  <a:spcPct val="0"/>
                </a:spcBef>
                <a:buClrTx/>
                <a:buSzTx/>
                <a:buFontTx/>
                <a:buNone/>
              </a:pPr>
              <a:t>69</a:t>
            </a:fld>
            <a:endParaRPr lang="en-US" altLang="en-US" sz="1400">
              <a:solidFill>
                <a:srgbClr val="000000"/>
              </a:solidFill>
              <a:latin typeface="Times New Roman" charset="0"/>
            </a:endParaRPr>
          </a:p>
        </p:txBody>
      </p:sp>
    </p:spTree>
    <p:extLst>
      <p:ext uri="{BB962C8B-B14F-4D97-AF65-F5344CB8AC3E}">
        <p14:creationId xmlns:p14="http://schemas.microsoft.com/office/powerpoint/2010/main" val="107506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2E1A8736-262D-6E4D-AB1A-7592B1F2BC6F}" type="slidenum">
              <a:rPr lang="en-US" altLang="en-US" sz="1400">
                <a:solidFill>
                  <a:srgbClr val="000000"/>
                </a:solidFill>
                <a:latin typeface="Times New Roman" charset="0"/>
              </a:rPr>
              <a:pPr>
                <a:spcBef>
                  <a:spcPct val="0"/>
                </a:spcBef>
                <a:buClrTx/>
                <a:buSzTx/>
                <a:buFontTx/>
                <a:buNone/>
              </a:pPr>
              <a:t>7</a:t>
            </a:fld>
            <a:endParaRPr lang="en-US" altLang="en-US" sz="1400">
              <a:solidFill>
                <a:srgbClr val="000000"/>
              </a:solidFill>
              <a:latin typeface="Times New Roman" charset="0"/>
            </a:endParaRPr>
          </a:p>
        </p:txBody>
      </p:sp>
      <p:sp>
        <p:nvSpPr>
          <p:cNvPr id="191490" name="Rectangle 2"/>
          <p:cNvSpPr>
            <a:spLocks noChangeArrowheads="1"/>
          </p:cNvSpPr>
          <p:nvPr/>
        </p:nvSpPr>
        <p:spPr bwMode="auto">
          <a:xfrm>
            <a:off x="533400" y="5715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3200" u="sng">
                <a:solidFill>
                  <a:srgbClr val="3333CC"/>
                </a:solidFill>
              </a:rPr>
              <a:t>Multiple Access Links and Protocols</a:t>
            </a:r>
            <a:endParaRPr lang="en-US" altLang="en-US" sz="4000" u="sng">
              <a:solidFill>
                <a:srgbClr val="3333CC"/>
              </a:solidFill>
            </a:endParaRPr>
          </a:p>
        </p:txBody>
      </p:sp>
      <p:sp>
        <p:nvSpPr>
          <p:cNvPr id="191491" name="Rectangle 3"/>
          <p:cNvSpPr>
            <a:spLocks noChangeArrowheads="1"/>
          </p:cNvSpPr>
          <p:nvPr/>
        </p:nvSpPr>
        <p:spPr bwMode="auto">
          <a:xfrm>
            <a:off x="533400" y="1220788"/>
            <a:ext cx="8232228" cy="5637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buClr>
                <a:srgbClr val="3333CC"/>
              </a:buClr>
              <a:buFont typeface="Wingdings" pitchFamily="2" charset="2"/>
              <a:buChar char="q"/>
            </a:pPr>
            <a:r>
              <a:rPr lang="en-US" altLang="en-US" sz="2400" dirty="0"/>
              <a:t>Many link layers use</a:t>
            </a:r>
            <a:r>
              <a:rPr lang="en-US" altLang="en-US" sz="2400" dirty="0">
                <a:solidFill>
                  <a:srgbClr val="FF0000"/>
                </a:solidFill>
              </a:rPr>
              <a:t> broadcast</a:t>
            </a:r>
            <a:r>
              <a:rPr lang="en-US" altLang="en-US" sz="2400" dirty="0">
                <a:solidFill>
                  <a:srgbClr val="000000"/>
                </a:solidFill>
              </a:rPr>
              <a:t> (shared wire or medium)</a:t>
            </a:r>
          </a:p>
          <a:p>
            <a:pPr lvl="1">
              <a:buClr>
                <a:srgbClr val="3333CC"/>
              </a:buClr>
              <a:buFont typeface="Courier New" panose="02070309020205020404" pitchFamily="49" charset="0"/>
              <a:buChar char="o"/>
            </a:pPr>
            <a:r>
              <a:rPr lang="en-US" altLang="en-US" sz="2000" dirty="0">
                <a:solidFill>
                  <a:srgbClr val="000000"/>
                </a:solidFill>
              </a:rPr>
              <a:t>traditional Ethernet; Cable networks</a:t>
            </a:r>
          </a:p>
          <a:p>
            <a:pPr lvl="1">
              <a:buClr>
                <a:srgbClr val="3333CC"/>
              </a:buClr>
              <a:buFont typeface="Courier New" panose="02070309020205020404" pitchFamily="49" charset="0"/>
              <a:buChar char="o"/>
            </a:pPr>
            <a:r>
              <a:rPr lang="en-US" altLang="en-US" sz="2000" dirty="0">
                <a:solidFill>
                  <a:srgbClr val="000000"/>
                </a:solidFill>
              </a:rPr>
              <a:t>802.11 wireless LAN; cellular networks</a:t>
            </a:r>
          </a:p>
          <a:p>
            <a:pPr lvl="1">
              <a:buClr>
                <a:srgbClr val="3333CC"/>
              </a:buClr>
              <a:buFont typeface="Courier New" panose="02070309020205020404" pitchFamily="49" charset="0"/>
              <a:buChar char="o"/>
            </a:pPr>
            <a:r>
              <a:rPr lang="en-US" altLang="en-US" sz="2000" dirty="0">
                <a:solidFill>
                  <a:srgbClr val="000000"/>
                </a:solidFill>
              </a:rPr>
              <a:t>satellite</a:t>
            </a:r>
          </a:p>
          <a:p>
            <a:pPr lvl="1">
              <a:buClr>
                <a:srgbClr val="3333CC"/>
              </a:buClr>
            </a:pPr>
            <a:endParaRPr lang="en-US" altLang="en-US" sz="2000" dirty="0">
              <a:solidFill>
                <a:srgbClr val="000000"/>
              </a:solidFill>
            </a:endParaRPr>
          </a:p>
          <a:p>
            <a:pPr lvl="1">
              <a:buClr>
                <a:srgbClr val="3333CC"/>
              </a:buClr>
            </a:pPr>
            <a:endParaRPr lang="en-US" altLang="en-US" sz="2000" dirty="0">
              <a:solidFill>
                <a:srgbClr val="000000"/>
              </a:solidFill>
            </a:endParaRPr>
          </a:p>
          <a:p>
            <a:pPr lvl="1">
              <a:buClr>
                <a:srgbClr val="3333CC"/>
              </a:buClr>
            </a:pPr>
            <a:endParaRPr lang="en-US" altLang="en-US" sz="2000" dirty="0">
              <a:solidFill>
                <a:srgbClr val="000000"/>
              </a:solidFill>
            </a:endParaRPr>
          </a:p>
          <a:p>
            <a:pPr lvl="1">
              <a:buClr>
                <a:srgbClr val="3333CC"/>
              </a:buClr>
            </a:pPr>
            <a:endParaRPr lang="en-US" altLang="en-US" sz="2000" dirty="0">
              <a:solidFill>
                <a:srgbClr val="000000"/>
              </a:solidFill>
            </a:endParaRPr>
          </a:p>
          <a:p>
            <a:pPr lvl="1">
              <a:buClr>
                <a:srgbClr val="3333CC"/>
              </a:buClr>
            </a:pPr>
            <a:endParaRPr lang="en-US" altLang="en-US" sz="2000" dirty="0">
              <a:solidFill>
                <a:srgbClr val="000000"/>
              </a:solidFill>
            </a:endParaRPr>
          </a:p>
          <a:p>
            <a:pPr lvl="1">
              <a:buClr>
                <a:srgbClr val="3333CC"/>
              </a:buClr>
            </a:pPr>
            <a:endParaRPr lang="en-US" altLang="en-US" sz="2000" dirty="0">
              <a:solidFill>
                <a:srgbClr val="000000"/>
              </a:solidFill>
            </a:endParaRPr>
          </a:p>
          <a:p>
            <a:pPr>
              <a:buClr>
                <a:srgbClr val="3333CC"/>
              </a:buClr>
              <a:buFont typeface="Wingdings" pitchFamily="2" charset="2"/>
              <a:buChar char="q"/>
            </a:pPr>
            <a:r>
              <a:rPr lang="en-US" altLang="en-US" sz="2400" dirty="0">
                <a:solidFill>
                  <a:srgbClr val="000000"/>
                </a:solidFill>
              </a:rPr>
              <a:t>Problem: if two or more simultaneous transmissions, due to </a:t>
            </a:r>
            <a:r>
              <a:rPr lang="en-US" altLang="en-US" sz="2400" dirty="0">
                <a:solidFill>
                  <a:srgbClr val="FF0000"/>
                </a:solidFill>
              </a:rPr>
              <a:t>interference</a:t>
            </a:r>
            <a:r>
              <a:rPr lang="en-US" altLang="en-US" sz="2400" dirty="0">
                <a:solidFill>
                  <a:srgbClr val="000000"/>
                </a:solidFill>
              </a:rPr>
              <a:t>, only one node can send </a:t>
            </a:r>
            <a:r>
              <a:rPr lang="en-US" altLang="en-US" sz="2400" dirty="0"/>
              <a:t>successfully </a:t>
            </a:r>
            <a:r>
              <a:rPr lang="en-US" altLang="en-US" sz="2400" dirty="0">
                <a:solidFill>
                  <a:srgbClr val="000000"/>
                </a:solidFill>
              </a:rPr>
              <a:t>at a time (see CDMA later for an exception)</a:t>
            </a:r>
          </a:p>
        </p:txBody>
      </p:sp>
      <p:pic>
        <p:nvPicPr>
          <p:cNvPr id="191492" name="Picture 4" descr="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5379" y="3189511"/>
            <a:ext cx="5727754" cy="1921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9131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149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09" name="Rectangle 2"/>
          <p:cNvSpPr>
            <a:spLocks noGrp="1" noChangeArrowheads="1"/>
          </p:cNvSpPr>
          <p:nvPr>
            <p:ph type="title"/>
          </p:nvPr>
        </p:nvSpPr>
        <p:spPr/>
        <p:txBody>
          <a:bodyPr/>
          <a:lstStyle/>
          <a:p>
            <a:r>
              <a:rPr lang="en-US" altLang="en-US" sz="3200">
                <a:ea typeface="ＭＳ Ｐゴシック" charset="-128"/>
              </a:rPr>
              <a:t>Example</a:t>
            </a:r>
          </a:p>
        </p:txBody>
      </p:sp>
      <p:sp>
        <p:nvSpPr>
          <p:cNvPr id="299010" name="Rectangle 3"/>
          <p:cNvSpPr>
            <a:spLocks noGrp="1" noChangeArrowheads="1"/>
          </p:cNvSpPr>
          <p:nvPr>
            <p:ph type="body" idx="1"/>
          </p:nvPr>
        </p:nvSpPr>
        <p:spPr>
          <a:xfrm>
            <a:off x="623888" y="4337050"/>
            <a:ext cx="8147050" cy="366713"/>
          </a:xfrm>
        </p:spPr>
        <p:txBody>
          <a:bodyPr/>
          <a:lstStyle/>
          <a:p>
            <a:pPr>
              <a:buFont typeface="ZapfDingbats" charset="0"/>
              <a:buNone/>
            </a:pPr>
            <a:r>
              <a:rPr lang="en-US" altLang="en-US" sz="1800">
                <a:ea typeface="ＭＳ Ｐゴシック" charset="-128"/>
              </a:rPr>
              <a:t>Example: W=3000Hz, S/N </a:t>
            </a:r>
            <a:r>
              <a:rPr lang="en-US" altLang="en-US" sz="1800">
                <a:ea typeface="ＭＳ Ｐゴシック" charset="-128"/>
                <a:sym typeface="Symbol" charset="2"/>
              </a:rPr>
              <a:t></a:t>
            </a:r>
            <a:r>
              <a:rPr lang="en-US" altLang="en-US" sz="1800">
                <a:ea typeface="ＭＳ Ｐゴシック" charset="-128"/>
              </a:rPr>
              <a:t> 4000</a:t>
            </a:r>
          </a:p>
        </p:txBody>
      </p:sp>
      <p:graphicFrame>
        <p:nvGraphicFramePr>
          <p:cNvPr id="299011" name="Object 4"/>
          <p:cNvGraphicFramePr>
            <a:graphicFrameLocks noChangeAspect="1"/>
          </p:cNvGraphicFramePr>
          <p:nvPr/>
        </p:nvGraphicFramePr>
        <p:xfrm>
          <a:off x="1209675" y="4797425"/>
          <a:ext cx="6802438" cy="508000"/>
        </p:xfrm>
        <a:graphic>
          <a:graphicData uri="http://schemas.openxmlformats.org/presentationml/2006/ole">
            <mc:AlternateContent xmlns:mc="http://schemas.openxmlformats.org/markup-compatibility/2006">
              <mc:Choice xmlns:v="urn:schemas-microsoft-com:vml" Requires="v">
                <p:oleObj spid="_x0000_s677024" name="Equation" r:id="rId4" imgW="2895600" imgH="215900" progId="Equation.3">
                  <p:embed/>
                </p:oleObj>
              </mc:Choice>
              <mc:Fallback>
                <p:oleObj name="Equation" r:id="rId4" imgW="2895600" imgH="2159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9675" y="4797425"/>
                        <a:ext cx="6802438"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99012" name="Text Box 5"/>
          <p:cNvSpPr txBox="1">
            <a:spLocks noChangeArrowheads="1"/>
          </p:cNvSpPr>
          <p:nvPr/>
        </p:nvSpPr>
        <p:spPr bwMode="auto">
          <a:xfrm>
            <a:off x="4286250" y="2516188"/>
            <a:ext cx="14970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200">
                <a:solidFill>
                  <a:srgbClr val="000000"/>
                </a:solidFill>
              </a:rPr>
              <a:t>telephone network</a:t>
            </a:r>
          </a:p>
        </p:txBody>
      </p:sp>
      <p:sp>
        <p:nvSpPr>
          <p:cNvPr id="299013" name="Text Box 6"/>
          <p:cNvSpPr txBox="1">
            <a:spLocks noChangeArrowheads="1"/>
          </p:cNvSpPr>
          <p:nvPr/>
        </p:nvSpPr>
        <p:spPr bwMode="auto">
          <a:xfrm>
            <a:off x="2054225" y="2520950"/>
            <a:ext cx="10334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000">
                <a:solidFill>
                  <a:srgbClr val="000000"/>
                </a:solidFill>
              </a:rPr>
              <a:t>sender modem</a:t>
            </a:r>
          </a:p>
        </p:txBody>
      </p:sp>
      <p:sp>
        <p:nvSpPr>
          <p:cNvPr id="299014" name="Rectangle 7"/>
          <p:cNvSpPr>
            <a:spLocks noChangeArrowheads="1"/>
          </p:cNvSpPr>
          <p:nvPr/>
        </p:nvSpPr>
        <p:spPr bwMode="auto">
          <a:xfrm>
            <a:off x="2003425" y="2825750"/>
            <a:ext cx="1223963" cy="10810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1400">
                <a:solidFill>
                  <a:srgbClr val="000000"/>
                </a:solidFill>
              </a:rPr>
              <a:t>Modem</a:t>
            </a:r>
          </a:p>
          <a:p>
            <a:pPr algn="ctr">
              <a:spcBef>
                <a:spcPct val="0"/>
              </a:spcBef>
              <a:buClrTx/>
              <a:buSzTx/>
              <a:buFontTx/>
              <a:buNone/>
            </a:pPr>
            <a:r>
              <a:rPr lang="en-US" altLang="en-US" sz="1400">
                <a:solidFill>
                  <a:srgbClr val="000000"/>
                </a:solidFill>
              </a:rPr>
              <a:t>Modulation</a:t>
            </a:r>
            <a:br>
              <a:rPr lang="en-US" altLang="en-US" sz="1400">
                <a:solidFill>
                  <a:srgbClr val="000000"/>
                </a:solidFill>
              </a:rPr>
            </a:br>
            <a:r>
              <a:rPr lang="en-US" altLang="en-US" sz="1400">
                <a:solidFill>
                  <a:srgbClr val="000000"/>
                </a:solidFill>
              </a:rPr>
              <a:t>(digit-&gt;analog)</a:t>
            </a:r>
          </a:p>
        </p:txBody>
      </p:sp>
      <p:sp>
        <p:nvSpPr>
          <p:cNvPr id="299015" name="Line 8"/>
          <p:cNvSpPr>
            <a:spLocks noChangeShapeType="1"/>
          </p:cNvSpPr>
          <p:nvPr/>
        </p:nvSpPr>
        <p:spPr bwMode="auto">
          <a:xfrm>
            <a:off x="392113" y="3230563"/>
            <a:ext cx="16335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99016" name="Line 9"/>
          <p:cNvSpPr>
            <a:spLocks noChangeShapeType="1"/>
          </p:cNvSpPr>
          <p:nvPr/>
        </p:nvSpPr>
        <p:spPr bwMode="auto">
          <a:xfrm flipV="1">
            <a:off x="3246438" y="3235325"/>
            <a:ext cx="1262062" cy="0"/>
          </a:xfrm>
          <a:prstGeom prst="line">
            <a:avLst/>
          </a:prstGeom>
          <a:noFill/>
          <a:ln w="38100" cmpd="dbl">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99017" name="Text Box 10"/>
          <p:cNvSpPr txBox="1">
            <a:spLocks noChangeArrowheads="1"/>
          </p:cNvSpPr>
          <p:nvPr/>
        </p:nvSpPr>
        <p:spPr bwMode="auto">
          <a:xfrm>
            <a:off x="3262313" y="2927350"/>
            <a:ext cx="1192212"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1600">
                <a:solidFill>
                  <a:srgbClr val="000000"/>
                </a:solidFill>
              </a:rPr>
              <a:t>3Khz </a:t>
            </a:r>
            <a:br>
              <a:rPr lang="en-US" altLang="en-US" sz="1600">
                <a:solidFill>
                  <a:srgbClr val="000000"/>
                </a:solidFill>
              </a:rPr>
            </a:br>
            <a:r>
              <a:rPr lang="en-US" altLang="en-US" sz="1600">
                <a:solidFill>
                  <a:srgbClr val="000000"/>
                </a:solidFill>
              </a:rPr>
              <a:t>bandwidth</a:t>
            </a:r>
            <a:br>
              <a:rPr lang="en-US" altLang="en-US" sz="1800">
                <a:solidFill>
                  <a:srgbClr val="000000"/>
                </a:solidFill>
              </a:rPr>
            </a:br>
            <a:r>
              <a:rPr lang="en-US" altLang="en-US" sz="1000">
                <a:solidFill>
                  <a:srgbClr val="000000"/>
                </a:solidFill>
              </a:rPr>
              <a:t>(add white noise)</a:t>
            </a:r>
          </a:p>
        </p:txBody>
      </p:sp>
      <p:sp>
        <p:nvSpPr>
          <p:cNvPr id="299018" name="Rectangle 11"/>
          <p:cNvSpPr>
            <a:spLocks noChangeArrowheads="1"/>
          </p:cNvSpPr>
          <p:nvPr/>
        </p:nvSpPr>
        <p:spPr bwMode="auto">
          <a:xfrm>
            <a:off x="6049963" y="2824163"/>
            <a:ext cx="1223962" cy="8604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1400">
                <a:solidFill>
                  <a:srgbClr val="000000"/>
                </a:solidFill>
              </a:rPr>
              <a:t>ISP</a:t>
            </a:r>
            <a:br>
              <a:rPr lang="en-US" altLang="en-US" sz="1400">
                <a:solidFill>
                  <a:srgbClr val="000000"/>
                </a:solidFill>
              </a:rPr>
            </a:br>
            <a:r>
              <a:rPr lang="en-US" altLang="en-US" sz="1400">
                <a:solidFill>
                  <a:srgbClr val="000000"/>
                </a:solidFill>
              </a:rPr>
              <a:t>demodulation</a:t>
            </a:r>
            <a:endParaRPr lang="en-US" altLang="en-US" sz="1000">
              <a:solidFill>
                <a:srgbClr val="000000"/>
              </a:solidFill>
            </a:endParaRPr>
          </a:p>
        </p:txBody>
      </p:sp>
      <p:sp>
        <p:nvSpPr>
          <p:cNvPr id="299019" name="Line 12"/>
          <p:cNvSpPr>
            <a:spLocks noChangeShapeType="1"/>
          </p:cNvSpPr>
          <p:nvPr/>
        </p:nvSpPr>
        <p:spPr bwMode="auto">
          <a:xfrm>
            <a:off x="7262813" y="3257550"/>
            <a:ext cx="11842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99020" name="Text Box 13"/>
          <p:cNvSpPr txBox="1">
            <a:spLocks noChangeArrowheads="1"/>
          </p:cNvSpPr>
          <p:nvPr/>
        </p:nvSpPr>
        <p:spPr bwMode="auto">
          <a:xfrm>
            <a:off x="7477125" y="2924175"/>
            <a:ext cx="13081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output </a:t>
            </a:r>
          </a:p>
          <a:p>
            <a:pPr>
              <a:spcBef>
                <a:spcPct val="0"/>
              </a:spcBef>
              <a:buClrTx/>
              <a:buSzTx/>
              <a:buFontTx/>
              <a:buNone/>
            </a:pPr>
            <a:r>
              <a:rPr lang="en-US" altLang="en-US" sz="1800">
                <a:solidFill>
                  <a:srgbClr val="000000"/>
                </a:solidFill>
              </a:rPr>
              <a:t>bit stream</a:t>
            </a:r>
          </a:p>
        </p:txBody>
      </p:sp>
      <p:sp>
        <p:nvSpPr>
          <p:cNvPr id="299021" name="Text Box 14"/>
          <p:cNvSpPr txBox="1">
            <a:spLocks noChangeArrowheads="1"/>
          </p:cNvSpPr>
          <p:nvPr/>
        </p:nvSpPr>
        <p:spPr bwMode="auto">
          <a:xfrm>
            <a:off x="487363" y="2897188"/>
            <a:ext cx="13081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1800">
                <a:solidFill>
                  <a:srgbClr val="000000"/>
                </a:solidFill>
              </a:rPr>
              <a:t>input </a:t>
            </a:r>
          </a:p>
          <a:p>
            <a:pPr algn="ctr">
              <a:spcBef>
                <a:spcPct val="0"/>
              </a:spcBef>
              <a:buClrTx/>
              <a:buSzTx/>
              <a:buFontTx/>
              <a:buNone/>
            </a:pPr>
            <a:r>
              <a:rPr lang="en-US" altLang="en-US" sz="1800">
                <a:solidFill>
                  <a:srgbClr val="000000"/>
                </a:solidFill>
              </a:rPr>
              <a:t>bit stream</a:t>
            </a:r>
          </a:p>
        </p:txBody>
      </p:sp>
      <p:sp>
        <p:nvSpPr>
          <p:cNvPr id="299022" name="Rectangle 15"/>
          <p:cNvSpPr>
            <a:spLocks noChangeArrowheads="1"/>
          </p:cNvSpPr>
          <p:nvPr/>
        </p:nvSpPr>
        <p:spPr bwMode="auto">
          <a:xfrm>
            <a:off x="4383088" y="2817813"/>
            <a:ext cx="1381125" cy="1090612"/>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800">
                <a:solidFill>
                  <a:srgbClr val="000000"/>
                </a:solidFill>
              </a:rPr>
              <a:t>Analog to Digital </a:t>
            </a:r>
            <a:br>
              <a:rPr lang="en-US" altLang="en-US" sz="800">
                <a:solidFill>
                  <a:srgbClr val="000000"/>
                </a:solidFill>
              </a:rPr>
            </a:br>
            <a:r>
              <a:rPr lang="en-US" altLang="en-US" sz="800">
                <a:solidFill>
                  <a:srgbClr val="000000"/>
                </a:solidFill>
              </a:rPr>
              <a:t>quantization </a:t>
            </a:r>
            <a:br>
              <a:rPr lang="en-US" altLang="en-US" sz="800">
                <a:solidFill>
                  <a:srgbClr val="000000"/>
                </a:solidFill>
              </a:rPr>
            </a:br>
            <a:r>
              <a:rPr lang="en-US" altLang="en-US" sz="800">
                <a:solidFill>
                  <a:srgbClr val="000000"/>
                </a:solidFill>
              </a:rPr>
              <a:t>for  transmitting through</a:t>
            </a:r>
            <a:br>
              <a:rPr lang="en-US" altLang="en-US" sz="800">
                <a:solidFill>
                  <a:srgbClr val="000000"/>
                </a:solidFill>
              </a:rPr>
            </a:br>
            <a:r>
              <a:rPr lang="en-US" altLang="en-US" sz="800">
                <a:solidFill>
                  <a:srgbClr val="000000"/>
                </a:solidFill>
              </a:rPr>
              <a:t>the digital telephone </a:t>
            </a:r>
          </a:p>
          <a:p>
            <a:pPr algn="ctr">
              <a:spcBef>
                <a:spcPct val="0"/>
              </a:spcBef>
              <a:buClrTx/>
              <a:buSzTx/>
              <a:buFontTx/>
              <a:buNone/>
            </a:pPr>
            <a:r>
              <a:rPr lang="en-US" altLang="en-US" sz="800">
                <a:solidFill>
                  <a:srgbClr val="000000"/>
                </a:solidFill>
              </a:rPr>
              <a:t>backbone</a:t>
            </a:r>
          </a:p>
        </p:txBody>
      </p:sp>
      <p:sp>
        <p:nvSpPr>
          <p:cNvPr id="299023" name="Line 16"/>
          <p:cNvSpPr>
            <a:spLocks noChangeShapeType="1"/>
          </p:cNvSpPr>
          <p:nvPr/>
        </p:nvSpPr>
        <p:spPr bwMode="auto">
          <a:xfrm>
            <a:off x="5765800" y="3222625"/>
            <a:ext cx="2762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99024" name="Text Box 17"/>
          <p:cNvSpPr txBox="1">
            <a:spLocks noChangeArrowheads="1"/>
          </p:cNvSpPr>
          <p:nvPr/>
        </p:nvSpPr>
        <p:spPr bwMode="auto">
          <a:xfrm>
            <a:off x="6257925" y="2530475"/>
            <a:ext cx="8540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000">
                <a:solidFill>
                  <a:srgbClr val="000000"/>
                </a:solidFill>
              </a:rPr>
              <a:t>ISP modem</a:t>
            </a:r>
          </a:p>
        </p:txBody>
      </p:sp>
      <p:sp>
        <p:nvSpPr>
          <p:cNvPr id="299025" name="Rectangle 18"/>
          <p:cNvSpPr>
            <a:spLocks noChangeArrowheads="1"/>
          </p:cNvSpPr>
          <p:nvPr/>
        </p:nvSpPr>
        <p:spPr bwMode="auto">
          <a:xfrm>
            <a:off x="635000" y="1662113"/>
            <a:ext cx="3430588" cy="376237"/>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3333CC"/>
                </a:solidFill>
              </a:rPr>
              <a:t>V.34 (33.6kbps Dialup Modem)</a:t>
            </a:r>
          </a:p>
        </p:txBody>
      </p:sp>
      <p:sp>
        <p:nvSpPr>
          <p:cNvPr id="299026" name="Line 19"/>
          <p:cNvSpPr>
            <a:spLocks noChangeShapeType="1"/>
          </p:cNvSpPr>
          <p:nvPr/>
        </p:nvSpPr>
        <p:spPr bwMode="auto">
          <a:xfrm flipH="1">
            <a:off x="6046788" y="2241550"/>
            <a:ext cx="0" cy="4937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99027" name="Line 20"/>
          <p:cNvSpPr>
            <a:spLocks noChangeShapeType="1"/>
          </p:cNvSpPr>
          <p:nvPr/>
        </p:nvSpPr>
        <p:spPr bwMode="auto">
          <a:xfrm flipH="1">
            <a:off x="3241675" y="2168525"/>
            <a:ext cx="0" cy="4937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99028" name="Line 21"/>
          <p:cNvSpPr>
            <a:spLocks noChangeShapeType="1"/>
          </p:cNvSpPr>
          <p:nvPr/>
        </p:nvSpPr>
        <p:spPr bwMode="auto">
          <a:xfrm>
            <a:off x="3248025" y="2368550"/>
            <a:ext cx="2797175"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99029" name="Text Box 22"/>
          <p:cNvSpPr txBox="1">
            <a:spLocks noChangeArrowheads="1"/>
          </p:cNvSpPr>
          <p:nvPr/>
        </p:nvSpPr>
        <p:spPr bwMode="auto">
          <a:xfrm>
            <a:off x="4117975" y="2173288"/>
            <a:ext cx="890588" cy="3365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600">
                <a:solidFill>
                  <a:srgbClr val="000000"/>
                </a:solidFill>
              </a:rPr>
              <a:t>channel</a:t>
            </a:r>
          </a:p>
        </p:txBody>
      </p:sp>
      <p:sp>
        <p:nvSpPr>
          <p:cNvPr id="23" name="Slide Number Placeholder 2">
            <a:extLst>
              <a:ext uri="{FF2B5EF4-FFF2-40B4-BE49-F238E27FC236}">
                <a16:creationId xmlns:a16="http://schemas.microsoft.com/office/drawing/2014/main" id="{E6866D8A-85B2-8E45-AFEF-B789A341EE89}"/>
              </a:ext>
            </a:extLst>
          </p:cNvPr>
          <p:cNvSpPr txBox="1">
            <a:spLocks/>
          </p:cNvSpPr>
          <p:nvPr/>
        </p:nvSpPr>
        <p:spPr bwMode="auto">
          <a:xfrm>
            <a:off x="8686800" y="6515100"/>
            <a:ext cx="4572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20000"/>
              </a:spcBef>
              <a:spcAft>
                <a:spcPct val="0"/>
              </a:spcAft>
              <a:buClr>
                <a:schemeClr val="accent2"/>
              </a:buClr>
              <a:buSzPct val="85000"/>
              <a:buFont typeface="ZapfDingbats" charset="0"/>
              <a:buChar char="r"/>
              <a:defRPr sz="2800" kern="1200">
                <a:solidFill>
                  <a:schemeClr val="tx1"/>
                </a:solidFill>
                <a:latin typeface="Comic Sans MS" charset="0"/>
                <a:ea typeface="ＭＳ Ｐゴシック" charset="-128"/>
                <a:cs typeface="+mn-cs"/>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kern="1200">
                <a:solidFill>
                  <a:schemeClr val="tx1"/>
                </a:solidFill>
                <a:latin typeface="Comic Sans MS" charset="0"/>
                <a:ea typeface="ＭＳ Ｐゴシック" charset="-128"/>
                <a:cs typeface="+mn-cs"/>
              </a:defRPr>
            </a:lvl2pPr>
            <a:lvl3pPr marL="1143000" indent="-228600" algn="l" rtl="0" eaLnBrk="0" fontAlgn="base" hangingPunct="0">
              <a:spcBef>
                <a:spcPct val="20000"/>
              </a:spcBef>
              <a:spcAft>
                <a:spcPct val="0"/>
              </a:spcAft>
              <a:buChar char="•"/>
              <a:defRPr sz="2000" kern="1200">
                <a:solidFill>
                  <a:schemeClr val="tx1"/>
                </a:solidFill>
                <a:latin typeface="Comic Sans MS" charset="0"/>
                <a:ea typeface="ＭＳ Ｐゴシック" charset="-128"/>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charset="0"/>
                <a:ea typeface="ＭＳ Ｐゴシック" charset="-128"/>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charset="0"/>
                <a:ea typeface="ＭＳ Ｐゴシック" charset="-128"/>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9pPr>
          </a:lstStyle>
          <a:p>
            <a:pPr algn="l">
              <a:spcBef>
                <a:spcPct val="0"/>
              </a:spcBef>
              <a:buClrTx/>
              <a:buSzTx/>
              <a:buFontTx/>
              <a:buNone/>
            </a:pPr>
            <a:fld id="{2268D687-77AC-6349-84FA-B1441D81BE7A}" type="slidenum">
              <a:rPr lang="en-US" altLang="en-US" sz="1400" smtClean="0">
                <a:solidFill>
                  <a:srgbClr val="000000"/>
                </a:solidFill>
                <a:latin typeface="Times New Roman" charset="0"/>
              </a:rPr>
              <a:pPr algn="l">
                <a:spcBef>
                  <a:spcPct val="0"/>
                </a:spcBef>
                <a:buClrTx/>
                <a:buSzTx/>
                <a:buFontTx/>
                <a:buNone/>
              </a:pPr>
              <a:t>70</a:t>
            </a:fld>
            <a:endParaRPr lang="en-US" altLang="en-US" sz="1400">
              <a:solidFill>
                <a:srgbClr val="000000"/>
              </a:solidFill>
              <a:latin typeface="Times New Roman" charset="0"/>
            </a:endParaRPr>
          </a:p>
        </p:txBody>
      </p:sp>
    </p:spTree>
    <p:extLst>
      <p:ext uri="{BB962C8B-B14F-4D97-AF65-F5344CB8AC3E}">
        <p14:creationId xmlns:p14="http://schemas.microsoft.com/office/powerpoint/2010/main" val="4443934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7" name="Rectangle 2"/>
          <p:cNvSpPr>
            <a:spLocks noGrp="1" noChangeArrowheads="1"/>
          </p:cNvSpPr>
          <p:nvPr>
            <p:ph type="title"/>
          </p:nvPr>
        </p:nvSpPr>
        <p:spPr/>
        <p:txBody>
          <a:bodyPr/>
          <a:lstStyle/>
          <a:p>
            <a:r>
              <a:rPr lang="en-US" altLang="en-US">
                <a:ea typeface="ＭＳ Ｐゴシック" charset="-128"/>
              </a:rPr>
              <a:t>Example: ADSL</a:t>
            </a:r>
          </a:p>
        </p:txBody>
      </p:sp>
      <p:sp>
        <p:nvSpPr>
          <p:cNvPr id="301058" name="Rectangle 3"/>
          <p:cNvSpPr>
            <a:spLocks noGrp="1" noChangeArrowheads="1"/>
          </p:cNvSpPr>
          <p:nvPr>
            <p:ph type="body" idx="1"/>
          </p:nvPr>
        </p:nvSpPr>
        <p:spPr>
          <a:xfrm>
            <a:off x="533400" y="1393825"/>
            <a:ext cx="8147050" cy="4900613"/>
          </a:xfrm>
        </p:spPr>
        <p:txBody>
          <a:bodyPr/>
          <a:lstStyle/>
          <a:p>
            <a:pPr>
              <a:buFont typeface="Wingdings" pitchFamily="2" charset="2"/>
              <a:buChar char="q"/>
            </a:pPr>
            <a:r>
              <a:rPr lang="en-US" altLang="en-US" dirty="0">
                <a:ea typeface="ＭＳ Ｐゴシック" charset="-128"/>
              </a:rPr>
              <a:t>Spectrum allocation: </a:t>
            </a:r>
            <a:br>
              <a:rPr lang="en-US" altLang="en-US" dirty="0">
                <a:ea typeface="ＭＳ Ｐゴシック" charset="-128"/>
              </a:rPr>
            </a:br>
            <a:r>
              <a:rPr lang="en-US" altLang="en-US" dirty="0">
                <a:ea typeface="ＭＳ Ｐゴシック" charset="-128"/>
              </a:rPr>
              <a:t>divided into a total of </a:t>
            </a:r>
            <a:br>
              <a:rPr lang="en-US" altLang="en-US" dirty="0">
                <a:ea typeface="ＭＳ Ｐゴシック" charset="-128"/>
              </a:rPr>
            </a:br>
            <a:r>
              <a:rPr lang="en-US" altLang="en-US" dirty="0">
                <a:ea typeface="ＭＳ Ｐゴシック" charset="-128"/>
              </a:rPr>
              <a:t>256 downstream and </a:t>
            </a:r>
            <a:br>
              <a:rPr lang="en-US" altLang="en-US" dirty="0">
                <a:ea typeface="ＭＳ Ｐゴシック" charset="-128"/>
              </a:rPr>
            </a:br>
            <a:r>
              <a:rPr lang="en-US" altLang="en-US" dirty="0">
                <a:ea typeface="ＭＳ Ｐゴシック" charset="-128"/>
              </a:rPr>
              <a:t>32 upstream tones, where </a:t>
            </a:r>
            <a:br>
              <a:rPr lang="en-US" altLang="en-US" dirty="0">
                <a:ea typeface="ＭＳ Ｐゴシック" charset="-128"/>
              </a:rPr>
            </a:br>
            <a:r>
              <a:rPr lang="en-US" altLang="en-US" dirty="0">
                <a:ea typeface="ＭＳ Ｐゴシック" charset="-128"/>
              </a:rPr>
              <a:t>each tone is a standard </a:t>
            </a:r>
            <a:br>
              <a:rPr lang="en-US" altLang="en-US" dirty="0">
                <a:ea typeface="ＭＳ Ｐゴシック" charset="-128"/>
              </a:rPr>
            </a:br>
            <a:r>
              <a:rPr lang="en-US" altLang="en-US" dirty="0">
                <a:ea typeface="ＭＳ Ｐゴシック" charset="-128"/>
              </a:rPr>
              <a:t>4kHz voice channel</a:t>
            </a:r>
          </a:p>
          <a:p>
            <a:pPr>
              <a:buFont typeface="Wingdings" pitchFamily="2" charset="2"/>
              <a:buChar char="q"/>
            </a:pPr>
            <a:r>
              <a:rPr lang="en-US" altLang="en-US" dirty="0">
                <a:ea typeface="ＭＳ Ｐゴシック" charset="-128"/>
              </a:rPr>
              <a:t>During initial negotiation, a tone is used only if the S/N is above 6 </a:t>
            </a:r>
            <a:r>
              <a:rPr lang="en-US" altLang="en-US" dirty="0" err="1">
                <a:ea typeface="ＭＳ Ｐゴシック" charset="-128"/>
              </a:rPr>
              <a:t>db</a:t>
            </a:r>
            <a:r>
              <a:rPr lang="en-US" altLang="en-US" dirty="0">
                <a:ea typeface="ＭＳ Ｐゴシック" charset="-128"/>
              </a:rPr>
              <a:t> (</a:t>
            </a:r>
            <a:r>
              <a:rPr lang="en-US" altLang="en-US" dirty="0">
                <a:ea typeface="ＭＳ Ｐゴシック" charset="-128"/>
                <a:sym typeface="Symbol" charset="2"/>
              </a:rPr>
              <a:t></a:t>
            </a:r>
            <a:r>
              <a:rPr lang="en-US" altLang="en-US" dirty="0">
                <a:ea typeface="ＭＳ Ｐゴシック" charset="-128"/>
              </a:rPr>
              <a:t>4)</a:t>
            </a:r>
          </a:p>
        </p:txBody>
      </p:sp>
      <p:pic>
        <p:nvPicPr>
          <p:cNvPr id="30105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9388" y="157163"/>
            <a:ext cx="3635375"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122" name="Object 6"/>
          <p:cNvGraphicFramePr>
            <a:graphicFrameLocks noChangeAspect="1"/>
          </p:cNvGraphicFramePr>
          <p:nvPr/>
        </p:nvGraphicFramePr>
        <p:xfrm>
          <a:off x="1641475" y="5014913"/>
          <a:ext cx="5935663" cy="1076325"/>
        </p:xfrm>
        <a:graphic>
          <a:graphicData uri="http://schemas.openxmlformats.org/presentationml/2006/ole">
            <mc:AlternateContent xmlns:mc="http://schemas.openxmlformats.org/markup-compatibility/2006">
              <mc:Choice xmlns:v="urn:schemas-microsoft-com:vml" Requires="v">
                <p:oleObj spid="_x0000_s679072" name="Equation" r:id="rId5" imgW="2527300" imgH="457200" progId="Equation.3">
                  <p:embed/>
                </p:oleObj>
              </mc:Choice>
              <mc:Fallback>
                <p:oleObj name="Equation" r:id="rId5" imgW="252730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41475" y="5014913"/>
                        <a:ext cx="5935663" cy="1076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6" name="Slide Number Placeholder 2">
            <a:extLst>
              <a:ext uri="{FF2B5EF4-FFF2-40B4-BE49-F238E27FC236}">
                <a16:creationId xmlns:a16="http://schemas.microsoft.com/office/drawing/2014/main" id="{EBB02153-414D-E64F-A836-265D624365EE}"/>
              </a:ext>
            </a:extLst>
          </p:cNvPr>
          <p:cNvSpPr txBox="1">
            <a:spLocks/>
          </p:cNvSpPr>
          <p:nvPr/>
        </p:nvSpPr>
        <p:spPr bwMode="auto">
          <a:xfrm>
            <a:off x="8686800" y="6515100"/>
            <a:ext cx="4572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20000"/>
              </a:spcBef>
              <a:spcAft>
                <a:spcPct val="0"/>
              </a:spcAft>
              <a:buClr>
                <a:schemeClr val="accent2"/>
              </a:buClr>
              <a:buSzPct val="85000"/>
              <a:buFont typeface="ZapfDingbats" charset="0"/>
              <a:buChar char="r"/>
              <a:defRPr sz="2800" kern="1200">
                <a:solidFill>
                  <a:schemeClr val="tx1"/>
                </a:solidFill>
                <a:latin typeface="Comic Sans MS" charset="0"/>
                <a:ea typeface="ＭＳ Ｐゴシック" charset="-128"/>
                <a:cs typeface="+mn-cs"/>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kern="1200">
                <a:solidFill>
                  <a:schemeClr val="tx1"/>
                </a:solidFill>
                <a:latin typeface="Comic Sans MS" charset="0"/>
                <a:ea typeface="ＭＳ Ｐゴシック" charset="-128"/>
                <a:cs typeface="+mn-cs"/>
              </a:defRPr>
            </a:lvl2pPr>
            <a:lvl3pPr marL="1143000" indent="-228600" algn="l" rtl="0" eaLnBrk="0" fontAlgn="base" hangingPunct="0">
              <a:spcBef>
                <a:spcPct val="20000"/>
              </a:spcBef>
              <a:spcAft>
                <a:spcPct val="0"/>
              </a:spcAft>
              <a:buChar char="•"/>
              <a:defRPr sz="2000" kern="1200">
                <a:solidFill>
                  <a:schemeClr val="tx1"/>
                </a:solidFill>
                <a:latin typeface="Comic Sans MS" charset="0"/>
                <a:ea typeface="ＭＳ Ｐゴシック" charset="-128"/>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charset="0"/>
                <a:ea typeface="ＭＳ Ｐゴシック" charset="-128"/>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charset="0"/>
                <a:ea typeface="ＭＳ Ｐゴシック" charset="-128"/>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9pPr>
          </a:lstStyle>
          <a:p>
            <a:pPr algn="l">
              <a:spcBef>
                <a:spcPct val="0"/>
              </a:spcBef>
              <a:buClrTx/>
              <a:buSzTx/>
              <a:buFontTx/>
              <a:buNone/>
            </a:pPr>
            <a:fld id="{2268D687-77AC-6349-84FA-B1441D81BE7A}" type="slidenum">
              <a:rPr lang="en-US" altLang="en-US" sz="1400" smtClean="0">
                <a:solidFill>
                  <a:srgbClr val="000000"/>
                </a:solidFill>
                <a:latin typeface="Times New Roman" charset="0"/>
              </a:rPr>
              <a:pPr algn="l">
                <a:spcBef>
                  <a:spcPct val="0"/>
                </a:spcBef>
                <a:buClrTx/>
                <a:buSzTx/>
                <a:buFontTx/>
                <a:buNone/>
              </a:pPr>
              <a:t>71</a:t>
            </a:fld>
            <a:endParaRPr lang="en-US" altLang="en-US" sz="1400">
              <a:solidFill>
                <a:srgbClr val="000000"/>
              </a:solidFill>
              <a:latin typeface="Times New Roman" charset="0"/>
            </a:endParaRPr>
          </a:p>
        </p:txBody>
      </p:sp>
    </p:spTree>
    <p:extLst>
      <p:ext uri="{BB962C8B-B14F-4D97-AF65-F5344CB8AC3E}">
        <p14:creationId xmlns:p14="http://schemas.microsoft.com/office/powerpoint/2010/main" val="5711735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5" name="Title 4"/>
          <p:cNvSpPr>
            <a:spLocks noGrp="1"/>
          </p:cNvSpPr>
          <p:nvPr>
            <p:ph type="ctrTitle"/>
          </p:nvPr>
        </p:nvSpPr>
        <p:spPr/>
        <p:txBody>
          <a:bodyPr/>
          <a:lstStyle/>
          <a:p>
            <a:pPr algn="ctr"/>
            <a:r>
              <a:rPr lang="en-US" altLang="en-US" dirty="0">
                <a:ea typeface="ＭＳ Ｐゴシック" charset="-128"/>
              </a:rPr>
              <a:t>Backup Slides: SDN</a:t>
            </a:r>
            <a:r>
              <a:rPr lang="zh-CN" altLang="en-US" dirty="0">
                <a:ea typeface="ＭＳ Ｐゴシック" charset="-128"/>
              </a:rPr>
              <a:t> </a:t>
            </a:r>
            <a:r>
              <a:rPr lang="en-US" altLang="zh-CN" dirty="0">
                <a:ea typeface="ＭＳ Ｐゴシック" charset="-128"/>
              </a:rPr>
              <a:t>Control</a:t>
            </a:r>
            <a:r>
              <a:rPr lang="zh-CN" altLang="en-US" dirty="0">
                <a:ea typeface="ＭＳ Ｐゴシック" charset="-128"/>
              </a:rPr>
              <a:t> </a:t>
            </a:r>
            <a:r>
              <a:rPr lang="en-US" altLang="zh-CN" dirty="0">
                <a:ea typeface="ＭＳ Ｐゴシック" charset="-128"/>
              </a:rPr>
              <a:t>Programming</a:t>
            </a:r>
            <a:endParaRPr lang="en-US" altLang="en-US" dirty="0">
              <a:ea typeface="ＭＳ Ｐゴシック" charset="-128"/>
            </a:endParaRPr>
          </a:p>
        </p:txBody>
      </p:sp>
      <p:sp>
        <p:nvSpPr>
          <p:cNvPr id="282626" name="Subtitle 5"/>
          <p:cNvSpPr>
            <a:spLocks noGrp="1"/>
          </p:cNvSpPr>
          <p:nvPr>
            <p:ph type="subTitle" idx="1"/>
          </p:nvPr>
        </p:nvSpPr>
        <p:spPr/>
        <p:txBody>
          <a:bodyPr/>
          <a:lstStyle/>
          <a:p>
            <a:endParaRPr lang="en-US" altLang="en-US">
              <a:ea typeface="ＭＳ Ｐゴシック" charset="-128"/>
            </a:endParaRPr>
          </a:p>
        </p:txBody>
      </p:sp>
      <p:sp>
        <p:nvSpPr>
          <p:cNvPr id="282627"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7F5BAF42-4E16-0943-AEDD-30CA63883FF1}" type="slidenum">
              <a:rPr lang="en-US" altLang="en-US" sz="1400">
                <a:solidFill>
                  <a:srgbClr val="000000"/>
                </a:solidFill>
                <a:latin typeface="Times New Roman" charset="0"/>
              </a:rPr>
              <a:pPr>
                <a:spcBef>
                  <a:spcPct val="0"/>
                </a:spcBef>
                <a:buClrTx/>
                <a:buSzTx/>
                <a:buFontTx/>
                <a:buNone/>
              </a:pPr>
              <a:t>72</a:t>
            </a:fld>
            <a:endParaRPr lang="en-US" altLang="en-US" sz="1400">
              <a:solidFill>
                <a:srgbClr val="000000"/>
              </a:solidFill>
              <a:latin typeface="Times New Roman" charset="0"/>
            </a:endParaRPr>
          </a:p>
        </p:txBody>
      </p:sp>
    </p:spTree>
    <p:extLst>
      <p:ext uri="{BB962C8B-B14F-4D97-AF65-F5344CB8AC3E}">
        <p14:creationId xmlns:p14="http://schemas.microsoft.com/office/powerpoint/2010/main" val="39573077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4954"/>
            <a:ext cx="8077200" cy="580292"/>
          </a:xfrm>
        </p:spPr>
        <p:txBody>
          <a:bodyPr>
            <a:noAutofit/>
          </a:bodyPr>
          <a:lstStyle/>
          <a:p>
            <a:r>
              <a:rPr lang="en-US" sz="3600" dirty="0">
                <a:ea typeface="ＭＳ Ｐゴシック" charset="0"/>
                <a:cs typeface="ＭＳ Ｐゴシック" charset="0"/>
              </a:rPr>
              <a:t>SDN Programming Model</a:t>
            </a:r>
            <a:endParaRPr lang="en-US" sz="3600" dirty="0"/>
          </a:p>
        </p:txBody>
      </p:sp>
      <p:sp>
        <p:nvSpPr>
          <p:cNvPr id="8" name="Rectangle 1"/>
          <p:cNvSpPr>
            <a:spLocks noChangeArrowheads="1"/>
          </p:cNvSpPr>
          <p:nvPr/>
        </p:nvSpPr>
        <p:spPr bwMode="auto">
          <a:xfrm>
            <a:off x="685130" y="2297731"/>
            <a:ext cx="303711" cy="3588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solidFill>
                <a:srgbClr val="000000"/>
              </a:solidFill>
            </a:endParaRPr>
          </a:p>
        </p:txBody>
      </p:sp>
      <p:sp>
        <p:nvSpPr>
          <p:cNvPr id="26" name="Rectangle 25"/>
          <p:cNvSpPr/>
          <p:nvPr/>
        </p:nvSpPr>
        <p:spPr bwMode="auto">
          <a:xfrm>
            <a:off x="457200" y="3082535"/>
            <a:ext cx="8307295" cy="2070161"/>
          </a:xfrm>
          <a:prstGeom prst="rect">
            <a:avLst/>
          </a:prstGeom>
          <a:solidFill>
            <a:srgbClr val="4F81BD"/>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defRPr/>
            </a:pPr>
            <a:endParaRPr lang="en-US" sz="2400" kern="0" baseline="-25000">
              <a:solidFill>
                <a:sysClr val="windowText" lastClr="000000"/>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7" name="Rectangle 26"/>
          <p:cNvSpPr/>
          <p:nvPr/>
        </p:nvSpPr>
        <p:spPr>
          <a:xfrm>
            <a:off x="711199" y="4135093"/>
            <a:ext cx="1374589"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dirty="0">
                <a:solidFill>
                  <a:srgbClr val="000090"/>
                </a:solidFill>
                <a:latin typeface="Arial" pitchFamily="-105" charset="0"/>
                <a:ea typeface="ＭＳ Ｐゴシック" pitchFamily="-105" charset="-128"/>
                <a:cs typeface="ＭＳ Ｐゴシック" pitchFamily="-105" charset="-128"/>
              </a:rPr>
              <a:t>Network</a:t>
            </a:r>
            <a:br>
              <a:rPr lang="en-US" dirty="0">
                <a:solidFill>
                  <a:srgbClr val="000090"/>
                </a:solidFill>
                <a:latin typeface="Arial" pitchFamily="-105" charset="0"/>
                <a:ea typeface="ＭＳ Ｐゴシック" pitchFamily="-105" charset="-128"/>
                <a:cs typeface="ＭＳ Ｐゴシック" pitchFamily="-105" charset="-128"/>
              </a:rPr>
            </a:br>
            <a:r>
              <a:rPr lang="en-US" dirty="0">
                <a:solidFill>
                  <a:srgbClr val="000090"/>
                </a:solidFill>
                <a:latin typeface="Arial" pitchFamily="-105" charset="0"/>
                <a:ea typeface="ＭＳ Ｐゴシック" pitchFamily="-105" charset="-128"/>
                <a:cs typeface="ＭＳ Ｐゴシック" pitchFamily="-105" charset="-128"/>
              </a:rPr>
              <a:t>State</a:t>
            </a:r>
            <a:endParaRPr lang="en-US" kern="0" dirty="0">
              <a:solidFill>
                <a:srgbClr val="000090"/>
              </a:solidFill>
              <a:latin typeface="Calibri"/>
              <a:ea typeface=""/>
            </a:endParaRPr>
          </a:p>
        </p:txBody>
      </p:sp>
      <p:sp>
        <p:nvSpPr>
          <p:cNvPr id="28" name="Rectangle 27"/>
          <p:cNvSpPr/>
          <p:nvPr/>
        </p:nvSpPr>
        <p:spPr>
          <a:xfrm>
            <a:off x="5791203" y="3878187"/>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dirty="0" err="1">
                <a:solidFill>
                  <a:srgbClr val="000090"/>
                </a:solidFill>
                <a:latin typeface="Arial" pitchFamily="-105" charset="0"/>
                <a:ea typeface="ＭＳ Ｐゴシック" pitchFamily="-105" charset="-128"/>
                <a:cs typeface="ＭＳ Ｐゴシック" pitchFamily="-105" charset="-128"/>
              </a:rPr>
              <a:t>Datapath</a:t>
            </a:r>
            <a:br>
              <a:rPr lang="en-US" altLang="zh-CN" dirty="0">
                <a:solidFill>
                  <a:srgbClr val="000090"/>
                </a:solidFill>
                <a:latin typeface="Arial" pitchFamily="-105" charset="0"/>
                <a:ea typeface="ＭＳ Ｐゴシック" pitchFamily="-105" charset="-128"/>
                <a:cs typeface="ＭＳ Ｐゴシック" pitchFamily="-105" charset="-128"/>
              </a:rPr>
            </a:br>
            <a:r>
              <a:rPr lang="en-US" altLang="zh-CN" dirty="0">
                <a:solidFill>
                  <a:srgbClr val="000090"/>
                </a:solidFill>
                <a:latin typeface="Arial" pitchFamily="-105" charset="0"/>
                <a:ea typeface="ＭＳ Ｐゴシック" pitchFamily="-105" charset="-128"/>
                <a:cs typeface="ＭＳ Ｐゴシック" pitchFamily="-105" charset="-128"/>
              </a:rPr>
              <a:t>Model</a:t>
            </a:r>
            <a:endParaRPr lang="en-US" kern="0" dirty="0">
              <a:solidFill>
                <a:srgbClr val="000090"/>
              </a:solidFill>
              <a:latin typeface="Calibri"/>
              <a:ea typeface=""/>
            </a:endParaRPr>
          </a:p>
        </p:txBody>
      </p:sp>
      <p:sp>
        <p:nvSpPr>
          <p:cNvPr id="29" name="Rectangle 28"/>
          <p:cNvSpPr/>
          <p:nvPr/>
        </p:nvSpPr>
        <p:spPr>
          <a:xfrm>
            <a:off x="674189" y="3205893"/>
            <a:ext cx="1401733"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dirty="0">
                <a:solidFill>
                  <a:srgbClr val="000090"/>
                </a:solidFill>
                <a:latin typeface="Arial" pitchFamily="-105" charset="0"/>
                <a:ea typeface="ＭＳ Ｐゴシック" pitchFamily="-105" charset="-128"/>
                <a:cs typeface="ＭＳ Ｐゴシック" pitchFamily="-105" charset="-128"/>
              </a:rPr>
              <a:t>Service/</a:t>
            </a:r>
            <a:br>
              <a:rPr lang="en-US" dirty="0">
                <a:solidFill>
                  <a:srgbClr val="000090"/>
                </a:solidFill>
                <a:latin typeface="Arial" pitchFamily="-105" charset="0"/>
                <a:ea typeface="ＭＳ Ｐゴシック" pitchFamily="-105" charset="-128"/>
                <a:cs typeface="ＭＳ Ｐゴシック" pitchFamily="-105" charset="-128"/>
              </a:rPr>
            </a:br>
            <a:r>
              <a:rPr lang="en-US" dirty="0">
                <a:solidFill>
                  <a:srgbClr val="000090"/>
                </a:solidFill>
                <a:latin typeface="Arial" pitchFamily="-105" charset="0"/>
                <a:ea typeface="ＭＳ Ｐゴシック" pitchFamily="-105" charset="-128"/>
                <a:cs typeface="ＭＳ Ｐゴシック" pitchFamily="-105" charset="-128"/>
              </a:rPr>
              <a:t>Policy</a:t>
            </a:r>
            <a:endParaRPr lang="en-US" kern="0" dirty="0">
              <a:solidFill>
                <a:srgbClr val="000090"/>
              </a:solidFill>
              <a:latin typeface="Calibri"/>
              <a:ea typeface=""/>
            </a:endParaRPr>
          </a:p>
        </p:txBody>
      </p:sp>
      <p:sp>
        <p:nvSpPr>
          <p:cNvPr id="30" name="Rectangle 29"/>
          <p:cNvSpPr/>
          <p:nvPr/>
        </p:nvSpPr>
        <p:spPr bwMode="auto">
          <a:xfrm>
            <a:off x="5611907" y="3598814"/>
            <a:ext cx="2913529" cy="1359647"/>
          </a:xfrm>
          <a:prstGeom prst="rect">
            <a:avLst/>
          </a:prstGeom>
          <a:noFill/>
          <a:ln w="317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defRPr/>
            </a:pPr>
            <a:endParaRPr lang="en-US" sz="2400" kern="0" baseline="-25000">
              <a:solidFill>
                <a:sysClr val="windowText" lastClr="000000"/>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2" name="Rectangle 31"/>
          <p:cNvSpPr/>
          <p:nvPr/>
        </p:nvSpPr>
        <p:spPr>
          <a:xfrm>
            <a:off x="7183721" y="3881175"/>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dirty="0" err="1">
                <a:solidFill>
                  <a:srgbClr val="000090"/>
                </a:solidFill>
                <a:latin typeface="Arial" pitchFamily="-105" charset="0"/>
                <a:ea typeface="ＭＳ Ｐゴシック" pitchFamily="-105" charset="-128"/>
                <a:cs typeface="ＭＳ Ｐゴシック" pitchFamily="-105" charset="-128"/>
              </a:rPr>
              <a:t>Datapath</a:t>
            </a:r>
            <a:br>
              <a:rPr lang="en-US" altLang="zh-CN" dirty="0">
                <a:solidFill>
                  <a:srgbClr val="000090"/>
                </a:solidFill>
                <a:latin typeface="Arial" pitchFamily="-105" charset="0"/>
                <a:ea typeface="ＭＳ Ｐゴシック" pitchFamily="-105" charset="-128"/>
                <a:cs typeface="ＭＳ Ｐゴシック" pitchFamily="-105" charset="-128"/>
              </a:rPr>
            </a:br>
            <a:r>
              <a:rPr lang="en-US" altLang="zh-CN" dirty="0">
                <a:solidFill>
                  <a:srgbClr val="000090"/>
                </a:solidFill>
                <a:latin typeface="Arial" pitchFamily="-105" charset="0"/>
                <a:ea typeface="ＭＳ Ｐゴシック" pitchFamily="-105" charset="-128"/>
                <a:cs typeface="ＭＳ Ｐゴシック" pitchFamily="-105" charset="-128"/>
              </a:rPr>
              <a:t>Model</a:t>
            </a:r>
            <a:endParaRPr lang="en-US" kern="0" dirty="0">
              <a:solidFill>
                <a:srgbClr val="000090"/>
              </a:solidFill>
              <a:latin typeface="Calibri"/>
              <a:ea typeface=""/>
            </a:endParaRPr>
          </a:p>
        </p:txBody>
      </p:sp>
      <p:grpSp>
        <p:nvGrpSpPr>
          <p:cNvPr id="35" name="Group 34"/>
          <p:cNvGrpSpPr/>
          <p:nvPr/>
        </p:nvGrpSpPr>
        <p:grpSpPr>
          <a:xfrm>
            <a:off x="2062411" y="4528302"/>
            <a:ext cx="2738190" cy="1326399"/>
            <a:chOff x="2128153" y="4216547"/>
            <a:chExt cx="2738190" cy="1326399"/>
          </a:xfrm>
        </p:grpSpPr>
        <p:cxnSp>
          <p:nvCxnSpPr>
            <p:cNvPr id="36" name="Straight Arrow Connector 35"/>
            <p:cNvCxnSpPr/>
            <p:nvPr/>
          </p:nvCxnSpPr>
          <p:spPr bwMode="auto">
            <a:xfrm flipH="1" flipV="1">
              <a:off x="2128153" y="4378667"/>
              <a:ext cx="1061790" cy="1164279"/>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37" name="Straight Arrow Connector 36"/>
            <p:cNvCxnSpPr/>
            <p:nvPr/>
          </p:nvCxnSpPr>
          <p:spPr bwMode="auto">
            <a:xfrm flipH="1" flipV="1">
              <a:off x="2168687" y="4216547"/>
              <a:ext cx="2697656" cy="1326398"/>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38" name="Group 37"/>
          <p:cNvGrpSpPr/>
          <p:nvPr/>
        </p:nvGrpSpPr>
        <p:grpSpPr>
          <a:xfrm>
            <a:off x="3657600" y="4678794"/>
            <a:ext cx="4185027" cy="1168369"/>
            <a:chOff x="3723342" y="4971476"/>
            <a:chExt cx="4185027" cy="1168369"/>
          </a:xfrm>
        </p:grpSpPr>
        <p:cxnSp>
          <p:nvCxnSpPr>
            <p:cNvPr id="39" name="Straight Arrow Connector 38"/>
            <p:cNvCxnSpPr>
              <a:stCxn id="28" idx="2"/>
            </p:cNvCxnSpPr>
            <p:nvPr/>
          </p:nvCxnSpPr>
          <p:spPr bwMode="auto">
            <a:xfrm flipH="1">
              <a:off x="3723342" y="4971476"/>
              <a:ext cx="2792509" cy="1168369"/>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40" name="Straight Arrow Connector 39"/>
            <p:cNvCxnSpPr>
              <a:stCxn id="32" idx="2"/>
            </p:cNvCxnSpPr>
            <p:nvPr/>
          </p:nvCxnSpPr>
          <p:spPr bwMode="auto">
            <a:xfrm flipH="1">
              <a:off x="5475942" y="4974464"/>
              <a:ext cx="2432427" cy="1165381"/>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41" name="Group 40"/>
          <p:cNvGrpSpPr/>
          <p:nvPr/>
        </p:nvGrpSpPr>
        <p:grpSpPr>
          <a:xfrm>
            <a:off x="1003798" y="1545900"/>
            <a:ext cx="1170046" cy="1644915"/>
            <a:chOff x="1724785" y="1638130"/>
            <a:chExt cx="1170046" cy="1644915"/>
          </a:xfrm>
        </p:grpSpPr>
        <p:pic>
          <p:nvPicPr>
            <p:cNvPr id="42" name="Picture 41"/>
            <p:cNvPicPr>
              <a:picLocks noChangeAspect="1"/>
            </p:cNvPicPr>
            <p:nvPr/>
          </p:nvPicPr>
          <p:blipFill>
            <a:blip r:embed="rId3"/>
            <a:stretch>
              <a:fillRect/>
            </a:stretch>
          </p:blipFill>
          <p:spPr>
            <a:xfrm>
              <a:off x="1724785" y="1638130"/>
              <a:ext cx="1170046" cy="921687"/>
            </a:xfrm>
            <a:prstGeom prst="rect">
              <a:avLst/>
            </a:prstGeom>
          </p:spPr>
        </p:pic>
        <p:cxnSp>
          <p:nvCxnSpPr>
            <p:cNvPr id="43" name="Straight Arrow Connector 42"/>
            <p:cNvCxnSpPr>
              <a:stCxn id="42" idx="2"/>
            </p:cNvCxnSpPr>
            <p:nvPr/>
          </p:nvCxnSpPr>
          <p:spPr bwMode="auto">
            <a:xfrm>
              <a:off x="2309808" y="2559817"/>
              <a:ext cx="682" cy="723228"/>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14600" y="5854700"/>
            <a:ext cx="1445692" cy="609600"/>
          </a:xfrm>
          <a:prstGeom prst="rect">
            <a:avLst/>
          </a:prstGeom>
        </p:spPr>
      </p:pic>
      <p:pic>
        <p:nvPicPr>
          <p:cNvPr id="47" name="Picture 4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269308" y="5854700"/>
            <a:ext cx="1445692" cy="609600"/>
          </a:xfrm>
          <a:prstGeom prst="rect">
            <a:avLst/>
          </a:prstGeom>
        </p:spPr>
      </p:pic>
      <p:sp>
        <p:nvSpPr>
          <p:cNvPr id="33"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73</a:t>
            </a:fld>
            <a:endParaRPr lang="en-US" dirty="0">
              <a:solidFill>
                <a:srgbClr val="808080"/>
              </a:solidFill>
            </a:endParaRPr>
          </a:p>
        </p:txBody>
      </p:sp>
      <p:sp>
        <p:nvSpPr>
          <p:cNvPr id="48" name="Rectangle 47"/>
          <p:cNvSpPr/>
          <p:nvPr/>
        </p:nvSpPr>
        <p:spPr>
          <a:xfrm>
            <a:off x="3835784" y="3760388"/>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2000" dirty="0">
                <a:solidFill>
                  <a:srgbClr val="000090"/>
                </a:solidFill>
                <a:latin typeface="Arial" pitchFamily="-105" charset="0"/>
                <a:ea typeface="ＭＳ Ｐゴシック" pitchFamily="-105" charset="-128"/>
                <a:cs typeface="ＭＳ Ｐゴシック" pitchFamily="-105" charset="-128"/>
              </a:rPr>
              <a:t>Program</a:t>
            </a:r>
            <a:br>
              <a:rPr lang="en-US" altLang="zh-CN" sz="2000" dirty="0">
                <a:solidFill>
                  <a:srgbClr val="000090"/>
                </a:solidFill>
                <a:latin typeface="Arial" pitchFamily="-105" charset="0"/>
                <a:ea typeface="ＭＳ Ｐゴシック" pitchFamily="-105" charset="-128"/>
                <a:cs typeface="ＭＳ Ｐゴシック" pitchFamily="-105" charset="-128"/>
              </a:rPr>
            </a:br>
            <a:r>
              <a:rPr lang="en-US" altLang="zh-CN" sz="2000" dirty="0">
                <a:solidFill>
                  <a:srgbClr val="000090"/>
                </a:solidFill>
                <a:latin typeface="Arial" pitchFamily="-105" charset="0"/>
                <a:ea typeface="ＭＳ Ｐゴシック" pitchFamily="-105" charset="-128"/>
                <a:cs typeface="ＭＳ Ｐゴシック" pitchFamily="-105" charset="-128"/>
              </a:rPr>
              <a:t>Logic</a:t>
            </a:r>
            <a:endParaRPr lang="en-US" sz="2000" kern="0" dirty="0">
              <a:solidFill>
                <a:srgbClr val="000090"/>
              </a:solidFill>
              <a:latin typeface="Calibri"/>
              <a:ea typeface=""/>
            </a:endParaRPr>
          </a:p>
        </p:txBody>
      </p:sp>
      <p:cxnSp>
        <p:nvCxnSpPr>
          <p:cNvPr id="49" name="Straight Arrow Connector 48"/>
          <p:cNvCxnSpPr>
            <a:stCxn id="29" idx="3"/>
            <a:endCxn id="48" idx="1"/>
          </p:cNvCxnSpPr>
          <p:nvPr/>
        </p:nvCxnSpPr>
        <p:spPr bwMode="auto">
          <a:xfrm>
            <a:off x="2075922" y="3609305"/>
            <a:ext cx="1759862" cy="555155"/>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50" name="Straight Arrow Connector 49"/>
          <p:cNvCxnSpPr>
            <a:stCxn id="48" idx="3"/>
          </p:cNvCxnSpPr>
          <p:nvPr/>
        </p:nvCxnSpPr>
        <p:spPr bwMode="auto">
          <a:xfrm flipV="1">
            <a:off x="5001195" y="4150023"/>
            <a:ext cx="614776" cy="14437"/>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51" name="Straight Arrow Connector 50"/>
          <p:cNvCxnSpPr>
            <a:endCxn id="48" idx="1"/>
          </p:cNvCxnSpPr>
          <p:nvPr/>
        </p:nvCxnSpPr>
        <p:spPr bwMode="auto">
          <a:xfrm flipV="1">
            <a:off x="2089434" y="4164460"/>
            <a:ext cx="1746350" cy="363842"/>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spTree>
    <p:extLst>
      <p:ext uri="{BB962C8B-B14F-4D97-AF65-F5344CB8AC3E}">
        <p14:creationId xmlns:p14="http://schemas.microsoft.com/office/powerpoint/2010/main" val="23756219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An Example: A Simple SDN Controller</a:t>
            </a:r>
          </a:p>
        </p:txBody>
      </p:sp>
      <p:sp>
        <p:nvSpPr>
          <p:cNvPr id="5" name="Rectangle 2"/>
          <p:cNvSpPr>
            <a:spLocks/>
          </p:cNvSpPr>
          <p:nvPr/>
        </p:nvSpPr>
        <p:spPr bwMode="auto">
          <a:xfrm>
            <a:off x="249513" y="1622777"/>
            <a:ext cx="5126820" cy="279399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badPort</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 22        </a:t>
            </a:r>
            <a:r>
              <a:rPr kumimoji="0" lang="nl-NL" sz="2000" b="0" i="0" u="none" strike="noStrike" kern="1200" cap="none" spc="0" normalizeH="0" baseline="0" noProof="0" dirty="0">
                <a:ln>
                  <a:noFill/>
                </a:ln>
                <a:solidFill>
                  <a:srgbClr val="FF0000"/>
                </a:solidFill>
                <a:effectLst/>
                <a:uLnTx/>
                <a:uFillTx/>
                <a:latin typeface="Menlo Regular"/>
                <a:ea typeface="ＭＳ Ｐゴシック" charset="0"/>
                <a:cs typeface="Menlo Regular"/>
              </a:rPr>
              <a:t>// policy</a:t>
            </a:r>
            <a:br>
              <a:rPr kumimoji="0" lang="nl-NL" sz="2000" b="0" i="0" u="none" strike="noStrike" kern="1200" cap="none" spc="0" normalizeH="0" baseline="0" noProof="0" dirty="0">
                <a:ln>
                  <a:noFill/>
                </a:ln>
                <a:solidFill>
                  <a:srgbClr val="FF0000"/>
                </a:solidFill>
                <a:effectLst/>
                <a:uLnTx/>
                <a:uFillTx/>
                <a:latin typeface="Menlo Regular"/>
                <a:ea typeface="ＭＳ Ｐゴシック" charset="0"/>
                <a:cs typeface="Menlo Regular"/>
              </a:rPr>
            </a:b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hostTbl</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 {A:1,B:2,</a:t>
            </a:r>
            <a:b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b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C:3,D:4} </a:t>
            </a:r>
            <a:r>
              <a:rPr kumimoji="0" lang="nl-NL" sz="2000" b="0" i="0" u="none" strike="noStrike" kern="1200" cap="none" spc="0" normalizeH="0" baseline="0" noProof="0" dirty="0">
                <a:ln>
                  <a:noFill/>
                </a:ln>
                <a:solidFill>
                  <a:srgbClr val="FF0000"/>
                </a:solidFill>
                <a:effectLst/>
                <a:uLnTx/>
                <a:uFillTx/>
                <a:latin typeface="Menlo Regular"/>
                <a:ea typeface="ＭＳ Ｐゴシック" charset="0"/>
                <a:cs typeface="Menlo Regular"/>
              </a:rPr>
              <a:t>// net view</a:t>
            </a:r>
            <a:endPar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def</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onPacketIn</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(p):</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  i</a:t>
            </a:r>
            <a: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f </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sym typeface="Menlo Regular" charset="0"/>
              </a:rPr>
              <a:t>badPort</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 </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p.tcp_dst</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b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b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drop</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a:t>
            </a:r>
            <a: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else</a:t>
            </a:r>
            <a:r>
              <a:rPr kumimoji="0" lang="en-US" sz="2000" b="0"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a:t>
            </a:r>
            <a:b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br>
            <a: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    </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forward([</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hostTbl</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p.eth_dst</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endParaRPr kumimoji="0" lang="en-US" sz="2300" b="0"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endParaRPr>
          </a:p>
        </p:txBody>
      </p:sp>
      <p:sp>
        <p:nvSpPr>
          <p:cNvPr id="6"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74</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58000" y="2895600"/>
            <a:ext cx="1445692" cy="609600"/>
          </a:xfrm>
          <a:prstGeom prst="rect">
            <a:avLst/>
          </a:prstGeom>
        </p:spPr>
      </p:pic>
      <p:cxnSp>
        <p:nvCxnSpPr>
          <p:cNvPr id="8" name="Straight Connector 7"/>
          <p:cNvCxnSpPr>
            <a:endCxn id="7" idx="0"/>
          </p:cNvCxnSpPr>
          <p:nvPr/>
        </p:nvCxnSpPr>
        <p:spPr>
          <a:xfrm flipH="1">
            <a:off x="75808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6705600" y="1371600"/>
            <a:ext cx="1905000" cy="1030574"/>
          </a:xfrm>
          <a:prstGeom prst="rect">
            <a:avLst/>
          </a:prstGeom>
        </p:spPr>
      </p:pic>
      <p:sp>
        <p:nvSpPr>
          <p:cNvPr id="10" name="Rectangle 9"/>
          <p:cNvSpPr/>
          <p:nvPr/>
        </p:nvSpPr>
        <p:spPr>
          <a:xfrm>
            <a:off x="67056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25000" noProof="0">
              <a:ln>
                <a:noFill/>
              </a:ln>
              <a:solidFill>
                <a:prstClr val="white"/>
              </a:solidFill>
              <a:effectLst/>
              <a:uLnTx/>
              <a:uFillTx/>
              <a:latin typeface="Calibri"/>
              <a:ea typeface="+mn-ea"/>
              <a:cs typeface="+mn-cs"/>
            </a:endParaRPr>
          </a:p>
        </p:txBody>
      </p:sp>
      <p:cxnSp>
        <p:nvCxnSpPr>
          <p:cNvPr id="11" name="Straight Arrow Connector 10"/>
          <p:cNvCxnSpPr/>
          <p:nvPr/>
        </p:nvCxnSpPr>
        <p:spPr>
          <a:xfrm>
            <a:off x="7848600" y="2438400"/>
            <a:ext cx="0" cy="381000"/>
          </a:xfrm>
          <a:prstGeom prst="straightConnector1">
            <a:avLst/>
          </a:prstGeom>
          <a:ln w="9525" cmpd="sng">
            <a:solidFill>
              <a:schemeClr val="tx1"/>
            </a:solidFill>
            <a:prstDash val="sysDot"/>
            <a:tailEnd type="arrow"/>
          </a:ln>
        </p:spPr>
        <p:style>
          <a:lnRef idx="2">
            <a:schemeClr val="accent1"/>
          </a:lnRef>
          <a:fillRef idx="0">
            <a:schemeClr val="accent1"/>
          </a:fillRef>
          <a:effectRef idx="1">
            <a:schemeClr val="accent1"/>
          </a:effectRef>
          <a:fontRef idx="minor">
            <a:schemeClr val="tx1"/>
          </a:fontRef>
        </p:style>
      </p:cxnSp>
      <p:sp>
        <p:nvSpPr>
          <p:cNvPr id="12" name="Vertical Scroll 11"/>
          <p:cNvSpPr/>
          <p:nvPr/>
        </p:nvSpPr>
        <p:spPr>
          <a:xfrm>
            <a:off x="6781800" y="2590800"/>
            <a:ext cx="457200" cy="533400"/>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25000" noProof="0">
              <a:ln>
                <a:noFill/>
              </a:ln>
              <a:solidFill>
                <a:prstClr val="white"/>
              </a:solidFill>
              <a:effectLst/>
              <a:uLnTx/>
              <a:uFillTx/>
              <a:latin typeface="Calibri"/>
              <a:ea typeface="+mn-ea"/>
              <a:cs typeface="+mn-cs"/>
            </a:endParaRPr>
          </a:p>
        </p:txBody>
      </p:sp>
      <p:cxnSp>
        <p:nvCxnSpPr>
          <p:cNvPr id="13" name="Straight Connector 12"/>
          <p:cNvCxnSpPr/>
          <p:nvPr/>
        </p:nvCxnSpPr>
        <p:spPr>
          <a:xfrm flipH="1">
            <a:off x="5249333" y="3124200"/>
            <a:ext cx="1608668" cy="1320800"/>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5235222" y="1622778"/>
            <a:ext cx="1622778" cy="968024"/>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6" cstate="print">
            <a:duotone>
              <a:prstClr val="black"/>
              <a:srgbClr val="B3B3B3">
                <a:tint val="45000"/>
                <a:satMod val="400000"/>
              </a:srgbClr>
            </a:duotone>
            <a:extLst>
              <a:ext uri="{28A0092B-C50C-407E-A947-70E740481C1C}">
                <a14:useLocalDpi xmlns:a14="http://schemas.microsoft.com/office/drawing/2010/main"/>
              </a:ext>
            </a:extLst>
          </a:blip>
          <a:stretch>
            <a:fillRect/>
          </a:stretch>
        </p:blipFill>
        <p:spPr>
          <a:xfrm>
            <a:off x="7758289" y="4236155"/>
            <a:ext cx="457200" cy="702219"/>
          </a:xfrm>
          <a:prstGeom prst="rect">
            <a:avLst/>
          </a:prstGeom>
        </p:spPr>
      </p:pic>
      <p:pic>
        <p:nvPicPr>
          <p:cNvPr id="16" name="Picture 15"/>
          <p:cNvPicPr>
            <a:picLocks noChangeAspect="1"/>
          </p:cNvPicPr>
          <p:nvPr/>
        </p:nvPicPr>
        <p:blipFill>
          <a:blip r:embed="rId6" cstate="print">
            <a:duotone>
              <a:prstClr val="black"/>
              <a:srgbClr val="B3B3B3">
                <a:tint val="45000"/>
                <a:satMod val="400000"/>
              </a:srgbClr>
            </a:duotone>
            <a:extLst>
              <a:ext uri="{28A0092B-C50C-407E-A947-70E740481C1C}">
                <a14:useLocalDpi xmlns:a14="http://schemas.microsoft.com/office/drawing/2010/main"/>
              </a:ext>
            </a:extLst>
          </a:blip>
          <a:stretch>
            <a:fillRect/>
          </a:stretch>
        </p:blipFill>
        <p:spPr>
          <a:xfrm>
            <a:off x="8444089" y="4103511"/>
            <a:ext cx="457200" cy="702219"/>
          </a:xfrm>
          <a:prstGeom prst="rect">
            <a:avLst/>
          </a:prstGeom>
        </p:spPr>
      </p:pic>
      <p:sp>
        <p:nvSpPr>
          <p:cNvPr id="17" name="Rectangle 16"/>
          <p:cNvSpPr/>
          <p:nvPr/>
        </p:nvSpPr>
        <p:spPr>
          <a:xfrm>
            <a:off x="7834489" y="5046133"/>
            <a:ext cx="33908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C</a:t>
            </a:r>
            <a:endParaRPr kumimoji="0" lang="en-US" sz="2000" b="0" i="0" u="none" strike="noStrike" kern="1200" cap="none" spc="0" normalizeH="0" baseline="0" noProof="0" dirty="0">
              <a:ln>
                <a:noFill/>
              </a:ln>
              <a:solidFill>
                <a:prstClr val="black"/>
              </a:solidFill>
              <a:effectLst/>
              <a:uLnTx/>
              <a:uFillTx/>
              <a:latin typeface="Arial" charset="0"/>
              <a:ea typeface="ＭＳ Ｐゴシック" charset="0"/>
              <a:cs typeface="ＭＳ Ｐゴシック" charset="0"/>
            </a:endParaRPr>
          </a:p>
        </p:txBody>
      </p:sp>
      <p:sp>
        <p:nvSpPr>
          <p:cNvPr id="18" name="Rectangle 17"/>
          <p:cNvSpPr/>
          <p:nvPr/>
        </p:nvSpPr>
        <p:spPr>
          <a:xfrm>
            <a:off x="8520289" y="4969933"/>
            <a:ext cx="33908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D</a:t>
            </a:r>
            <a:endParaRPr kumimoji="0" lang="en-US" sz="2000" b="0" i="0" u="none" strike="noStrike" kern="1200" cap="none" spc="0" normalizeH="0" baseline="0" noProof="0" dirty="0">
              <a:ln>
                <a:noFill/>
              </a:ln>
              <a:solidFill>
                <a:prstClr val="black"/>
              </a:solidFill>
              <a:effectLst/>
              <a:uLnTx/>
              <a:uFillTx/>
              <a:latin typeface="Arial" charset="0"/>
              <a:ea typeface="ＭＳ Ｐゴシック" charset="0"/>
              <a:cs typeface="ＭＳ Ｐゴシック" charset="0"/>
            </a:endParaRPr>
          </a:p>
        </p:txBody>
      </p:sp>
      <p:pic>
        <p:nvPicPr>
          <p:cNvPr id="19" name="Picture 18"/>
          <p:cNvPicPr>
            <a:picLocks noChangeAspect="1"/>
          </p:cNvPicPr>
          <p:nvPr/>
        </p:nvPicPr>
        <p:blipFill>
          <a:blip r:embed="rId6" cstate="print">
            <a:duotone>
              <a:prstClr val="black"/>
              <a:srgbClr val="B3B3B3">
                <a:tint val="45000"/>
                <a:satMod val="400000"/>
              </a:srgbClr>
            </a:duotone>
            <a:extLst>
              <a:ext uri="{28A0092B-C50C-407E-A947-70E740481C1C}">
                <a14:useLocalDpi xmlns:a14="http://schemas.microsoft.com/office/drawing/2010/main"/>
              </a:ext>
            </a:extLst>
          </a:blip>
          <a:stretch>
            <a:fillRect/>
          </a:stretch>
        </p:blipFill>
        <p:spPr>
          <a:xfrm>
            <a:off x="6372578" y="4191001"/>
            <a:ext cx="457200" cy="702219"/>
          </a:xfrm>
          <a:prstGeom prst="rect">
            <a:avLst/>
          </a:prstGeom>
        </p:spPr>
      </p:pic>
      <p:pic>
        <p:nvPicPr>
          <p:cNvPr id="20" name="Picture 19"/>
          <p:cNvPicPr>
            <a:picLocks noChangeAspect="1"/>
          </p:cNvPicPr>
          <p:nvPr/>
        </p:nvPicPr>
        <p:blipFill>
          <a:blip r:embed="rId6" cstate="print">
            <a:duotone>
              <a:prstClr val="black"/>
              <a:srgbClr val="B3B3B3">
                <a:tint val="45000"/>
                <a:satMod val="400000"/>
              </a:srgbClr>
            </a:duotone>
            <a:extLst>
              <a:ext uri="{28A0092B-C50C-407E-A947-70E740481C1C}">
                <a14:useLocalDpi xmlns:a14="http://schemas.microsoft.com/office/drawing/2010/main"/>
              </a:ext>
            </a:extLst>
          </a:blip>
          <a:stretch>
            <a:fillRect/>
          </a:stretch>
        </p:blipFill>
        <p:spPr>
          <a:xfrm>
            <a:off x="7058378" y="4255911"/>
            <a:ext cx="457200" cy="702219"/>
          </a:xfrm>
          <a:prstGeom prst="rect">
            <a:avLst/>
          </a:prstGeom>
        </p:spPr>
      </p:pic>
      <p:sp>
        <p:nvSpPr>
          <p:cNvPr id="21" name="Rectangle 20"/>
          <p:cNvSpPr/>
          <p:nvPr/>
        </p:nvSpPr>
        <p:spPr>
          <a:xfrm>
            <a:off x="6448778" y="4944535"/>
            <a:ext cx="33908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A</a:t>
            </a:r>
            <a:endParaRPr kumimoji="0" lang="en-US" sz="2000" b="0" i="0" u="none" strike="noStrike" kern="1200" cap="none" spc="0" normalizeH="0" baseline="0" noProof="0" dirty="0">
              <a:ln>
                <a:noFill/>
              </a:ln>
              <a:solidFill>
                <a:prstClr val="black"/>
              </a:solidFill>
              <a:effectLst/>
              <a:uLnTx/>
              <a:uFillTx/>
              <a:latin typeface="Arial" charset="0"/>
              <a:ea typeface="ＭＳ Ｐゴシック" charset="0"/>
              <a:cs typeface="ＭＳ Ｐゴシック" charset="0"/>
            </a:endParaRPr>
          </a:p>
        </p:txBody>
      </p:sp>
      <p:sp>
        <p:nvSpPr>
          <p:cNvPr id="22" name="Rectangle 21"/>
          <p:cNvSpPr/>
          <p:nvPr/>
        </p:nvSpPr>
        <p:spPr>
          <a:xfrm>
            <a:off x="7134578" y="4981223"/>
            <a:ext cx="35137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B</a:t>
            </a:r>
            <a:endParaRPr kumimoji="0" lang="en-US" sz="2000" b="0" i="0" u="none" strike="noStrike" kern="1200" cap="none" spc="0" normalizeH="0" baseline="0" noProof="0" dirty="0">
              <a:ln>
                <a:noFill/>
              </a:ln>
              <a:solidFill>
                <a:prstClr val="black"/>
              </a:solidFill>
              <a:effectLst/>
              <a:uLnTx/>
              <a:uFillTx/>
              <a:latin typeface="Arial" charset="0"/>
              <a:ea typeface="ＭＳ Ｐゴシック" charset="0"/>
              <a:cs typeface="ＭＳ Ｐゴシック" charset="0"/>
            </a:endParaRPr>
          </a:p>
        </p:txBody>
      </p:sp>
      <p:cxnSp>
        <p:nvCxnSpPr>
          <p:cNvPr id="27" name="Straight Connector 26"/>
          <p:cNvCxnSpPr>
            <a:endCxn id="19" idx="0"/>
          </p:cNvCxnSpPr>
          <p:nvPr/>
        </p:nvCxnSpPr>
        <p:spPr>
          <a:xfrm flipH="1">
            <a:off x="6601178" y="3302000"/>
            <a:ext cx="666044" cy="889001"/>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endCxn id="20" idx="0"/>
          </p:cNvCxnSpPr>
          <p:nvPr/>
        </p:nvCxnSpPr>
        <p:spPr>
          <a:xfrm flipH="1">
            <a:off x="7286978" y="3454400"/>
            <a:ext cx="132644" cy="801511"/>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endCxn id="15" idx="0"/>
          </p:cNvCxnSpPr>
          <p:nvPr/>
        </p:nvCxnSpPr>
        <p:spPr>
          <a:xfrm>
            <a:off x="7704667" y="3429000"/>
            <a:ext cx="282222" cy="807155"/>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a:endCxn id="16" idx="0"/>
          </p:cNvCxnSpPr>
          <p:nvPr/>
        </p:nvCxnSpPr>
        <p:spPr>
          <a:xfrm>
            <a:off x="8085667" y="3302000"/>
            <a:ext cx="587022" cy="801511"/>
          </a:xfrm>
          <a:prstGeom prst="line">
            <a:avLst/>
          </a:prstGeom>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6814129" y="3311056"/>
            <a:ext cx="323639"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Menlo Regular"/>
                <a:ea typeface="ＭＳ Ｐゴシック" charset="0"/>
                <a:cs typeface="Menlo Regular"/>
              </a:rPr>
              <a:t>1</a:t>
            </a:r>
            <a:endParaRPr kumimoji="0" lang="en-US" sz="1800" b="0" i="0" u="none" strike="noStrike" kern="1200" cap="none" spc="0" normalizeH="0" baseline="-25000" noProof="0" dirty="0">
              <a:ln>
                <a:noFill/>
              </a:ln>
              <a:solidFill>
                <a:prstClr val="black"/>
              </a:solidFill>
              <a:effectLst/>
              <a:uLnTx/>
              <a:uFillTx/>
              <a:latin typeface="Arial" charset="0"/>
              <a:ea typeface="ＭＳ Ｐゴシック" charset="0"/>
              <a:cs typeface="ＭＳ Ｐゴシック" charset="0"/>
            </a:endParaRPr>
          </a:p>
        </p:txBody>
      </p:sp>
      <p:sp>
        <p:nvSpPr>
          <p:cNvPr id="39" name="Rectangle 38"/>
          <p:cNvSpPr/>
          <p:nvPr/>
        </p:nvSpPr>
        <p:spPr>
          <a:xfrm>
            <a:off x="7121750" y="3421123"/>
            <a:ext cx="323639"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Menlo Regular"/>
                <a:ea typeface="ＭＳ Ｐゴシック" charset="0"/>
                <a:cs typeface="Menlo Regular"/>
              </a:rPr>
              <a:t>2</a:t>
            </a:r>
            <a:endParaRPr kumimoji="0" lang="en-US" sz="1800" b="0" i="0" u="none" strike="noStrike" kern="1200" cap="none" spc="0" normalizeH="0" baseline="-25000" noProof="0" dirty="0">
              <a:ln>
                <a:noFill/>
              </a:ln>
              <a:solidFill>
                <a:prstClr val="black"/>
              </a:solidFill>
              <a:effectLst/>
              <a:uLnTx/>
              <a:uFillTx/>
              <a:latin typeface="Arial" charset="0"/>
              <a:ea typeface="ＭＳ Ｐゴシック" charset="0"/>
              <a:cs typeface="ＭＳ Ｐゴシック" charset="0"/>
            </a:endParaRPr>
          </a:p>
        </p:txBody>
      </p:sp>
      <p:sp>
        <p:nvSpPr>
          <p:cNvPr id="40" name="Rectangle 39"/>
          <p:cNvSpPr/>
          <p:nvPr/>
        </p:nvSpPr>
        <p:spPr>
          <a:xfrm>
            <a:off x="7514037" y="3418302"/>
            <a:ext cx="323639"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Menlo Regular"/>
                <a:ea typeface="ＭＳ Ｐゴシック" charset="0"/>
                <a:cs typeface="Menlo Regular"/>
              </a:rPr>
              <a:t>3</a:t>
            </a:r>
            <a:endParaRPr kumimoji="0" lang="en-US" sz="1800" b="0" i="0" u="none" strike="noStrike" kern="1200" cap="none" spc="0" normalizeH="0" baseline="-25000" noProof="0" dirty="0">
              <a:ln>
                <a:noFill/>
              </a:ln>
              <a:solidFill>
                <a:prstClr val="black"/>
              </a:solidFill>
              <a:effectLst/>
              <a:uLnTx/>
              <a:uFillTx/>
              <a:latin typeface="Arial" charset="0"/>
              <a:ea typeface="ＭＳ Ｐゴシック" charset="0"/>
              <a:cs typeface="ＭＳ Ｐゴシック" charset="0"/>
            </a:endParaRPr>
          </a:p>
        </p:txBody>
      </p:sp>
      <p:sp>
        <p:nvSpPr>
          <p:cNvPr id="41" name="Rectangle 40"/>
          <p:cNvSpPr/>
          <p:nvPr/>
        </p:nvSpPr>
        <p:spPr>
          <a:xfrm>
            <a:off x="7951483" y="3333635"/>
            <a:ext cx="323639"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Menlo Regular"/>
                <a:ea typeface="ＭＳ Ｐゴシック" charset="0"/>
                <a:cs typeface="Menlo Regular"/>
              </a:rPr>
              <a:t>4</a:t>
            </a:r>
            <a:endParaRPr kumimoji="0" lang="en-US" sz="1800" b="0" i="0" u="none" strike="noStrike" kern="1200" cap="none" spc="0" normalizeH="0" baseline="-25000" noProof="0" dirty="0">
              <a:ln>
                <a:noFill/>
              </a:ln>
              <a:solidFill>
                <a:prstClr val="black"/>
              </a:solidFill>
              <a:effectLst/>
              <a:uLnTx/>
              <a:uFillTx/>
              <a:latin typeface="Arial" charset="0"/>
              <a:ea typeface="ＭＳ Ｐゴシック" charset="0"/>
              <a:cs typeface="ＭＳ Ｐゴシック" charset="0"/>
            </a:endParaRPr>
          </a:p>
        </p:txBody>
      </p:sp>
      <p:sp>
        <p:nvSpPr>
          <p:cNvPr id="3" name="Rectangle 2"/>
          <p:cNvSpPr/>
          <p:nvPr/>
        </p:nvSpPr>
        <p:spPr>
          <a:xfrm>
            <a:off x="345682" y="6048613"/>
            <a:ext cx="4748966"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err="1">
                <a:ln>
                  <a:noFill/>
                </a:ln>
                <a:solidFill>
                  <a:prstClr val="black"/>
                </a:solidFill>
                <a:effectLst/>
                <a:uLnTx/>
                <a:uFillTx/>
                <a:latin typeface="Calibri"/>
                <a:ea typeface="ＭＳ Ｐゴシック" charset="0"/>
                <a:cs typeface="Menlo Regular"/>
                <a:sym typeface="Menlo Regular" charset="0"/>
              </a:rPr>
              <a:t>Assume</a:t>
            </a:r>
            <a:r>
              <a:rPr kumimoji="0" lang="nl-NL" sz="2000" b="0" i="0" u="none" strike="noStrike" kern="1200" cap="none" spc="0" normalizeH="0" baseline="0" noProof="0" dirty="0">
                <a:ln>
                  <a:noFill/>
                </a:ln>
                <a:solidFill>
                  <a:prstClr val="black"/>
                </a:solidFill>
                <a:effectLst/>
                <a:uLnTx/>
                <a:uFillTx/>
                <a:latin typeface="Calibri"/>
                <a:ea typeface="ＭＳ Ｐゴシック" charset="0"/>
                <a:cs typeface="Menlo Regular"/>
                <a:sym typeface="Menlo Regular" charset="0"/>
              </a:rPr>
              <a:t> </a:t>
            </a:r>
            <a:r>
              <a:rPr kumimoji="0" lang="nl-NL" sz="2000" b="0" i="0" u="none" strike="noStrike" kern="1200" cap="none" spc="0" normalizeH="0" baseline="0" noProof="0" dirty="0" err="1">
                <a:ln>
                  <a:noFill/>
                </a:ln>
                <a:solidFill>
                  <a:prstClr val="black"/>
                </a:solidFill>
                <a:effectLst/>
                <a:uLnTx/>
                <a:uFillTx/>
                <a:latin typeface="Calibri"/>
                <a:ea typeface="ＭＳ Ｐゴシック" charset="0"/>
                <a:cs typeface="Menlo Regular"/>
                <a:sym typeface="Menlo Regular" charset="0"/>
              </a:rPr>
              <a:t>only</a:t>
            </a:r>
            <a:r>
              <a:rPr kumimoji="0" lang="nl-NL" sz="2000" b="0" i="0" u="none" strike="noStrike" kern="1200" cap="none" spc="0" normalizeH="0" baseline="0" noProof="0" dirty="0">
                <a:ln>
                  <a:noFill/>
                </a:ln>
                <a:solidFill>
                  <a:prstClr val="black"/>
                </a:solidFill>
                <a:effectLst/>
                <a:uLnTx/>
                <a:uFillTx/>
                <a:latin typeface="Calibri"/>
                <a:ea typeface="ＭＳ Ｐゴシック" charset="0"/>
                <a:cs typeface="Menlo Regular"/>
                <a:sym typeface="Menlo Regular" charset="0"/>
              </a:rPr>
              <a:t> </a:t>
            </a:r>
            <a:r>
              <a:rPr kumimoji="0" lang="nl-NL" sz="2000" b="0" i="0" u="none" strike="noStrike" kern="1200" cap="none" spc="0" normalizeH="0" baseline="0" noProof="0" dirty="0" err="1">
                <a:ln>
                  <a:noFill/>
                </a:ln>
                <a:solidFill>
                  <a:prstClr val="black"/>
                </a:solidFill>
                <a:effectLst/>
                <a:uLnTx/>
                <a:uFillTx/>
                <a:latin typeface="Calibri"/>
                <a:ea typeface="ＭＳ Ｐゴシック" charset="0"/>
                <a:cs typeface="Menlo Regular"/>
                <a:sym typeface="Menlo Regular" charset="0"/>
              </a:rPr>
              <a:t>packets</a:t>
            </a:r>
            <a:r>
              <a:rPr kumimoji="0" lang="nl-NL" sz="2000" b="0" i="0" u="none" strike="noStrike" kern="1200" cap="none" spc="0" normalizeH="0" baseline="0" noProof="0" dirty="0">
                <a:ln>
                  <a:noFill/>
                </a:ln>
                <a:solidFill>
                  <a:prstClr val="black"/>
                </a:solidFill>
                <a:effectLst/>
                <a:uLnTx/>
                <a:uFillTx/>
                <a:latin typeface="Calibri"/>
                <a:ea typeface="ＭＳ Ｐゴシック" charset="0"/>
                <a:cs typeface="Menlo Regular"/>
                <a:sym typeface="Menlo Regular" charset="0"/>
              </a:rPr>
              <a:t> </a:t>
            </a:r>
            <a:r>
              <a:rPr kumimoji="0" lang="nl-NL" sz="2000" b="0" i="0" u="none" strike="noStrike" kern="1200" cap="none" spc="0" normalizeH="0" baseline="0" noProof="0" dirty="0" err="1">
                <a:ln>
                  <a:noFill/>
                </a:ln>
                <a:solidFill>
                  <a:prstClr val="black"/>
                </a:solidFill>
                <a:effectLst/>
                <a:uLnTx/>
                <a:uFillTx/>
                <a:latin typeface="Calibri"/>
                <a:ea typeface="ＭＳ Ｐゴシック" charset="0"/>
                <a:cs typeface="Menlo Regular"/>
                <a:sym typeface="Menlo Regular" charset="0"/>
              </a:rPr>
              <a:t>to</a:t>
            </a:r>
            <a:r>
              <a:rPr kumimoji="0" lang="nl-NL" sz="2000" b="0" i="0" u="none" strike="noStrike" kern="1200" cap="none" spc="0" normalizeH="0" baseline="0" noProof="0" dirty="0">
                <a:ln>
                  <a:noFill/>
                </a:ln>
                <a:solidFill>
                  <a:prstClr val="black"/>
                </a:solidFill>
                <a:effectLst/>
                <a:uLnTx/>
                <a:uFillTx/>
                <a:latin typeface="Calibri"/>
                <a:ea typeface="ＭＳ Ｐゴシック" charset="0"/>
                <a:cs typeface="Menlo Regular"/>
                <a:sym typeface="Menlo Regular" charset="0"/>
              </a:rPr>
              <a:t> A,B,C,D </a:t>
            </a:r>
            <a:r>
              <a:rPr kumimoji="0" lang="nl-NL" sz="2000" b="0" i="0" u="none" strike="noStrike" kern="1200" cap="none" spc="0" normalizeH="0" baseline="0" noProof="0" dirty="0" err="1">
                <a:ln>
                  <a:noFill/>
                </a:ln>
                <a:solidFill>
                  <a:prstClr val="black"/>
                </a:solidFill>
                <a:effectLst/>
                <a:uLnTx/>
                <a:uFillTx/>
                <a:latin typeface="Calibri"/>
                <a:ea typeface="ＭＳ Ｐゴシック" charset="0"/>
                <a:cs typeface="Menlo Regular"/>
                <a:sym typeface="Menlo Regular" charset="0"/>
              </a:rPr>
              <a:t>can</a:t>
            </a:r>
            <a:r>
              <a:rPr kumimoji="0" lang="nl-NL" sz="2000" b="0" i="0" u="none" strike="noStrike" kern="1200" cap="none" spc="0" normalizeH="0" baseline="0" noProof="0" dirty="0">
                <a:ln>
                  <a:noFill/>
                </a:ln>
                <a:solidFill>
                  <a:prstClr val="black"/>
                </a:solidFill>
                <a:effectLst/>
                <a:uLnTx/>
                <a:uFillTx/>
                <a:latin typeface="Calibri"/>
                <a:ea typeface="ＭＳ Ｐゴシック" charset="0"/>
                <a:cs typeface="Menlo Regular"/>
                <a:sym typeface="Menlo Regular" charset="0"/>
              </a:rPr>
              <a:t> </a:t>
            </a:r>
            <a:r>
              <a:rPr kumimoji="0" lang="nl-NL" sz="2000" b="0" i="0" u="none" strike="noStrike" kern="1200" cap="none" spc="0" normalizeH="0" baseline="0" noProof="0" dirty="0" err="1">
                <a:ln>
                  <a:noFill/>
                </a:ln>
                <a:solidFill>
                  <a:prstClr val="black"/>
                </a:solidFill>
                <a:effectLst/>
                <a:uLnTx/>
                <a:uFillTx/>
                <a:latin typeface="Calibri"/>
                <a:ea typeface="ＭＳ Ｐゴシック" charset="0"/>
                <a:cs typeface="Menlo Regular"/>
                <a:sym typeface="Menlo Regular" charset="0"/>
              </a:rPr>
              <a:t>appear</a:t>
            </a:r>
            <a:r>
              <a:rPr kumimoji="0" lang="nl-NL" sz="2000" b="0" i="0" u="none" strike="noStrike" kern="1200" cap="none" spc="0" normalizeH="0" baseline="0" noProof="0" dirty="0">
                <a:ln>
                  <a:noFill/>
                </a:ln>
                <a:solidFill>
                  <a:prstClr val="black"/>
                </a:solidFill>
                <a:effectLst/>
                <a:uLnTx/>
                <a:uFillTx/>
                <a:latin typeface="Calibri"/>
                <a:ea typeface="ＭＳ Ｐゴシック" charset="0"/>
                <a:cs typeface="Menlo Regular"/>
                <a:sym typeface="Menlo Regular" charset="0"/>
              </a:rPr>
              <a:t>.</a:t>
            </a:r>
            <a:endParaRPr kumimoji="0" lang="en-US" sz="2000" b="0" i="0" u="none" strike="noStrike" kern="1200" cap="none" spc="0" normalizeH="0" baseline="-25000" noProof="0" dirty="0">
              <a:ln>
                <a:noFill/>
              </a:ln>
              <a:solidFill>
                <a:prstClr val="black"/>
              </a:solidFill>
              <a:effectLst/>
              <a:uLnTx/>
              <a:uFillTx/>
              <a:latin typeface="Calibri"/>
              <a:ea typeface="ＭＳ Ｐゴシック" charset="0"/>
              <a:cs typeface="ＭＳ Ｐゴシック" charset="0"/>
            </a:endParaRPr>
          </a:p>
        </p:txBody>
      </p:sp>
    </p:spTree>
    <p:extLst>
      <p:ext uri="{BB962C8B-B14F-4D97-AF65-F5344CB8AC3E}">
        <p14:creationId xmlns:p14="http://schemas.microsoft.com/office/powerpoint/2010/main" val="30311451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Controller Program with Flow Table Management</a:t>
            </a:r>
          </a:p>
        </p:txBody>
      </p:sp>
      <p:sp>
        <p:nvSpPr>
          <p:cNvPr id="5" name="Rectangle 2"/>
          <p:cNvSpPr>
            <a:spLocks/>
          </p:cNvSpPr>
          <p:nvPr/>
        </p:nvSpPr>
        <p:spPr bwMode="auto">
          <a:xfrm>
            <a:off x="584814" y="1420480"/>
            <a:ext cx="8137283" cy="4645811"/>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hostTbl</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 {A:1,B:2,C:3,D:4}</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def</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onPacketIn</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(p):</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  i</a:t>
            </a:r>
            <a: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f </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22 == </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p.tcp_dst</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b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b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drop</a:t>
            </a:r>
            <a:b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br>
            <a:endPar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t>    </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rPr>
              <a:t>installRule</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t>({‘match':{'tcp_dst':22},</a:t>
            </a:r>
            <a:b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b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t>                 ‘action’:[]})</a:t>
            </a:r>
            <a:b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br>
            <a:endPar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a:t>
            </a:r>
            <a: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else:</a:t>
            </a:r>
            <a:b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br>
            <a: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   </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forward([</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hostTbl</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p.eth_dst</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b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br>
            <a:endPar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   </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sym typeface="Menlo Regular" charset="0"/>
              </a:rPr>
              <a:t>installRule</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({‘match’: {‘eth_</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sym typeface="Menlo Regular" charset="0"/>
              </a:rPr>
              <a:t>dst</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sym typeface="Menlo Regular" charset="0"/>
              </a:rPr>
              <a:t>p.eth_dst</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 </a:t>
            </a:r>
            <a:b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b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                          ’</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sym typeface="Menlo Regular" charset="0"/>
              </a:rPr>
              <a:t>tcp_dst</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’!=22},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                ‘action’:[</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sym typeface="Menlo Regular" charset="0"/>
              </a:rPr>
              <a:t>hostTbl</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sym typeface="Menlo Regular" charset="0"/>
              </a:rPr>
              <a:t>p.eth_dst</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a:t>
            </a:r>
            <a:endParaRPr kumimoji="0" lang="en-US"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endParaRPr>
          </a:p>
        </p:txBody>
      </p:sp>
      <p:cxnSp>
        <p:nvCxnSpPr>
          <p:cNvPr id="7" name="Straight Connector 6"/>
          <p:cNvCxnSpPr/>
          <p:nvPr/>
        </p:nvCxnSpPr>
        <p:spPr bwMode="auto">
          <a:xfrm flipV="1">
            <a:off x="4478012" y="5631790"/>
            <a:ext cx="2055207" cy="16712"/>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6"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75</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sp>
        <p:nvSpPr>
          <p:cNvPr id="8" name="Rounded Rectangular Callout 7"/>
          <p:cNvSpPr/>
          <p:nvPr/>
        </p:nvSpPr>
        <p:spPr bwMode="auto">
          <a:xfrm>
            <a:off x="5940778" y="3739443"/>
            <a:ext cx="2652889" cy="973667"/>
          </a:xfrm>
          <a:prstGeom prst="wedgeRoundRectCallout">
            <a:avLst>
              <a:gd name="adj1" fmla="val -47463"/>
              <a:gd name="adj2" fmla="val 132273"/>
              <a:gd name="adj3" fmla="val 16667"/>
            </a:avLst>
          </a:prstGeom>
          <a:solidFill>
            <a:schemeClr val="accent5">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match does not support logic negation</a:t>
            </a:r>
          </a:p>
        </p:txBody>
      </p:sp>
    </p:spTree>
    <p:extLst>
      <p:ext uri="{BB962C8B-B14F-4D97-AF65-F5344CB8AC3E}">
        <p14:creationId xmlns:p14="http://schemas.microsoft.com/office/powerpoint/2010/main" val="2013176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Controller Program with Flow Table Management</a:t>
            </a:r>
          </a:p>
        </p:txBody>
      </p:sp>
      <p:sp>
        <p:nvSpPr>
          <p:cNvPr id="5" name="Rectangle 2"/>
          <p:cNvSpPr>
            <a:spLocks/>
          </p:cNvSpPr>
          <p:nvPr/>
        </p:nvSpPr>
        <p:spPr bwMode="auto">
          <a:xfrm>
            <a:off x="668359" y="1203234"/>
            <a:ext cx="8137283" cy="49967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hostTbl</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 {A:1,B:2,C:3,D:4}</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def</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onPacketIn</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(p):</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  i</a:t>
            </a:r>
            <a: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f </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22 == </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p.tcp_dst</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b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b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drop</a:t>
            </a:r>
            <a:b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br>
            <a:endPar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t>    </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rPr>
              <a:t>installRule</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r>
              <a:rPr kumimoji="0" lang="nl-NL" sz="2000" b="1" i="0" u="none" strike="noStrike" kern="1200" cap="none" spc="0" normalizeH="0" baseline="0" noProof="0" dirty="0">
                <a:ln>
                  <a:noFill/>
                </a:ln>
                <a:solidFill>
                  <a:srgbClr val="FF0000"/>
                </a:solidFill>
                <a:effectLst/>
                <a:uLnTx/>
                <a:uFillTx/>
                <a:latin typeface="Menlo Regular"/>
                <a:ea typeface="ＭＳ Ｐゴシック" charset="0"/>
                <a:cs typeface="Menlo Regular"/>
              </a:rPr>
              <a:t>‘priority’:1</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b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b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t>                 ‘match’:{'tcp_dst':22},</a:t>
            </a:r>
            <a:b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b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t>                 ‘action’:[]})</a:t>
            </a:r>
            <a:b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br>
            <a:endPar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a:t>
            </a:r>
            <a: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else:</a:t>
            </a:r>
            <a:b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br>
            <a: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    </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forward([</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hostTbl</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p.eth_dst</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b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br>
            <a:endPar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    </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sym typeface="Menlo Regular" charset="0"/>
              </a:rPr>
              <a:t>installRule</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a:t>
            </a:r>
            <a:r>
              <a:rPr kumimoji="0" lang="nl-NL" sz="2000" b="1" i="0" u="none" strike="noStrike" kern="1200" cap="none" spc="0" normalizeH="0" baseline="0" noProof="0" dirty="0">
                <a:ln>
                  <a:noFill/>
                </a:ln>
                <a:solidFill>
                  <a:srgbClr val="FF0000"/>
                </a:solidFill>
                <a:effectLst/>
                <a:uLnTx/>
                <a:uFillTx/>
                <a:latin typeface="Menlo Regular"/>
                <a:ea typeface="ＭＳ Ｐゴシック" charset="0"/>
                <a:cs typeface="Menlo Regular"/>
                <a:sym typeface="Menlo Regular" charset="0"/>
              </a:rPr>
              <a:t>‘priority’:0</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a:t>
            </a:r>
            <a:b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b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                ‘match’: {‘eth_</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sym typeface="Menlo Regular" charset="0"/>
              </a:rPr>
              <a:t>dst</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sym typeface="Menlo Regular" charset="0"/>
              </a:rPr>
              <a:t>p.eth_dst</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                ‘action’:[</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sym typeface="Menlo Regular" charset="0"/>
              </a:rPr>
              <a:t>hostTbl</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sym typeface="Menlo Regular" charset="0"/>
              </a:rPr>
              <a:t>p.eth_dst</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a:t>
            </a:r>
            <a:endParaRPr kumimoji="0" lang="en-US"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endParaRPr>
          </a:p>
        </p:txBody>
      </p:sp>
      <p:sp>
        <p:nvSpPr>
          <p:cNvPr id="4"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76</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spTree>
    <p:extLst>
      <p:ext uri="{BB962C8B-B14F-4D97-AF65-F5344CB8AC3E}">
        <p14:creationId xmlns:p14="http://schemas.microsoft.com/office/powerpoint/2010/main" val="41535615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4"/>
          <p:cNvSpPr>
            <a:spLocks/>
          </p:cNvSpPr>
          <p:nvPr/>
        </p:nvSpPr>
        <p:spPr bwMode="auto">
          <a:xfrm>
            <a:off x="2881611" y="3497645"/>
            <a:ext cx="1464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Helvetica Neue" charset="0"/>
                <a:ea typeface="ＭＳ Ｐゴシック" charset="0"/>
                <a:cs typeface="Helvetica Neue" charset="0"/>
                <a:sym typeface="Helvetica Neue" charset="0"/>
              </a:rPr>
              <a:t>Controller</a:t>
            </a:r>
          </a:p>
        </p:txBody>
      </p:sp>
      <p:sp>
        <p:nvSpPr>
          <p:cNvPr id="51205" name="Rectangle 5"/>
          <p:cNvSpPr>
            <a:spLocks/>
          </p:cNvSpPr>
          <p:nvPr/>
        </p:nvSpPr>
        <p:spPr bwMode="auto">
          <a:xfrm>
            <a:off x="3023741" y="866671"/>
            <a:ext cx="99717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Helvetica Neue" charset="0"/>
                <a:ea typeface="ＭＳ Ｐゴシック" charset="0"/>
                <a:cs typeface="Helvetica Neue" charset="0"/>
                <a:sym typeface="Helvetica Neue" charset="0"/>
              </a:rPr>
              <a:t>Switch</a:t>
            </a:r>
          </a:p>
        </p:txBody>
      </p:sp>
      <p:sp>
        <p:nvSpPr>
          <p:cNvPr id="51206" name="AutoShape 6"/>
          <p:cNvSpPr>
            <a:spLocks/>
          </p:cNvSpPr>
          <p:nvPr/>
        </p:nvSpPr>
        <p:spPr bwMode="auto">
          <a:xfrm>
            <a:off x="121444" y="3926465"/>
            <a:ext cx="8099384" cy="2657475"/>
          </a:xfrm>
          <a:prstGeom prst="roundRect">
            <a:avLst>
              <a:gd name="adj" fmla="val 5375"/>
            </a:avLst>
          </a:prstGeom>
          <a:noFill/>
          <a:ln w="38100" cap="flat">
            <a:solidFill>
              <a:schemeClr val="tx1">
                <a:alpha val="89999"/>
              </a:schemeClr>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rial" charset="0"/>
              <a:ea typeface="ＭＳ Ｐゴシック" charset="0"/>
              <a:cs typeface="ＭＳ Ｐゴシック" charset="0"/>
            </a:endParaRPr>
          </a:p>
        </p:txBody>
      </p:sp>
      <p:sp>
        <p:nvSpPr>
          <p:cNvPr id="51207" name="AutoShape 7"/>
          <p:cNvSpPr>
            <a:spLocks/>
          </p:cNvSpPr>
          <p:nvPr/>
        </p:nvSpPr>
        <p:spPr bwMode="auto">
          <a:xfrm>
            <a:off x="128588" y="1321251"/>
            <a:ext cx="8075531" cy="1431474"/>
          </a:xfrm>
          <a:prstGeom prst="roundRect">
            <a:avLst>
              <a:gd name="adj" fmla="val 6787"/>
            </a:avLst>
          </a:prstGeom>
          <a:noFill/>
          <a:ln w="38100" cap="flat">
            <a:solidFill>
              <a:schemeClr val="tx1">
                <a:alpha val="89999"/>
              </a:schemeClr>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25000" noProof="0">
              <a:ln>
                <a:noFill/>
              </a:ln>
              <a:solidFill>
                <a:prstClr val="black"/>
              </a:solidFill>
              <a:effectLst/>
              <a:uLnTx/>
              <a:uFillTx/>
              <a:latin typeface="Arial" charset="0"/>
              <a:ea typeface="ＭＳ Ｐゴシック" charset="0"/>
              <a:cs typeface="ＭＳ Ｐゴシック" charset="0"/>
            </a:endParaRPr>
          </a:p>
        </p:txBody>
      </p:sp>
      <p:sp>
        <p:nvSpPr>
          <p:cNvPr id="51224" name="Rectangle 24"/>
          <p:cNvSpPr>
            <a:spLocks/>
          </p:cNvSpPr>
          <p:nvPr/>
        </p:nvSpPr>
        <p:spPr bwMode="auto">
          <a:xfrm>
            <a:off x="285750" y="3950191"/>
            <a:ext cx="8085459" cy="2543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marL="0" marR="0" lvl="0" indent="0" algn="l" defTabSz="914400" rtl="0" eaLnBrk="1" fontAlgn="base" latinLnBrk="0" hangingPunct="1">
              <a:lnSpc>
                <a:spcPct val="100000"/>
              </a:lnSpc>
              <a:spcBef>
                <a:spcPts val="882"/>
              </a:spcBef>
              <a:spcAft>
                <a:spcPct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def</a:t>
            </a: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6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onPacketIn</a:t>
            </a: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(p):</a:t>
            </a:r>
          </a:p>
          <a:p>
            <a:pPr marL="0" marR="0" lvl="0" indent="0" algn="l" defTabSz="914400" rtl="0" eaLnBrk="1" fontAlgn="base" latinLnBrk="0" hangingPunct="1">
              <a:lnSpc>
                <a:spcPct val="100000"/>
              </a:lnSpc>
              <a:spcBef>
                <a:spcPts val="882"/>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if 22 == </a:t>
            </a:r>
            <a:r>
              <a:rPr kumimoji="0" lang="en-US" sz="16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p.tcp_dst</a:t>
            </a: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b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drop</a:t>
            </a:r>
          </a:p>
          <a:p>
            <a:pPr marL="0" marR="0" lvl="0" indent="0" algn="l" defTabSz="914400" rtl="0" eaLnBrk="1" fontAlgn="base" latinLnBrk="0" hangingPunct="1">
              <a:lnSpc>
                <a:spcPct val="100000"/>
              </a:lnSpc>
              <a:spcBef>
                <a:spcPts val="882"/>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6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installRule</a:t>
            </a: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({`priority`:1,’match’:{‘tcp_dst':22},'action':[]})</a:t>
            </a:r>
          </a:p>
          <a:p>
            <a:pPr marL="0" marR="0" lvl="0" indent="0" algn="l" defTabSz="914400" rtl="0" eaLnBrk="1" fontAlgn="base" latinLnBrk="0" hangingPunct="1">
              <a:lnSpc>
                <a:spcPct val="100000"/>
              </a:lnSpc>
              <a:spcBef>
                <a:spcPts val="882"/>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else:</a:t>
            </a:r>
          </a:p>
          <a:p>
            <a:pPr marL="0" marR="0" lvl="0" indent="0" algn="l" defTabSz="914400" rtl="0" eaLnBrk="1" fontAlgn="base" latinLnBrk="0" hangingPunct="1">
              <a:lnSpc>
                <a:spcPct val="100000"/>
              </a:lnSpc>
              <a:spcBef>
                <a:spcPts val="882"/>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6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installRule</a:t>
            </a: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({`priority`:0,’match’:{‘eth_</a:t>
            </a:r>
            <a:r>
              <a:rPr kumimoji="0" lang="en-US" sz="16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dst</a:t>
            </a: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r>
              <a:rPr kumimoji="0" lang="en-US" sz="16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p.eth_dst</a:t>
            </a: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ts val="882"/>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'action':[</a:t>
            </a:r>
            <a:r>
              <a:rPr kumimoji="0" lang="en-US" sz="16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hostTbl</a:t>
            </a: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r>
              <a:rPr kumimoji="0" lang="en-US" sz="16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p.eth_dst</a:t>
            </a: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ts val="882"/>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forward([</a:t>
            </a:r>
            <a:r>
              <a:rPr kumimoji="0" lang="en-US" sz="16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hostTbl</a:t>
            </a: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r>
              <a:rPr kumimoji="0" lang="en-US" sz="16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p.eth_dst</a:t>
            </a: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p:txBody>
      </p:sp>
      <p:sp>
        <p:nvSpPr>
          <p:cNvPr id="13" name="Rectangle 1"/>
          <p:cNvSpPr>
            <a:spLocks noGrp="1" noChangeArrowheads="1"/>
          </p:cNvSpPr>
          <p:nvPr>
            <p:ph type="title"/>
          </p:nvPr>
        </p:nvSpPr>
        <p:spPr>
          <a:xfrm>
            <a:off x="256874" y="21474"/>
            <a:ext cx="8562466" cy="685800"/>
          </a:xfrm>
          <a:ln/>
        </p:spPr>
        <p:txBody>
          <a:bodyPr/>
          <a:lstStyle/>
          <a:p>
            <a:r>
              <a:rPr lang="en-US" sz="3200" dirty="0"/>
              <a:t>Does the Program Work?</a:t>
            </a:r>
          </a:p>
        </p:txBody>
      </p:sp>
      <p:sp>
        <p:nvSpPr>
          <p:cNvPr id="16" name="Oval 3"/>
          <p:cNvSpPr>
            <a:spLocks/>
          </p:cNvSpPr>
          <p:nvPr/>
        </p:nvSpPr>
        <p:spPr bwMode="auto">
          <a:xfrm>
            <a:off x="7402087" y="893120"/>
            <a:ext cx="1871408" cy="1613611"/>
          </a:xfrm>
          <a:prstGeom prst="ellipse">
            <a:avLst/>
          </a:prstGeom>
          <a:solidFill>
            <a:schemeClr val="accent6">
              <a:lumMod val="75000"/>
              <a:alpha val="79999"/>
            </a:schemeClr>
          </a:solidFill>
          <a:ln w="25400" cap="flat">
            <a:solidFill>
              <a:schemeClr val="tx1">
                <a:alpha val="79999"/>
              </a:schemeClr>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EthDst:A</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TcpDst:80</a:t>
            </a:r>
          </a:p>
        </p:txBody>
      </p:sp>
      <p:sp>
        <p:nvSpPr>
          <p:cNvPr id="17" name="AutoShape 2"/>
          <p:cNvSpPr>
            <a:spLocks/>
          </p:cNvSpPr>
          <p:nvPr/>
        </p:nvSpPr>
        <p:spPr bwMode="auto">
          <a:xfrm>
            <a:off x="128587" y="5238750"/>
            <a:ext cx="8125659" cy="1345598"/>
          </a:xfrm>
          <a:prstGeom prst="roundRect">
            <a:avLst>
              <a:gd name="adj" fmla="val 10000"/>
            </a:avLst>
          </a:prstGeom>
          <a:solidFill>
            <a:schemeClr val="accent6">
              <a:lumMod val="75000"/>
              <a:alpha val="59000"/>
            </a:schemeClr>
          </a:solidFill>
          <a:ln w="25400" cap="flat">
            <a:solidFill>
              <a:schemeClr val="tx1"/>
            </a:solidFill>
            <a:prstDash val="solid"/>
            <a:miter lim="800000"/>
            <a:headEnd type="none" w="med" len="med"/>
            <a:tailEnd type="none" w="med" len="me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25000" noProof="0">
              <a:ln>
                <a:noFill/>
              </a:ln>
              <a:solidFill>
                <a:prstClr val="black"/>
              </a:solidFill>
              <a:effectLst/>
              <a:uLnTx/>
              <a:uFillTx/>
              <a:latin typeface="Arial" charset="0"/>
              <a:ea typeface="ＭＳ Ｐゴシック" charset="0"/>
              <a:cs typeface="ＭＳ Ｐゴシック" charset="0"/>
            </a:endParaRPr>
          </a:p>
        </p:txBody>
      </p:sp>
      <p:sp>
        <p:nvSpPr>
          <p:cNvPr id="3" name="Rectangle 2"/>
          <p:cNvSpPr/>
          <p:nvPr/>
        </p:nvSpPr>
        <p:spPr>
          <a:xfrm>
            <a:off x="514846" y="2094367"/>
            <a:ext cx="6858000" cy="461665"/>
          </a:xfrm>
          <a:prstGeom prst="rect">
            <a:avLst/>
          </a:prstGeom>
          <a:solidFill>
            <a:schemeClr val="accent6">
              <a:lumMod val="75000"/>
              <a:alpha val="79999"/>
            </a:schemeClr>
          </a:solid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charset="0"/>
                <a:ea typeface="ＭＳ Ｐゴシック" charset="0"/>
                <a:cs typeface="ＭＳ Ｐゴシック" charset="0"/>
              </a:rPr>
              <a:t>{`priority`:0,’match’:{‘eth_</a:t>
            </a:r>
            <a:r>
              <a:rPr kumimoji="0" lang="en-US" sz="2400" b="0" i="0" u="none" strike="noStrike" kern="1200" cap="none" spc="0" normalizeH="0" baseline="0" noProof="0" dirty="0" err="1">
                <a:ln>
                  <a:noFill/>
                </a:ln>
                <a:solidFill>
                  <a:prstClr val="black"/>
                </a:solidFill>
                <a:effectLst/>
                <a:uLnTx/>
                <a:uFillTx/>
                <a:latin typeface="Arial" charset="0"/>
                <a:ea typeface="ＭＳ Ｐゴシック" charset="0"/>
                <a:cs typeface="ＭＳ Ｐゴシック" charset="0"/>
              </a:rPr>
              <a:t>dst</a:t>
            </a:r>
            <a:r>
              <a:rPr kumimoji="0" lang="en-US" sz="2400" b="0" i="0" u="none" strike="noStrike" kern="1200" cap="none" spc="0" normalizeH="0" baseline="0" noProof="0" dirty="0">
                <a:ln>
                  <a:noFill/>
                </a:ln>
                <a:solidFill>
                  <a:prstClr val="black"/>
                </a:solidFill>
                <a:effectLst/>
                <a:uLnTx/>
                <a:uFillTx/>
                <a:latin typeface="Arial" charset="0"/>
                <a:ea typeface="ＭＳ Ｐゴシック" charset="0"/>
                <a:cs typeface="ＭＳ Ｐゴシック" charset="0"/>
              </a:rPr>
              <a:t>’:A},'action':[1]}</a:t>
            </a:r>
            <a:endParaRPr kumimoji="0" lang="en-US" sz="2400" b="0" i="0" u="none" strike="noStrike" kern="1200" cap="none" spc="0" normalizeH="0" baseline="-25000" noProof="0" dirty="0">
              <a:ln>
                <a:noFill/>
              </a:ln>
              <a:solidFill>
                <a:prstClr val="black"/>
              </a:solidFill>
              <a:effectLst/>
              <a:uLnTx/>
              <a:uFillTx/>
              <a:latin typeface="Arial" charset="0"/>
              <a:ea typeface="ＭＳ Ｐゴシック" charset="0"/>
              <a:cs typeface="ＭＳ Ｐゴシック" charset="0"/>
            </a:endParaRPr>
          </a:p>
        </p:txBody>
      </p:sp>
      <p:sp>
        <p:nvSpPr>
          <p:cNvPr id="19" name="Oval 3"/>
          <p:cNvSpPr>
            <a:spLocks/>
          </p:cNvSpPr>
          <p:nvPr/>
        </p:nvSpPr>
        <p:spPr bwMode="auto">
          <a:xfrm>
            <a:off x="7437524" y="2282174"/>
            <a:ext cx="1871408" cy="1613611"/>
          </a:xfrm>
          <a:prstGeom prst="ellipse">
            <a:avLst/>
          </a:prstGeom>
          <a:solidFill>
            <a:schemeClr val="accent5">
              <a:lumMod val="75000"/>
              <a:alpha val="79999"/>
            </a:schemeClr>
          </a:solidFill>
          <a:ln w="25400" cap="flat">
            <a:solidFill>
              <a:schemeClr val="tx1">
                <a:alpha val="79999"/>
              </a:schemeClr>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EthDst:A</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TcpDst:22</a:t>
            </a:r>
          </a:p>
        </p:txBody>
      </p:sp>
      <p:sp>
        <p:nvSpPr>
          <p:cNvPr id="12"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77</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sp>
        <p:nvSpPr>
          <p:cNvPr id="14" name="Rounded Rectangular Callout 13"/>
          <p:cNvSpPr/>
          <p:nvPr/>
        </p:nvSpPr>
        <p:spPr bwMode="auto">
          <a:xfrm>
            <a:off x="4586113" y="2878666"/>
            <a:ext cx="2441220" cy="550333"/>
          </a:xfrm>
          <a:prstGeom prst="wedgeRoundRectCallout">
            <a:avLst>
              <a:gd name="adj1" fmla="val 6005"/>
              <a:gd name="adj2" fmla="val -102955"/>
              <a:gd name="adj3" fmla="val 16667"/>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 security bug!</a:t>
            </a:r>
          </a:p>
        </p:txBody>
      </p:sp>
    </p:spTree>
    <p:extLst>
      <p:ext uri="{BB962C8B-B14F-4D97-AF65-F5344CB8AC3E}">
        <p14:creationId xmlns:p14="http://schemas.microsoft.com/office/powerpoint/2010/main" val="2058077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3" grpId="0" animBg="1"/>
      <p:bldP spid="19" grpId="0" animBg="1"/>
      <p:bldP spid="1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OVS Approach: Using Exact Match</a:t>
            </a:r>
          </a:p>
        </p:txBody>
      </p:sp>
      <p:sp>
        <p:nvSpPr>
          <p:cNvPr id="5" name="Rectangle 2"/>
          <p:cNvSpPr>
            <a:spLocks/>
          </p:cNvSpPr>
          <p:nvPr/>
        </p:nvSpPr>
        <p:spPr bwMode="auto">
          <a:xfrm>
            <a:off x="668359" y="1203234"/>
            <a:ext cx="8137283" cy="49967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hostTbl</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 {A:1,B:2,C:3,D:4}</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def</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onPacketIn</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(p):</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  i</a:t>
            </a:r>
            <a: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f </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22 == </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p.tcp_dst</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b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b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drop</a:t>
            </a:r>
            <a:b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br>
            <a:endPar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t>    </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rPr>
              <a:t>installRule</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t>({‘priority’:1,</a:t>
            </a:r>
            <a:b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b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t>                 ‘match’:</a:t>
            </a:r>
            <a:r>
              <a:rPr kumimoji="0" lang="nl-NL" sz="2000" b="1" i="0" u="none" strike="noStrike" kern="1200" cap="none" spc="0" normalizeH="0" baseline="0" noProof="0" dirty="0" err="1">
                <a:ln>
                  <a:noFill/>
                </a:ln>
                <a:solidFill>
                  <a:srgbClr val="FF0000"/>
                </a:solidFill>
                <a:effectLst/>
                <a:uLnTx/>
                <a:uFillTx/>
                <a:latin typeface="Menlo Regular"/>
                <a:ea typeface="ＭＳ Ｐゴシック" charset="0"/>
                <a:cs typeface="Menlo Regular"/>
              </a:rPr>
              <a:t>exactMatch</a:t>
            </a:r>
            <a:r>
              <a:rPr kumimoji="0" lang="nl-NL" sz="2000" b="1" i="0" u="none" strike="noStrike" kern="1200" cap="none" spc="0" normalizeH="0" baseline="0" noProof="0" dirty="0">
                <a:ln>
                  <a:noFill/>
                </a:ln>
                <a:solidFill>
                  <a:srgbClr val="FF0000"/>
                </a:solidFill>
                <a:effectLst/>
                <a:uLnTx/>
                <a:uFillTx/>
                <a:latin typeface="Menlo Regular"/>
                <a:ea typeface="ＭＳ Ｐゴシック" charset="0"/>
                <a:cs typeface="Menlo Regular"/>
              </a:rPr>
              <a:t>(p)</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b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b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t>                 ‘action’:[]})</a:t>
            </a:r>
            <a:b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br>
            <a:endPar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a:t>
            </a:r>
            <a: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else:</a:t>
            </a:r>
            <a:b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br>
            <a: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    </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forward([</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hostTbl</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p.eth_dst</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b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br>
            <a:endPar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    </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sym typeface="Menlo Regular" charset="0"/>
              </a:rPr>
              <a:t>installRule</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a:t>
            </a:r>
            <a:r>
              <a:rPr kumimoji="0" lang="nl-NL" sz="2000" b="1" i="0" u="none" strike="noStrike" kern="1200" cap="none" spc="0" normalizeH="0" baseline="0" noProof="0" dirty="0">
                <a:ln>
                  <a:noFill/>
                </a:ln>
                <a:solidFill>
                  <a:srgbClr val="000000"/>
                </a:solidFill>
                <a:effectLst/>
                <a:uLnTx/>
                <a:uFillTx/>
                <a:latin typeface="Menlo Regular"/>
                <a:ea typeface="ＭＳ Ｐゴシック" charset="0"/>
                <a:cs typeface="Menlo Regular"/>
                <a:sym typeface="Menlo Regular" charset="0"/>
              </a:rPr>
              <a:t>‘priority’:0,</a:t>
            </a:r>
            <a:br>
              <a:rPr kumimoji="0" lang="nl-NL" sz="2000" b="1" i="0" u="none" strike="noStrike" kern="1200" cap="none" spc="0" normalizeH="0" baseline="0" noProof="0" dirty="0">
                <a:ln>
                  <a:noFill/>
                </a:ln>
                <a:solidFill>
                  <a:srgbClr val="000000"/>
                </a:solidFill>
                <a:effectLst/>
                <a:uLnTx/>
                <a:uFillTx/>
                <a:latin typeface="Menlo Regular"/>
                <a:ea typeface="ＭＳ Ｐゴシック" charset="0"/>
                <a:cs typeface="Menlo Regular"/>
                <a:sym typeface="Menlo Regular" charset="0"/>
              </a:rPr>
            </a:b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                ‘match’:</a:t>
            </a:r>
            <a:r>
              <a:rPr kumimoji="0" lang="nl-NL" sz="2000" b="1" i="0" u="none" strike="noStrike" kern="1200" cap="none" spc="0" normalizeH="0" baseline="0" noProof="0" dirty="0" err="1">
                <a:ln>
                  <a:noFill/>
                </a:ln>
                <a:solidFill>
                  <a:srgbClr val="FF0000"/>
                </a:solidFill>
                <a:effectLst/>
                <a:uLnTx/>
                <a:uFillTx/>
                <a:latin typeface="Menlo Regular"/>
                <a:ea typeface="ＭＳ Ｐゴシック" charset="0"/>
                <a:cs typeface="Menlo Regular"/>
              </a:rPr>
              <a:t>exactMatch</a:t>
            </a:r>
            <a:r>
              <a:rPr kumimoji="0" lang="nl-NL" sz="2000" b="1" i="0" u="none" strike="noStrike" kern="1200" cap="none" spc="0" normalizeH="0" baseline="0" noProof="0" dirty="0">
                <a:ln>
                  <a:noFill/>
                </a:ln>
                <a:solidFill>
                  <a:srgbClr val="FF0000"/>
                </a:solidFill>
                <a:effectLst/>
                <a:uLnTx/>
                <a:uFillTx/>
                <a:latin typeface="Menlo Regular"/>
                <a:ea typeface="ＭＳ Ｐゴシック" charset="0"/>
                <a:cs typeface="Menlo Regular"/>
              </a:rPr>
              <a:t>(p)</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                ‘action’:[</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sym typeface="Menlo Regular" charset="0"/>
              </a:rPr>
              <a:t>hostTbl</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sym typeface="Menlo Regular" charset="0"/>
              </a:rPr>
              <a:t>p.eth_dst</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a:t>
            </a:r>
            <a:endParaRPr kumimoji="0" lang="en-US"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endParaRPr>
          </a:p>
        </p:txBody>
      </p:sp>
      <p:sp>
        <p:nvSpPr>
          <p:cNvPr id="4"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78</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spTree>
    <p:extLst>
      <p:ext uri="{BB962C8B-B14F-4D97-AF65-F5344CB8AC3E}">
        <p14:creationId xmlns:p14="http://schemas.microsoft.com/office/powerpoint/2010/main" val="20735628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Problems of OVS Approach</a:t>
            </a:r>
          </a:p>
        </p:txBody>
      </p:sp>
      <p:sp>
        <p:nvSpPr>
          <p:cNvPr id="3" name="Content Placeholder 2"/>
          <p:cNvSpPr>
            <a:spLocks noGrp="1"/>
          </p:cNvSpPr>
          <p:nvPr>
            <p:ph idx="1"/>
          </p:nvPr>
        </p:nvSpPr>
        <p:spPr>
          <a:xfrm>
            <a:off x="142122" y="4010770"/>
            <a:ext cx="8095415" cy="1728925"/>
          </a:xfrm>
        </p:spPr>
        <p:txBody>
          <a:bodyPr/>
          <a:lstStyle/>
          <a:p>
            <a:r>
              <a:rPr lang="en-US" dirty="0"/>
              <a:t>Each new TCP flow delayed for flow setup (10-100 </a:t>
            </a:r>
            <a:r>
              <a:rPr lang="en-US" dirty="0" err="1"/>
              <a:t>ms</a:t>
            </a:r>
            <a:r>
              <a:rPr lang="en-US" dirty="0"/>
              <a:t>)</a:t>
            </a:r>
          </a:p>
          <a:p>
            <a:r>
              <a:rPr lang="en-US" dirty="0"/>
              <a:t>Number of flow table rules may exceed capacity (typically a few thousands)</a:t>
            </a:r>
          </a:p>
        </p:txBody>
      </p:sp>
      <p:pic>
        <p:nvPicPr>
          <p:cNvPr id="5" name="Picture 4"/>
          <p:cNvPicPr>
            <a:picLocks noChangeAspect="1"/>
          </p:cNvPicPr>
          <p:nvPr/>
        </p:nvPicPr>
        <p:blipFill>
          <a:blip r:embed="rId2"/>
          <a:stretch>
            <a:fillRect/>
          </a:stretch>
        </p:blipFill>
        <p:spPr>
          <a:xfrm>
            <a:off x="0" y="995884"/>
            <a:ext cx="9144000" cy="2780464"/>
          </a:xfrm>
          <a:prstGeom prst="rect">
            <a:avLst/>
          </a:prstGeom>
        </p:spPr>
      </p:pic>
      <p:sp>
        <p:nvSpPr>
          <p:cNvPr id="6"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79</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spTree>
    <p:extLst>
      <p:ext uri="{BB962C8B-B14F-4D97-AF65-F5344CB8AC3E}">
        <p14:creationId xmlns:p14="http://schemas.microsoft.com/office/powerpoint/2010/main" val="1063757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A9150649-0301-5040-ADB0-8F03E88FAE66}" type="slidenum">
              <a:rPr lang="en-US" altLang="en-US" sz="1400">
                <a:solidFill>
                  <a:srgbClr val="000000"/>
                </a:solidFill>
                <a:latin typeface="Times New Roman" charset="0"/>
              </a:rPr>
              <a:pPr>
                <a:spcBef>
                  <a:spcPct val="0"/>
                </a:spcBef>
                <a:buClrTx/>
                <a:buSzTx/>
                <a:buFontTx/>
                <a:buNone/>
              </a:pPr>
              <a:t>8</a:t>
            </a:fld>
            <a:endParaRPr lang="en-US" altLang="en-US" sz="1400">
              <a:solidFill>
                <a:srgbClr val="000000"/>
              </a:solidFill>
              <a:latin typeface="Times New Roman" charset="0"/>
            </a:endParaRPr>
          </a:p>
        </p:txBody>
      </p:sp>
      <p:sp>
        <p:nvSpPr>
          <p:cNvPr id="193538" name="Rectangle 2"/>
          <p:cNvSpPr>
            <a:spLocks noChangeArrowheads="1"/>
          </p:cNvSpPr>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4000" u="sng" dirty="0">
                <a:solidFill>
                  <a:srgbClr val="3333CC"/>
                </a:solidFill>
              </a:rPr>
              <a:t>Multiple Access Protocol</a:t>
            </a:r>
          </a:p>
        </p:txBody>
      </p:sp>
      <p:sp>
        <p:nvSpPr>
          <p:cNvPr id="46084" name="Rectangle 3"/>
          <p:cNvSpPr>
            <a:spLocks noChangeArrowheads="1"/>
          </p:cNvSpPr>
          <p:nvPr/>
        </p:nvSpPr>
        <p:spPr bwMode="auto">
          <a:xfrm>
            <a:off x="500064" y="1395414"/>
            <a:ext cx="7961312" cy="4910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buClr>
                <a:srgbClr val="3333CC"/>
              </a:buClr>
              <a:buFont typeface="Wingdings" pitchFamily="2" charset="2"/>
              <a:buChar char="q"/>
            </a:pPr>
            <a:r>
              <a:rPr lang="en-US" altLang="en-US" sz="3200" dirty="0">
                <a:solidFill>
                  <a:srgbClr val="000000"/>
                </a:solidFill>
              </a:rPr>
              <a:t>Protocol that determines how nodes share channel, i.e., determines when nodes can transmit</a:t>
            </a:r>
          </a:p>
          <a:p>
            <a:pPr>
              <a:buClr>
                <a:srgbClr val="3333CC"/>
              </a:buClr>
              <a:buFont typeface="Wingdings" pitchFamily="2" charset="2"/>
              <a:buChar char="q"/>
            </a:pPr>
            <a:r>
              <a:rPr lang="en-US" altLang="en-US" sz="3200" dirty="0">
                <a:solidFill>
                  <a:srgbClr val="000000"/>
                </a:solidFill>
              </a:rPr>
              <a:t>Communication about channel sharing must use channel itself ! </a:t>
            </a:r>
          </a:p>
          <a:p>
            <a:pPr>
              <a:buClr>
                <a:srgbClr val="3333CC"/>
              </a:buClr>
              <a:buFont typeface="Wingdings" pitchFamily="2" charset="2"/>
              <a:buChar char="q"/>
            </a:pPr>
            <a:endParaRPr lang="en-US" altLang="en-US" sz="3200" dirty="0">
              <a:solidFill>
                <a:srgbClr val="000000"/>
              </a:solidFill>
            </a:endParaRPr>
          </a:p>
          <a:p>
            <a:pPr>
              <a:buClr>
                <a:srgbClr val="3333CC"/>
              </a:buClr>
              <a:buFont typeface="Wingdings" pitchFamily="2" charset="2"/>
              <a:buChar char="q"/>
            </a:pPr>
            <a:r>
              <a:rPr lang="en-US" altLang="en-US" sz="3200" dirty="0">
                <a:solidFill>
                  <a:srgbClr val="000000"/>
                </a:solidFill>
              </a:rPr>
              <a:t>Discussion: properties of an ideal multiple access protocol.</a:t>
            </a:r>
            <a:endParaRPr lang="en-US" altLang="en-US" sz="3600" dirty="0">
              <a:solidFill>
                <a:srgbClr val="000000"/>
              </a:solidFill>
            </a:endParaRPr>
          </a:p>
        </p:txBody>
      </p:sp>
    </p:spTree>
    <p:extLst>
      <p:ext uri="{BB962C8B-B14F-4D97-AF65-F5344CB8AC3E}">
        <p14:creationId xmlns:p14="http://schemas.microsoft.com/office/powerpoint/2010/main" val="16216345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608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608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Outline</a:t>
            </a:r>
          </a:p>
        </p:txBody>
      </p:sp>
      <p:sp>
        <p:nvSpPr>
          <p:cNvPr id="3" name="Content Placeholder 2"/>
          <p:cNvSpPr>
            <a:spLocks noGrp="1"/>
          </p:cNvSpPr>
          <p:nvPr>
            <p:ph idx="1"/>
          </p:nvPr>
        </p:nvSpPr>
        <p:spPr/>
        <p:txBody>
          <a:bodyPr/>
          <a:lstStyle/>
          <a:p>
            <a:pPr>
              <a:buClr>
                <a:srgbClr val="3333CC"/>
              </a:buClr>
              <a:buSzPct val="85000"/>
              <a:buFont typeface="Wingdings" charset="2"/>
              <a:buChar char="q"/>
              <a:defRPr/>
            </a:pPr>
            <a:r>
              <a:rPr lang="en-US" sz="2400" dirty="0">
                <a:latin typeface="Comic Sans MS" pitchFamily="66" charset="0"/>
              </a:rPr>
              <a:t>Admin and recap</a:t>
            </a:r>
          </a:p>
          <a:p>
            <a:pPr>
              <a:buClr>
                <a:srgbClr val="3333CC"/>
              </a:buClr>
              <a:buSzPct val="85000"/>
              <a:buFont typeface="Wingdings" charset="2"/>
              <a:buChar char="q"/>
              <a:defRPr/>
            </a:pPr>
            <a:r>
              <a:rPr lang="en-US" sz="2400" dirty="0">
                <a:latin typeface="Comic Sans MS" pitchFamily="66" charset="0"/>
              </a:rPr>
              <a:t>Link layer</a:t>
            </a:r>
          </a:p>
          <a:p>
            <a:pPr>
              <a:buClr>
                <a:srgbClr val="3333CC"/>
              </a:buClr>
              <a:buSzPct val="85000"/>
              <a:buFont typeface="Wingdings" charset="2"/>
              <a:buChar char="q"/>
              <a:defRPr/>
            </a:pPr>
            <a:r>
              <a:rPr lang="en-US" sz="2400" dirty="0">
                <a:latin typeface="Comic Sans MS" pitchFamily="66" charset="0"/>
              </a:rPr>
              <a:t>Software defined networking</a:t>
            </a:r>
          </a:p>
          <a:p>
            <a:pPr marL="800100" lvl="1" indent="-342900">
              <a:buClr>
                <a:srgbClr val="3333CC"/>
              </a:buClr>
              <a:buSzPct val="85000"/>
              <a:buFont typeface="Courier New" charset="0"/>
              <a:buChar char="o"/>
              <a:defRPr/>
            </a:pPr>
            <a:r>
              <a:rPr lang="en-US" sz="2400" dirty="0">
                <a:latin typeface="Comic Sans MS" pitchFamily="66" charset="0"/>
              </a:rPr>
              <a:t>Motivation: from simple forwarding to network functions</a:t>
            </a:r>
          </a:p>
          <a:p>
            <a:pPr marL="800100" lvl="1" indent="-342900">
              <a:buClr>
                <a:srgbClr val="3333CC"/>
              </a:buClr>
              <a:buSzPct val="85000"/>
              <a:buFont typeface="Courier New" charset="0"/>
              <a:buChar char="o"/>
              <a:defRPr/>
            </a:pPr>
            <a:r>
              <a:rPr lang="en-US" sz="2400" dirty="0">
                <a:latin typeface="Comic Sans MS" pitchFamily="66" charset="0"/>
              </a:rPr>
              <a:t>Design overview</a:t>
            </a:r>
          </a:p>
          <a:p>
            <a:pPr marL="800100" lvl="1" indent="-342900">
              <a:buClr>
                <a:srgbClr val="3333CC"/>
              </a:buClr>
              <a:buSzPct val="85000"/>
              <a:buFont typeface="Courier New" charset="0"/>
              <a:buChar char="o"/>
              <a:defRPr/>
            </a:pPr>
            <a:r>
              <a:rPr lang="en-US" sz="2400" dirty="0">
                <a:latin typeface="Comic Sans MS" pitchFamily="66" charset="0"/>
              </a:rPr>
              <a:t>Data path (</a:t>
            </a:r>
            <a:r>
              <a:rPr lang="en-US" sz="2400" dirty="0" err="1">
                <a:latin typeface="Comic Sans MS" pitchFamily="66" charset="0"/>
              </a:rPr>
              <a:t>OpenFlow</a:t>
            </a:r>
            <a:r>
              <a:rPr lang="en-US" sz="2400" dirty="0">
                <a:latin typeface="Comic Sans MS" pitchFamily="66" charset="0"/>
              </a:rPr>
              <a:t>)</a:t>
            </a:r>
          </a:p>
          <a:p>
            <a:pPr marL="800100" lvl="1" indent="-342900">
              <a:buClr>
                <a:srgbClr val="3333CC"/>
              </a:buClr>
              <a:buSzPct val="85000"/>
              <a:buFont typeface="Courier New" charset="0"/>
              <a:buChar char="o"/>
              <a:defRPr/>
            </a:pPr>
            <a:r>
              <a:rPr lang="en-US" sz="2400" dirty="0">
                <a:latin typeface="Comic Sans MS" pitchFamily="66" charset="0"/>
              </a:rPr>
              <a:t>Control path (programming model)</a:t>
            </a:r>
          </a:p>
          <a:p>
            <a:pPr marL="1200150" lvl="2" indent="-342900">
              <a:buClr>
                <a:srgbClr val="3333CC"/>
              </a:buClr>
              <a:buSzPct val="85000"/>
              <a:buFont typeface="Courier New" charset="0"/>
              <a:buChar char="o"/>
              <a:defRPr/>
            </a:pPr>
            <a:r>
              <a:rPr lang="en-US" sz="2400" dirty="0">
                <a:latin typeface="Comic Sans MS" pitchFamily="66" charset="0"/>
              </a:rPr>
              <a:t>Problems</a:t>
            </a:r>
          </a:p>
          <a:p>
            <a:pPr marL="1200150" lvl="2" indent="-342900">
              <a:buClr>
                <a:srgbClr val="3333CC"/>
              </a:buClr>
              <a:buSzPct val="85000"/>
              <a:buFont typeface="Courier New" charset="0"/>
              <a:buChar char="o"/>
              <a:defRPr/>
            </a:pPr>
            <a:r>
              <a:rPr lang="en-US" sz="2400" dirty="0">
                <a:latin typeface="Comic Sans MS" pitchFamily="66" charset="0"/>
              </a:rPr>
              <a:t>Algorithmic network programming</a:t>
            </a:r>
          </a:p>
        </p:txBody>
      </p:sp>
      <p:sp>
        <p:nvSpPr>
          <p:cNvPr id="4"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80</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spTree>
    <p:extLst>
      <p:ext uri="{BB962C8B-B14F-4D97-AF65-F5344CB8AC3E}">
        <p14:creationId xmlns:p14="http://schemas.microsoft.com/office/powerpoint/2010/main" val="29220300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Goal of SDN Programming</a:t>
            </a:r>
          </a:p>
        </p:txBody>
      </p:sp>
      <p:sp>
        <p:nvSpPr>
          <p:cNvPr id="6" name="Content Placeholder 2"/>
          <p:cNvSpPr>
            <a:spLocks noGrp="1"/>
          </p:cNvSpPr>
          <p:nvPr>
            <p:ph idx="1"/>
          </p:nvPr>
        </p:nvSpPr>
        <p:spPr>
          <a:xfrm>
            <a:off x="392757" y="1036115"/>
            <a:ext cx="8398465" cy="5257441"/>
          </a:xfrm>
        </p:spPr>
        <p:txBody>
          <a:bodyPr/>
          <a:lstStyle/>
          <a:p>
            <a:pPr marL="0" indent="0">
              <a:buNone/>
            </a:pPr>
            <a:r>
              <a:rPr lang="en-US" dirty="0"/>
              <a:t>Let programmers write the </a:t>
            </a:r>
            <a:r>
              <a:rPr lang="en-US" dirty="0">
                <a:solidFill>
                  <a:srgbClr val="FF0000"/>
                </a:solidFill>
              </a:rPr>
              <a:t>most obvious</a:t>
            </a:r>
            <a:r>
              <a:rPr lang="en-US" dirty="0"/>
              <a:t> (=&gt; </a:t>
            </a:r>
            <a:r>
              <a:rPr lang="en-US" dirty="0">
                <a:solidFill>
                  <a:srgbClr val="FF0000"/>
                </a:solidFill>
              </a:rPr>
              <a:t>data path independent</a:t>
            </a:r>
            <a:r>
              <a:rPr lang="en-US" dirty="0"/>
              <a:t>) code: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Design a system that can </a:t>
            </a:r>
            <a:r>
              <a:rPr lang="en-US" dirty="0">
                <a:solidFill>
                  <a:srgbClr val="FF0000"/>
                </a:solidFill>
              </a:rPr>
              <a:t>automatically</a:t>
            </a:r>
            <a:r>
              <a:rPr lang="en-US" dirty="0"/>
              <a:t> generate </a:t>
            </a:r>
            <a:r>
              <a:rPr lang="en-US" dirty="0">
                <a:solidFill>
                  <a:srgbClr val="FF0000"/>
                </a:solidFill>
              </a:rPr>
              <a:t>correct, highly-optimized data path</a:t>
            </a:r>
            <a:r>
              <a:rPr lang="en-US" dirty="0"/>
              <a:t>.</a:t>
            </a:r>
          </a:p>
        </p:txBody>
      </p:sp>
      <p:sp>
        <p:nvSpPr>
          <p:cNvPr id="7" name="Rectangle 2"/>
          <p:cNvSpPr>
            <a:spLocks/>
          </p:cNvSpPr>
          <p:nvPr/>
        </p:nvSpPr>
        <p:spPr bwMode="auto">
          <a:xfrm>
            <a:off x="1136212" y="2272771"/>
            <a:ext cx="6148912" cy="157086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def</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onPacketIn</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(p)</a:t>
            </a:r>
            <a:b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br>
            <a:r>
              <a:rPr kumimoji="0" lang="nl-NL"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  i</a:t>
            </a:r>
            <a: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f </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22 == </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p.tcp_dst</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b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b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drop</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a:t>
            </a:r>
            <a: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else:</a:t>
            </a:r>
            <a:b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br>
            <a: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   </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forward([</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hostTbl</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p.eth_dst</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endParaRPr kumimoji="0" lang="en-US" sz="2300" b="0"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endParaRPr>
          </a:p>
        </p:txBody>
      </p:sp>
      <p:sp>
        <p:nvSpPr>
          <p:cNvPr id="5"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81</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spTree>
    <p:extLst>
      <p:ext uri="{BB962C8B-B14F-4D97-AF65-F5344CB8AC3E}">
        <p14:creationId xmlns:p14="http://schemas.microsoft.com/office/powerpoint/2010/main" val="14400609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2800" dirty="0"/>
              <a:t>Algorithmic SDN Programming Abstraction:  Programmer’s View</a:t>
            </a:r>
          </a:p>
        </p:txBody>
      </p:sp>
      <p:sp>
        <p:nvSpPr>
          <p:cNvPr id="57346" name="Rectangle 2"/>
          <p:cNvSpPr>
            <a:spLocks noGrp="1" noChangeArrowheads="1"/>
          </p:cNvSpPr>
          <p:nvPr>
            <p:ph type="body" idx="1"/>
          </p:nvPr>
        </p:nvSpPr>
        <p:spPr>
          <a:xfrm>
            <a:off x="397612" y="893889"/>
            <a:ext cx="8407721" cy="3678111"/>
          </a:xfrm>
          <a:ln/>
        </p:spPr>
        <p:txBody>
          <a:bodyPr/>
          <a:lstStyle/>
          <a:p>
            <a:r>
              <a:rPr lang="en-US" b="1" dirty="0">
                <a:solidFill>
                  <a:srgbClr val="D90B00"/>
                </a:solidFill>
              </a:rPr>
              <a:t>Conceptually </a:t>
            </a:r>
            <a:r>
              <a:rPr lang="en-US" b="1" dirty="0"/>
              <a:t>programmer’s network control function f is </a:t>
            </a:r>
            <a:r>
              <a:rPr lang="en-US" b="1" dirty="0">
                <a:solidFill>
                  <a:srgbClr val="D90B00"/>
                </a:solidFill>
              </a:rPr>
              <a:t>invoked on every packet </a:t>
            </a:r>
            <a:r>
              <a:rPr lang="en-US" b="1" dirty="0">
                <a:solidFill>
                  <a:srgbClr val="000000"/>
                </a:solidFill>
              </a:rPr>
              <a:t>entering the network.</a:t>
            </a:r>
            <a:endParaRPr lang="en-US" dirty="0">
              <a:solidFill>
                <a:srgbClr val="000000"/>
              </a:solidFill>
            </a:endParaRPr>
          </a:p>
          <a:p>
            <a:r>
              <a:rPr lang="en-US" dirty="0">
                <a:solidFill>
                  <a:srgbClr val="FF0000"/>
                </a:solidFill>
              </a:rPr>
              <a:t>f</a:t>
            </a:r>
            <a:r>
              <a:rPr lang="en-US" dirty="0"/>
              <a:t> expressed in an </a:t>
            </a:r>
            <a:r>
              <a:rPr lang="en-US" b="1" dirty="0">
                <a:solidFill>
                  <a:srgbClr val="FF0000"/>
                </a:solidFill>
              </a:rPr>
              <a:t>existing</a:t>
            </a:r>
            <a:r>
              <a:rPr lang="en-US" dirty="0"/>
              <a:t>, </a:t>
            </a:r>
            <a:r>
              <a:rPr lang="en-US" b="1" dirty="0"/>
              <a:t>general purpose language (e.g., Java, Python), </a:t>
            </a:r>
            <a:r>
              <a:rPr lang="en-US" dirty="0"/>
              <a:t>describing how a packet should be routed, </a:t>
            </a:r>
            <a:r>
              <a:rPr lang="en-US" b="1" dirty="0">
                <a:solidFill>
                  <a:srgbClr val="D90B00"/>
                </a:solidFill>
              </a:rPr>
              <a:t>not</a:t>
            </a:r>
            <a:r>
              <a:rPr lang="en-US" dirty="0"/>
              <a:t> how data path flow tables are configured</a:t>
            </a:r>
          </a:p>
        </p:txBody>
      </p:sp>
      <p:sp>
        <p:nvSpPr>
          <p:cNvPr id="10"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82</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grpSp>
        <p:nvGrpSpPr>
          <p:cNvPr id="6" name="Group 5"/>
          <p:cNvGrpSpPr/>
          <p:nvPr/>
        </p:nvGrpSpPr>
        <p:grpSpPr>
          <a:xfrm>
            <a:off x="1028898" y="5199749"/>
            <a:ext cx="3469219" cy="584776"/>
            <a:chOff x="2821010" y="5298532"/>
            <a:chExt cx="3469219" cy="584776"/>
          </a:xfrm>
        </p:grpSpPr>
        <p:sp>
          <p:nvSpPr>
            <p:cNvPr id="2" name="Rectangle 1"/>
            <p:cNvSpPr/>
            <p:nvPr/>
          </p:nvSpPr>
          <p:spPr>
            <a:xfrm>
              <a:off x="2821010" y="5298532"/>
              <a:ext cx="3469219" cy="584776"/>
            </a:xfrm>
            <a:prstGeom prst="rect">
              <a:avLst/>
            </a:prstGeom>
            <a:ln>
              <a:solidFill>
                <a:srgbClr val="660066"/>
              </a:solidFill>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Arial" charset="0"/>
                  <a:ea typeface="ＭＳ Ｐゴシック" charset="0"/>
                  <a:cs typeface="ＭＳ Ｐゴシック" charset="0"/>
                </a:rPr>
                <a:t>f: packet </a:t>
              </a:r>
              <a:r>
                <a:rPr kumimoji="0" lang="en-US" sz="3200" b="0" i="0" u="none" strike="noStrike" kern="1200" cap="none" spc="0" normalizeH="0" baseline="0" noProof="0" dirty="0">
                  <a:ln>
                    <a:noFill/>
                  </a:ln>
                  <a:solidFill>
                    <a:prstClr val="black"/>
                  </a:solidFill>
                  <a:effectLst/>
                  <a:uLnTx/>
                  <a:uFillTx/>
                  <a:latin typeface="Arial" charset="0"/>
                  <a:ea typeface="ＭＳ Ｐゴシック" charset="0"/>
                  <a:cs typeface="ＭＳ Ｐゴシック" charset="0"/>
                  <a:sym typeface="Wingdings"/>
                </a:rPr>
                <a:t>      </a:t>
              </a:r>
              <a:r>
                <a:rPr kumimoji="0" lang="en-US" sz="3200" b="0" i="0" u="none" strike="noStrike" kern="1200" cap="none" spc="0" normalizeH="0" baseline="0" noProof="0" dirty="0">
                  <a:ln>
                    <a:noFill/>
                  </a:ln>
                  <a:solidFill>
                    <a:prstClr val="black"/>
                  </a:solidFill>
                  <a:effectLst/>
                  <a:uLnTx/>
                  <a:uFillTx/>
                  <a:latin typeface="Arial" charset="0"/>
                  <a:ea typeface="ＭＳ Ｐゴシック" charset="0"/>
                  <a:cs typeface="ＭＳ Ｐゴシック" charset="0"/>
                </a:rPr>
                <a:t>route</a:t>
              </a:r>
            </a:p>
          </p:txBody>
        </p:sp>
        <p:cxnSp>
          <p:nvCxnSpPr>
            <p:cNvPr id="4" name="Straight Arrow Connector 3"/>
            <p:cNvCxnSpPr/>
            <p:nvPr/>
          </p:nvCxnSpPr>
          <p:spPr bwMode="auto">
            <a:xfrm>
              <a:off x="4544848" y="5615093"/>
              <a:ext cx="534688" cy="0"/>
            </a:xfrm>
            <a:prstGeom prst="straightConnector1">
              <a:avLst/>
            </a:prstGeom>
            <a:solidFill>
              <a:schemeClr val="accent1"/>
            </a:solidFill>
            <a:ln w="28575" cap="flat" cmpd="sng" algn="ctr">
              <a:solidFill>
                <a:schemeClr val="tx1"/>
              </a:solidFill>
              <a:prstDash val="solid"/>
              <a:round/>
              <a:headEnd type="none" w="med" len="med"/>
              <a:tailEnd type="arrow" w="lg" len="lg"/>
            </a:ln>
            <a:effectLst/>
          </p:spPr>
        </p:cxnSp>
      </p:grpSp>
      <p:pic>
        <p:nvPicPr>
          <p:cNvPr id="9" name="Picture 8"/>
          <p:cNvPicPr>
            <a:picLocks noChangeAspect="1"/>
          </p:cNvPicPr>
          <p:nvPr/>
        </p:nvPicPr>
        <p:blipFill>
          <a:blip r:embed="rId3">
            <a:alphaModFix amt="55000"/>
            <a:extLst>
              <a:ext uri="{BEBA8EAE-BF5A-486C-A8C5-ECC9F3942E4B}">
                <a14:imgProps xmlns:a14="http://schemas.microsoft.com/office/drawing/2010/main">
                  <a14:imgLayer r:embed="rId4">
                    <a14:imgEffect>
                      <a14:backgroundRemoval t="0" b="100000" l="328" r="100000"/>
                    </a14:imgEffect>
                  </a14:imgLayer>
                </a14:imgProps>
              </a:ext>
            </a:extLst>
          </a:blip>
          <a:stretch>
            <a:fillRect/>
          </a:stretch>
        </p:blipFill>
        <p:spPr>
          <a:xfrm>
            <a:off x="5308600" y="4744155"/>
            <a:ext cx="2720621" cy="1471812"/>
          </a:xfrm>
          <a:prstGeom prst="rect">
            <a:avLst/>
          </a:prstGeom>
        </p:spPr>
      </p:pic>
      <p:cxnSp>
        <p:nvCxnSpPr>
          <p:cNvPr id="7" name="Straight Arrow Connector 6"/>
          <p:cNvCxnSpPr/>
          <p:nvPr/>
        </p:nvCxnSpPr>
        <p:spPr bwMode="auto">
          <a:xfrm>
            <a:off x="5291666" y="4642553"/>
            <a:ext cx="395111" cy="352778"/>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8" name="Freeform 7"/>
          <p:cNvSpPr/>
          <p:nvPr/>
        </p:nvSpPr>
        <p:spPr>
          <a:xfrm>
            <a:off x="5672666" y="4995331"/>
            <a:ext cx="1707444" cy="959556"/>
          </a:xfrm>
          <a:custGeom>
            <a:avLst/>
            <a:gdLst>
              <a:gd name="connsiteX0" fmla="*/ 0 w 1707444"/>
              <a:gd name="connsiteY0" fmla="*/ 0 h 959556"/>
              <a:gd name="connsiteX1" fmla="*/ 324555 w 1707444"/>
              <a:gd name="connsiteY1" fmla="*/ 395111 h 959556"/>
              <a:gd name="connsiteX2" fmla="*/ 1270000 w 1707444"/>
              <a:gd name="connsiteY2" fmla="*/ 522111 h 959556"/>
              <a:gd name="connsiteX3" fmla="*/ 1707444 w 1707444"/>
              <a:gd name="connsiteY3" fmla="*/ 959556 h 959556"/>
            </a:gdLst>
            <a:ahLst/>
            <a:cxnLst>
              <a:cxn ang="0">
                <a:pos x="connsiteX0" y="connsiteY0"/>
              </a:cxn>
              <a:cxn ang="0">
                <a:pos x="connsiteX1" y="connsiteY1"/>
              </a:cxn>
              <a:cxn ang="0">
                <a:pos x="connsiteX2" y="connsiteY2"/>
              </a:cxn>
              <a:cxn ang="0">
                <a:pos x="connsiteX3" y="connsiteY3"/>
              </a:cxn>
            </a:cxnLst>
            <a:rect l="l" t="t" r="r" b="b"/>
            <a:pathLst>
              <a:path w="1707444" h="959556">
                <a:moveTo>
                  <a:pt x="0" y="0"/>
                </a:moveTo>
                <a:cubicBezTo>
                  <a:pt x="56444" y="154046"/>
                  <a:pt x="112888" y="308093"/>
                  <a:pt x="324555" y="395111"/>
                </a:cubicBezTo>
                <a:cubicBezTo>
                  <a:pt x="536222" y="482130"/>
                  <a:pt x="1039519" y="428037"/>
                  <a:pt x="1270000" y="522111"/>
                </a:cubicBezTo>
                <a:cubicBezTo>
                  <a:pt x="1500481" y="616185"/>
                  <a:pt x="1707444" y="959556"/>
                  <a:pt x="1707444" y="959556"/>
                </a:cubicBezTo>
              </a:path>
            </a:pathLst>
          </a:custGeom>
          <a:ln w="28575" cmpd="sng">
            <a:solidFill>
              <a:srgbClr val="4F81BD"/>
            </a:solidFill>
            <a:tailEnd type="triangle"/>
          </a:ln>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25000" noProof="0">
              <a:ln>
                <a:noFill/>
              </a:ln>
              <a:solidFill>
                <a:prstClr val="black"/>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23441963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9"/>
                                          </p:stCondLst>
                                        </p:cTn>
                                        <p:tgtEl>
                                          <p:spTgt spid="573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5734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build="p" bldLvl="5" autoUpdateAnimBg="0"/>
      <p:bldP spid="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
          <p:cNvSpPr>
            <a:spLocks noGrp="1" noChangeArrowheads="1"/>
          </p:cNvSpPr>
          <p:nvPr>
            <p:ph type="title"/>
          </p:nvPr>
        </p:nvSpPr>
        <p:spPr>
          <a:ln/>
        </p:spPr>
        <p:txBody>
          <a:bodyPr/>
          <a:lstStyle/>
          <a:p>
            <a:r>
              <a:rPr lang="en-US" sz="3600" dirty="0"/>
              <a:t>Example Algorithmic Policy in Java</a:t>
            </a:r>
          </a:p>
        </p:txBody>
      </p:sp>
      <p:sp>
        <p:nvSpPr>
          <p:cNvPr id="59394" name="Rectangle 2"/>
          <p:cNvSpPr>
            <a:spLocks/>
          </p:cNvSpPr>
          <p:nvPr/>
        </p:nvSpPr>
        <p:spPr bwMode="auto">
          <a:xfrm>
            <a:off x="1069611" y="1015999"/>
            <a:ext cx="7072500" cy="4642555"/>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Route</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f(</a:t>
            </a:r>
            <a:r>
              <a:rPr kumimoji="0" lang="en-US" sz="18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Packet</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p)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0" i="0" u="none" strike="noStrike" kern="1200" cap="none" spc="0" normalizeH="0" baseline="0" noProof="0" dirty="0">
                <a:ln>
                  <a:noFill/>
                </a:ln>
                <a:solidFill>
                  <a:srgbClr val="FFFFFF"/>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if</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p.tcpDstIs</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r>
              <a:rPr kumimoji="0" lang="en-US" sz="1800" b="0" i="0" u="none" strike="noStrike" kern="1200" cap="none" spc="0" normalizeH="0" baseline="0" noProof="0" dirty="0">
                <a:ln>
                  <a:noFill/>
                </a:ln>
                <a:solidFill>
                  <a:srgbClr val="786DC4"/>
                </a:solidFill>
                <a:effectLst/>
                <a:uLnTx/>
                <a:uFillTx/>
                <a:latin typeface="Menlo Regular" charset="0"/>
                <a:ea typeface="ＭＳ Ｐゴシック" charset="0"/>
                <a:cs typeface="Menlo Regular" charset="0"/>
                <a:sym typeface="Menlo Regular" charset="0"/>
              </a:rPr>
              <a:t>22</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return</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null</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else</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Location</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sloc</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 </a:t>
            </a:r>
            <a:r>
              <a:rPr kumimoji="0" lang="en-US" sz="18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hostTable</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p.</a:t>
            </a:r>
            <a:r>
              <a:rPr kumimoji="0" lang="en-US" sz="18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ethSrc</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Location</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dloc</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 </a:t>
            </a:r>
            <a:r>
              <a:rPr kumimoji="0" lang="en-US" sz="18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hostTable</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p.</a:t>
            </a:r>
            <a:r>
              <a:rPr kumimoji="0" lang="en-US" sz="18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ethDst</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Route </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path    = </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myRoutingAlg</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r>
              <a:rPr kumimoji="0" lang="en-US" sz="18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topology</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b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sloc,dloc</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0" i="0" u="none" strike="noStrike" kern="1200" cap="none" spc="0" normalizeH="0" baseline="0" noProof="0" dirty="0">
                <a:ln>
                  <a:noFill/>
                </a:ln>
                <a:solidFill>
                  <a:srgbClr val="FFFFFF"/>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return</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path</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Route </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myRoutingAlg</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r>
              <a:rPr kumimoji="0" lang="en-US" sz="18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Topology</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topo</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b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Location </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sLoc</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Location </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dloc</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if</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 </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isSensitive</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sLoc</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 </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isSensitive</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dLoc</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 </a:t>
            </a:r>
            <a:b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return</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secureRoutingAlg</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topo</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sloc</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dloc</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else</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b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return</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standardRoutingAlg</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topo</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sloc</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dloc</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p:txBody>
      </p:sp>
      <p:sp>
        <p:nvSpPr>
          <p:cNvPr id="5" name="Rectangle 4"/>
          <p:cNvSpPr/>
          <p:nvPr/>
        </p:nvSpPr>
        <p:spPr>
          <a:xfrm>
            <a:off x="1079112" y="5790424"/>
            <a:ext cx="7041760" cy="590839"/>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90"/>
                </a:solidFill>
                <a:effectLst/>
                <a:uLnTx/>
                <a:uFillTx/>
                <a:latin typeface="Arial" pitchFamily="-105" charset="0"/>
                <a:ea typeface="ＭＳ Ｐゴシック" pitchFamily="-105" charset="-128"/>
                <a:cs typeface="ＭＳ Ｐゴシック" pitchFamily="-105" charset="-128"/>
              </a:rPr>
              <a:t>Does not specify anything on flow tables!</a:t>
            </a:r>
            <a:endParaRPr kumimoji="0" lang="en-US" sz="2800" b="0" i="0" u="none" strike="noStrike" kern="0" cap="none" spc="0" normalizeH="0" baseline="0" noProof="0" dirty="0">
              <a:ln>
                <a:noFill/>
              </a:ln>
              <a:solidFill>
                <a:srgbClr val="000090"/>
              </a:solidFill>
              <a:effectLst/>
              <a:uLnTx/>
              <a:uFillTx/>
              <a:latin typeface="Calibri"/>
              <a:ea typeface=""/>
              <a:cs typeface="+mn-cs"/>
            </a:endParaRPr>
          </a:p>
        </p:txBody>
      </p:sp>
      <p:sp>
        <p:nvSpPr>
          <p:cNvPr id="6"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83</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spTree>
    <p:extLst>
      <p:ext uri="{BB962C8B-B14F-4D97-AF65-F5344CB8AC3E}">
        <p14:creationId xmlns:p14="http://schemas.microsoft.com/office/powerpoint/2010/main" val="412423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More Complex Example: </a:t>
            </a:r>
            <a:r>
              <a:rPr lang="en-US" sz="3600" dirty="0" err="1"/>
              <a:t>ACL+Routing</a:t>
            </a:r>
            <a:endParaRPr lang="en-US" sz="3600" dirty="0"/>
          </a:p>
        </p:txBody>
      </p:sp>
      <p:sp>
        <p:nvSpPr>
          <p:cNvPr id="8" name="Rectangle 2"/>
          <p:cNvSpPr>
            <a:spLocks/>
          </p:cNvSpPr>
          <p:nvPr/>
        </p:nvSpPr>
        <p:spPr bwMode="auto">
          <a:xfrm>
            <a:off x="233927" y="1169808"/>
            <a:ext cx="4093704" cy="2189212"/>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void insert(</a:t>
            </a:r>
            <a:r>
              <a:rPr kumimoji="0" lang="en-US" sz="1600" b="1"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ACLItem</a:t>
            </a: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 </a:t>
            </a:r>
            <a:r>
              <a:rPr kumimoji="0" lang="en-US" sz="1600" b="1"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acl</a:t>
            </a: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 </a:t>
            </a:r>
            <a:r>
              <a:rPr kumimoji="0" lang="en-US" sz="1600" b="1"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int</a:t>
            </a: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 </a:t>
            </a:r>
            <a:r>
              <a:rPr kumimoji="0" lang="en-US" sz="1600" b="1"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pos</a:t>
            </a: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 </a:t>
            </a:r>
            <a:b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b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            List&lt;</a:t>
            </a:r>
            <a:r>
              <a:rPr kumimoji="0" lang="en-US" sz="1600" b="1"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ACLItem</a:t>
            </a: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&gt; </a:t>
            </a:r>
            <a:r>
              <a:rPr kumimoji="0" lang="en-US" sz="1600" b="1"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acls</a:t>
            </a: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6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  </a:t>
            </a:r>
            <a:r>
              <a:rPr kumimoji="0" lang="en-US" sz="16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acls.add</a:t>
            </a:r>
            <a:r>
              <a:rPr kumimoji="0" lang="en-US" sz="16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a:t>
            </a:r>
            <a:r>
              <a:rPr kumimoji="0" lang="en-US" sz="16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pos</a:t>
            </a:r>
            <a:r>
              <a:rPr kumimoji="0" lang="en-US" sz="16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 </a:t>
            </a:r>
            <a:r>
              <a:rPr kumimoji="0" lang="en-US" sz="16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acl</a:t>
            </a:r>
            <a:r>
              <a:rPr kumimoji="0" lang="en-US" sz="16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6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endPar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void delete(</a:t>
            </a:r>
            <a:r>
              <a:rPr kumimoji="0" lang="en-US" sz="1600" b="1"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int</a:t>
            </a: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 </a:t>
            </a:r>
            <a:r>
              <a:rPr kumimoji="0" lang="en-US" sz="1600" b="1"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pos</a:t>
            </a: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 </a:t>
            </a:r>
            <a:b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b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            List&lt;</a:t>
            </a:r>
            <a:r>
              <a:rPr kumimoji="0" lang="en-US" sz="1600" b="1"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ACLItem</a:t>
            </a: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&gt; </a:t>
            </a:r>
            <a:r>
              <a:rPr kumimoji="0" lang="en-US" sz="1600" b="1"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acls</a:t>
            </a: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6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  </a:t>
            </a:r>
            <a:r>
              <a:rPr kumimoji="0" lang="en-US" sz="16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acls.remove</a:t>
            </a:r>
            <a:r>
              <a:rPr kumimoji="0" lang="en-US" sz="16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a:t>
            </a:r>
            <a:r>
              <a:rPr kumimoji="0" lang="en-US" sz="16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pos</a:t>
            </a:r>
            <a:r>
              <a:rPr kumimoji="0" lang="en-US" sz="16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6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a:t>
            </a:r>
          </a:p>
        </p:txBody>
      </p:sp>
      <p:sp>
        <p:nvSpPr>
          <p:cNvPr id="7"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84</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sp>
        <p:nvSpPr>
          <p:cNvPr id="9" name="Rectangle 2"/>
          <p:cNvSpPr>
            <a:spLocks/>
          </p:cNvSpPr>
          <p:nvPr/>
        </p:nvSpPr>
        <p:spPr bwMode="auto">
          <a:xfrm>
            <a:off x="800155" y="3609694"/>
            <a:ext cx="7637890" cy="2840962"/>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endParaRPr kumimoji="0" lang="en-US" sz="18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endParaRPr kumimoji="0" lang="en-US" sz="18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endParaRPr kumimoji="0" lang="en-US" sz="18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List&lt;</a:t>
            </a:r>
            <a:r>
              <a:rPr kumimoji="0" lang="en-US" sz="1800" b="1"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ACLItem</a:t>
            </a:r>
            <a:r>
              <a:rPr kumimoji="0" lang="en-US" sz="18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&gt; </a:t>
            </a:r>
            <a:r>
              <a:rPr kumimoji="0" lang="en-US" sz="1800" b="1"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acls</a:t>
            </a:r>
            <a:r>
              <a:rPr kumimoji="0" lang="en-US" sz="18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Route</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f(</a:t>
            </a:r>
            <a:r>
              <a:rPr kumimoji="0" lang="en-US" sz="18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Packet</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p)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1"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1"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if </a:t>
            </a:r>
            <a:r>
              <a:rPr kumimoji="0" lang="en-US" sz="1800" b="1"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 permit(p, </a:t>
            </a:r>
            <a:r>
              <a:rPr kumimoji="0" lang="en-US" sz="1800" b="1"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acls</a:t>
            </a:r>
            <a:r>
              <a:rPr kumimoji="0" lang="en-US" sz="18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 )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1"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     return</a:t>
            </a:r>
            <a:r>
              <a:rPr kumimoji="0" lang="en-US" sz="1800" b="1"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null()</a:t>
            </a:r>
            <a:r>
              <a:rPr kumimoji="0" lang="en-US" sz="1800" b="1"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1"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endPar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Location</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sloc</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 </a:t>
            </a:r>
            <a:r>
              <a:rPr kumimoji="0" lang="en-US" sz="18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hostTable</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p.</a:t>
            </a:r>
            <a:r>
              <a:rPr kumimoji="0" lang="en-US" sz="18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ethSrc</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Location</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dloc</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 </a:t>
            </a:r>
            <a:r>
              <a:rPr kumimoji="0" lang="en-US" sz="18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hostTable</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p.</a:t>
            </a:r>
            <a:r>
              <a:rPr kumimoji="0" lang="en-US" sz="18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ethDst</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Route </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path = </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myRoutingAlg</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(topology(),</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sloc,dloc</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0" i="0" u="none" strike="noStrike" kern="1200" cap="none" spc="0" normalizeH="0" baseline="0" noProof="0" dirty="0">
                <a:ln>
                  <a:noFill/>
                </a:ln>
                <a:solidFill>
                  <a:srgbClr val="FFFFFF"/>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return</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path</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p:txBody>
      </p:sp>
      <p:sp>
        <p:nvSpPr>
          <p:cNvPr id="10" name="Rectangle 2"/>
          <p:cNvSpPr>
            <a:spLocks/>
          </p:cNvSpPr>
          <p:nvPr/>
        </p:nvSpPr>
        <p:spPr bwMode="auto">
          <a:xfrm>
            <a:off x="4434081" y="1171793"/>
            <a:ext cx="4555361" cy="218722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600" b="1"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boolean</a:t>
            </a: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 permit(Packet p, </a:t>
            </a:r>
            <a:b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b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               List&lt;</a:t>
            </a:r>
            <a:r>
              <a:rPr kumimoji="0" lang="en-US" sz="1600" b="1"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ACLItem</a:t>
            </a: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&gt; </a:t>
            </a:r>
            <a:r>
              <a:rPr kumimoji="0" lang="en-US" sz="1600" b="1"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acls</a:t>
            </a: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  </a:t>
            </a:r>
            <a:r>
              <a:rPr kumimoji="0" lang="en-US" sz="1600" b="1"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for</a:t>
            </a:r>
            <a:r>
              <a:rPr kumimoji="0" lang="en-US" sz="1600" b="1"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600" b="1"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ACLItem</a:t>
            </a:r>
            <a:r>
              <a:rPr kumimoji="0" lang="en-US" sz="1600" b="1"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item : </a:t>
            </a:r>
            <a:r>
              <a:rPr kumimoji="0" lang="en-US" sz="1600" b="1"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acls</a:t>
            </a: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    </a:t>
            </a:r>
            <a:r>
              <a:rPr kumimoji="0" lang="en-US" sz="1600" b="1"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if</a:t>
            </a: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 ( match(</a:t>
            </a:r>
            <a:r>
              <a:rPr kumimoji="0" lang="en-US" sz="1600" b="1" i="0" u="none" strike="noStrike" kern="1200" cap="none" spc="0" normalizeH="0" baseline="0" noProof="0" dirty="0">
                <a:ln>
                  <a:noFill/>
                </a:ln>
                <a:solidFill>
                  <a:srgbClr val="786DC4"/>
                </a:solidFill>
                <a:effectLst/>
                <a:uLnTx/>
                <a:uFillTx/>
                <a:latin typeface="Menlo Regular" charset="0"/>
                <a:ea typeface="ＭＳ Ｐゴシック" charset="0"/>
                <a:cs typeface="Menlo Regular" charset="0"/>
                <a:sym typeface="Menlo Regular" charset="0"/>
              </a:rPr>
              <a:t>p, item</a:t>
            </a:r>
            <a:r>
              <a:rPr kumimoji="0" lang="en-US" sz="1600" b="1"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600" b="1"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600" b="1"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return </a:t>
            </a:r>
            <a:r>
              <a:rPr kumimoji="0" lang="en-US" sz="1600" b="1"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item.action</a:t>
            </a:r>
            <a:r>
              <a:rPr kumimoji="0" lang="en-US" sz="1600" b="1"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 PERMIT;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600" b="1"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br>
              <a:rPr kumimoji="0" lang="en-US" sz="1600" b="1"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600" b="1"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600" b="1"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600" b="1"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return false</a:t>
            </a:r>
            <a:r>
              <a:rPr kumimoji="0" lang="en-US" sz="1600" b="1"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endPar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6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a:t>
            </a:r>
          </a:p>
        </p:txBody>
      </p:sp>
    </p:spTree>
    <p:extLst>
      <p:ext uri="{BB962C8B-B14F-4D97-AF65-F5344CB8AC3E}">
        <p14:creationId xmlns:p14="http://schemas.microsoft.com/office/powerpoint/2010/main" val="2458586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3600" dirty="0"/>
              <a:t>Challenge and Basic Idea</a:t>
            </a:r>
          </a:p>
        </p:txBody>
      </p:sp>
      <p:sp>
        <p:nvSpPr>
          <p:cNvPr id="57346" name="Rectangle 2"/>
          <p:cNvSpPr>
            <a:spLocks noGrp="1" noChangeArrowheads="1"/>
          </p:cNvSpPr>
          <p:nvPr>
            <p:ph type="body" idx="1"/>
          </p:nvPr>
        </p:nvSpPr>
        <p:spPr>
          <a:xfrm>
            <a:off x="369391" y="936222"/>
            <a:ext cx="8318168" cy="5484334"/>
          </a:xfrm>
          <a:ln/>
        </p:spPr>
        <p:txBody>
          <a:bodyPr/>
          <a:lstStyle/>
          <a:p>
            <a:r>
              <a:rPr lang="en-US" sz="2800" dirty="0"/>
              <a:t>Challenge: How to derive </a:t>
            </a:r>
            <a:r>
              <a:rPr lang="en-US" sz="2800" dirty="0" err="1"/>
              <a:t>datapath</a:t>
            </a:r>
            <a:r>
              <a:rPr lang="en-US" sz="2800" dirty="0"/>
              <a:t> (flow-tables) from a </a:t>
            </a:r>
            <a:r>
              <a:rPr lang="en-US" sz="2800" dirty="0" err="1"/>
              <a:t>datapath</a:t>
            </a:r>
            <a:r>
              <a:rPr lang="en-US" sz="2800" dirty="0"/>
              <a:t>-oblivious SDN controller function f?</a:t>
            </a:r>
          </a:p>
          <a:p>
            <a:endParaRPr lang="en-US" sz="2800" dirty="0"/>
          </a:p>
          <a:p>
            <a:r>
              <a:rPr lang="en-US" sz="2800" dirty="0"/>
              <a:t>Basic idea of handling the challenge w/o a compiler: </a:t>
            </a:r>
          </a:p>
          <a:p>
            <a:pPr lvl="1"/>
            <a:r>
              <a:rPr lang="en-US" sz="2400" dirty="0"/>
              <a:t>There are two representations of computation</a:t>
            </a:r>
          </a:p>
          <a:p>
            <a:pPr lvl="2"/>
            <a:r>
              <a:rPr lang="en-US" sz="2400" dirty="0"/>
              <a:t>A sequence of instructions (</a:t>
            </a:r>
            <a:r>
              <a:rPr lang="en-US" sz="2400" dirty="0" err="1"/>
              <a:t>whitebox</a:t>
            </a:r>
            <a:r>
              <a:rPr lang="en-US" sz="2400" dirty="0"/>
              <a:t>)</a:t>
            </a:r>
          </a:p>
          <a:p>
            <a:pPr lvl="2"/>
            <a:r>
              <a:rPr lang="en-US" sz="2400" dirty="0"/>
              <a:t>Memorization tables (</a:t>
            </a:r>
            <a:r>
              <a:rPr lang="en-US" sz="2400" dirty="0" err="1"/>
              <a:t>blackbox</a:t>
            </a:r>
            <a:r>
              <a:rPr lang="en-US" sz="2400" dirty="0"/>
              <a:t>)</a:t>
            </a:r>
          </a:p>
          <a:p>
            <a:pPr lvl="1"/>
            <a:r>
              <a:rPr lang="en-US" sz="2400" dirty="0"/>
              <a:t>Although the decision function f does </a:t>
            </a:r>
            <a:r>
              <a:rPr lang="en-US" sz="2400" b="1" dirty="0">
                <a:solidFill>
                  <a:srgbClr val="D90B00"/>
                </a:solidFill>
              </a:rPr>
              <a:t>not</a:t>
            </a:r>
            <a:r>
              <a:rPr lang="en-US" sz="2400" dirty="0"/>
              <a:t> specify how flow tables are configured, if for a given decision (e.g., drop), one know the dependency of the decision, one can construct the flow tables (aka, memorization tables).</a:t>
            </a:r>
          </a:p>
        </p:txBody>
      </p:sp>
      <p:sp>
        <p:nvSpPr>
          <p:cNvPr id="10"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85</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spTree>
    <p:extLst>
      <p:ext uri="{BB962C8B-B14F-4D97-AF65-F5344CB8AC3E}">
        <p14:creationId xmlns:p14="http://schemas.microsoft.com/office/powerpoint/2010/main" val="287003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34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34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346">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73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3600" dirty="0"/>
              <a:t>Basic Idea</a:t>
            </a:r>
          </a:p>
        </p:txBody>
      </p:sp>
      <p:sp>
        <p:nvSpPr>
          <p:cNvPr id="61442" name="Rectangle 2"/>
          <p:cNvSpPr>
            <a:spLocks noGrp="1" noChangeArrowheads="1"/>
          </p:cNvSpPr>
          <p:nvPr>
            <p:ph type="body" idx="1"/>
          </p:nvPr>
        </p:nvSpPr>
        <p:spPr>
          <a:xfrm>
            <a:off x="125412" y="1176732"/>
            <a:ext cx="8304255" cy="4665267"/>
          </a:xfrm>
          <a:ln/>
        </p:spPr>
        <p:txBody>
          <a:bodyPr/>
          <a:lstStyle/>
          <a:p>
            <a:r>
              <a:rPr lang="en-US" sz="3600" dirty="0"/>
              <a:t>Only requirement: Program f uses a simple library to access </a:t>
            </a:r>
            <a:r>
              <a:rPr lang="en-US" sz="3600" dirty="0" err="1"/>
              <a:t>pkt</a:t>
            </a:r>
            <a:r>
              <a:rPr lang="en-US" sz="3600" dirty="0"/>
              <a:t> attributes:</a:t>
            </a:r>
          </a:p>
          <a:p>
            <a:endParaRPr lang="en-US" sz="3600" dirty="0">
              <a:solidFill>
                <a:srgbClr val="800000"/>
              </a:solidFill>
            </a:endParaRPr>
          </a:p>
          <a:p>
            <a:endParaRPr lang="en-US" sz="3600" dirty="0">
              <a:solidFill>
                <a:srgbClr val="800000"/>
              </a:solidFill>
            </a:endParaRPr>
          </a:p>
          <a:p>
            <a:pPr marL="0" indent="0">
              <a:buNone/>
            </a:pPr>
            <a:endParaRPr lang="en-US" sz="3600" dirty="0">
              <a:solidFill>
                <a:srgbClr val="800000"/>
              </a:solidFill>
            </a:endParaRPr>
          </a:p>
          <a:p>
            <a:r>
              <a:rPr lang="en-US" sz="3600" dirty="0">
                <a:solidFill>
                  <a:srgbClr val="000000"/>
                </a:solidFill>
              </a:rPr>
              <a:t>Library provides both </a:t>
            </a:r>
            <a:r>
              <a:rPr lang="en-US" sz="3600" dirty="0">
                <a:solidFill>
                  <a:srgbClr val="FF0000"/>
                </a:solidFill>
              </a:rPr>
              <a:t>convenience</a:t>
            </a:r>
            <a:r>
              <a:rPr lang="en-US" sz="3600" dirty="0">
                <a:solidFill>
                  <a:srgbClr val="000000"/>
                </a:solidFill>
              </a:rPr>
              <a:t> and more importantly, </a:t>
            </a:r>
            <a:r>
              <a:rPr lang="en-US" sz="3600" dirty="0">
                <a:solidFill>
                  <a:srgbClr val="FF0000"/>
                </a:solidFill>
              </a:rPr>
              <a:t>decision dependency</a:t>
            </a:r>
            <a:r>
              <a:rPr lang="en-US" sz="3600" dirty="0">
                <a:solidFill>
                  <a:srgbClr val="000000"/>
                </a:solidFill>
              </a:rPr>
              <a:t>!</a:t>
            </a:r>
          </a:p>
        </p:txBody>
      </p:sp>
      <p:pic>
        <p:nvPicPr>
          <p:cNvPr id="6" name="Picture 5"/>
          <p:cNvPicPr>
            <a:picLocks noChangeAspect="1"/>
          </p:cNvPicPr>
          <p:nvPr/>
        </p:nvPicPr>
        <p:blipFill>
          <a:blip r:embed="rId3"/>
          <a:stretch>
            <a:fillRect/>
          </a:stretch>
        </p:blipFill>
        <p:spPr>
          <a:xfrm>
            <a:off x="1446729" y="2472214"/>
            <a:ext cx="5133713" cy="977850"/>
          </a:xfrm>
          <a:prstGeom prst="rect">
            <a:avLst/>
          </a:prstGeom>
          <a:ln>
            <a:solidFill>
              <a:srgbClr val="660066"/>
            </a:solidFill>
          </a:ln>
        </p:spPr>
      </p:pic>
      <p:sp>
        <p:nvSpPr>
          <p:cNvPr id="5"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86</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spTree>
    <p:extLst>
      <p:ext uri="{BB962C8B-B14F-4D97-AF65-F5344CB8AC3E}">
        <p14:creationId xmlns:p14="http://schemas.microsoft.com/office/powerpoint/2010/main" val="3335914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
          <p:cNvSpPr>
            <a:spLocks noGrp="1" noChangeArrowheads="1"/>
          </p:cNvSpPr>
          <p:nvPr>
            <p:ph type="title"/>
          </p:nvPr>
        </p:nvSpPr>
        <p:spPr>
          <a:ln/>
        </p:spPr>
        <p:txBody>
          <a:bodyPr/>
          <a:lstStyle/>
          <a:p>
            <a:r>
              <a:rPr lang="en-US" sz="3600" dirty="0"/>
              <a:t>Dynamic Tracing: Abstraction to Flow Tables</a:t>
            </a:r>
          </a:p>
        </p:txBody>
      </p:sp>
      <p:grpSp>
        <p:nvGrpSpPr>
          <p:cNvPr id="63496" name="Group 8"/>
          <p:cNvGrpSpPr>
            <a:grpSpLocks/>
          </p:cNvGrpSpPr>
          <p:nvPr/>
        </p:nvGrpSpPr>
        <p:grpSpPr bwMode="auto">
          <a:xfrm>
            <a:off x="3209149" y="1292336"/>
            <a:ext cx="2185988" cy="1609725"/>
            <a:chOff x="0" y="0"/>
            <a:chExt cx="2448" cy="1352"/>
          </a:xfrm>
        </p:grpSpPr>
        <p:pic>
          <p:nvPicPr>
            <p:cNvPr id="634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 y="0"/>
              <a:ext cx="744" cy="10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6349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8" y="8"/>
              <a:ext cx="744" cy="6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6349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448" cy="13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grpSp>
      <p:sp>
        <p:nvSpPr>
          <p:cNvPr id="63629" name="Rectangle 141"/>
          <p:cNvSpPr>
            <a:spLocks/>
          </p:cNvSpPr>
          <p:nvPr/>
        </p:nvSpPr>
        <p:spPr bwMode="auto">
          <a:xfrm>
            <a:off x="440853" y="1390650"/>
            <a:ext cx="2733857" cy="1085093"/>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ctr"/>
          <a:lstStyle/>
          <a:p>
            <a:pPr marL="0" marR="0" lvl="0" indent="0" algn="l" defTabSz="914400" rtl="0" eaLnBrk="1" fontAlgn="base" latinLnBrk="0" hangingPunct="1">
              <a:lnSpc>
                <a:spcPct val="100000"/>
              </a:lnSpc>
              <a:spcBef>
                <a:spcPts val="2835"/>
              </a:spcBef>
              <a:spcAft>
                <a:spcPct val="0"/>
              </a:spcAft>
              <a:buClrTx/>
              <a:buSzTx/>
              <a:buFontTx/>
              <a:buNone/>
              <a:tabLst/>
              <a:defRPr/>
            </a:pPr>
            <a:r>
              <a:rPr kumimoji="0" lang="en-US" sz="1900" b="1" i="0" u="none" strike="noStrike" kern="1200" cap="none" spc="0" normalizeH="0" baseline="0" noProof="0" dirty="0">
                <a:ln>
                  <a:noFill/>
                </a:ln>
                <a:solidFill>
                  <a:srgbClr val="606060"/>
                </a:solidFill>
                <a:effectLst/>
                <a:uLnTx/>
                <a:uFillTx/>
                <a:latin typeface="Helvetica Neue" charset="0"/>
                <a:ea typeface="ＭＳ Ｐゴシック" charset="0"/>
                <a:cs typeface="Helvetica Neue" charset="0"/>
                <a:sym typeface="Helvetica Neue" charset="0"/>
              </a:rPr>
              <a:t>1</a:t>
            </a:r>
            <a:r>
              <a:rPr kumimoji="0" lang="en-US" sz="1900" b="0" i="0" u="none" strike="noStrike" kern="1200" cap="none" spc="0" normalizeH="0" baseline="0" noProof="0" dirty="0">
                <a:ln>
                  <a:noFill/>
                </a:ln>
                <a:solidFill>
                  <a:srgbClr val="606060"/>
                </a:solidFill>
                <a:effectLst/>
                <a:uLnTx/>
                <a:uFillTx/>
                <a:latin typeface="Helvetica Neue" charset="0"/>
                <a:ea typeface="ＭＳ Ｐゴシック" charset="0"/>
                <a:cs typeface="Helvetica Neue" charset="0"/>
                <a:sym typeface="Helvetica Neue" charset="0"/>
              </a:rPr>
              <a:t>. </a:t>
            </a:r>
            <a:r>
              <a:rPr kumimoji="0" lang="en-US" sz="1900" b="1" i="0" u="none" strike="noStrike" kern="1200" cap="none" spc="0" normalizeH="0" baseline="0" noProof="0" dirty="0">
                <a:ln>
                  <a:noFill/>
                </a:ln>
                <a:solidFill>
                  <a:srgbClr val="FF0000"/>
                </a:solidFill>
                <a:effectLst/>
                <a:uLnTx/>
                <a:uFillTx/>
                <a:latin typeface="Helvetica Neue" charset="0"/>
                <a:ea typeface="ＭＳ Ｐゴシック" charset="0"/>
                <a:cs typeface="Helvetica Neue" charset="0"/>
                <a:sym typeface="Helvetica Neue" charset="0"/>
              </a:rPr>
              <a:t>Observes decision dependency</a:t>
            </a:r>
            <a:r>
              <a:rPr kumimoji="0" lang="en-US" sz="1900" b="0" i="0" u="none" strike="noStrike" kern="1200" cap="none" spc="0" normalizeH="0" baseline="0" noProof="0" dirty="0">
                <a:ln>
                  <a:noFill/>
                </a:ln>
                <a:solidFill>
                  <a:srgbClr val="606060"/>
                </a:solidFill>
                <a:effectLst/>
                <a:uLnTx/>
                <a:uFillTx/>
                <a:latin typeface="Helvetica Neue" charset="0"/>
                <a:ea typeface="ＭＳ Ｐゴシック" charset="0"/>
                <a:cs typeface="Helvetica Neue" charset="0"/>
                <a:sym typeface="Helvetica Neue" charset="0"/>
              </a:rPr>
              <a:t> of f on </a:t>
            </a:r>
            <a:r>
              <a:rPr kumimoji="0" lang="en-US" sz="1900" b="0" i="0" u="none" strike="noStrike" kern="1200" cap="none" spc="0" normalizeH="0" baseline="0" noProof="0" dirty="0" err="1">
                <a:ln>
                  <a:noFill/>
                </a:ln>
                <a:solidFill>
                  <a:srgbClr val="606060"/>
                </a:solidFill>
                <a:effectLst/>
                <a:uLnTx/>
                <a:uFillTx/>
                <a:latin typeface="Helvetica Neue" charset="0"/>
                <a:ea typeface="ＭＳ Ｐゴシック" charset="0"/>
                <a:cs typeface="Helvetica Neue" charset="0"/>
                <a:sym typeface="Helvetica Neue" charset="0"/>
              </a:rPr>
              <a:t>pkt</a:t>
            </a:r>
            <a:r>
              <a:rPr kumimoji="0" lang="en-US" sz="1900" b="0" i="0" u="none" strike="noStrike" kern="1200" cap="none" spc="0" normalizeH="0" baseline="0" noProof="0" dirty="0">
                <a:ln>
                  <a:noFill/>
                </a:ln>
                <a:solidFill>
                  <a:srgbClr val="606060"/>
                </a:solidFill>
                <a:effectLst/>
                <a:uLnTx/>
                <a:uFillTx/>
                <a:latin typeface="Helvetica Neue" charset="0"/>
                <a:ea typeface="ＭＳ Ｐゴシック" charset="0"/>
                <a:cs typeface="Helvetica Neue" charset="0"/>
                <a:sym typeface="Helvetica Neue" charset="0"/>
              </a:rPr>
              <a:t> attributes.</a:t>
            </a:r>
          </a:p>
        </p:txBody>
      </p:sp>
      <p:grpSp>
        <p:nvGrpSpPr>
          <p:cNvPr id="3" name="Group 2"/>
          <p:cNvGrpSpPr/>
          <p:nvPr/>
        </p:nvGrpSpPr>
        <p:grpSpPr>
          <a:xfrm>
            <a:off x="5495046" y="3145754"/>
            <a:ext cx="3410851" cy="3218357"/>
            <a:chOff x="5495046" y="3145754"/>
            <a:chExt cx="3410851" cy="3218357"/>
          </a:xfrm>
        </p:grpSpPr>
        <p:sp>
          <p:nvSpPr>
            <p:cNvPr id="63490" name="AutoShape 2"/>
            <p:cNvSpPr>
              <a:spLocks/>
            </p:cNvSpPr>
            <p:nvPr/>
          </p:nvSpPr>
          <p:spPr bwMode="auto">
            <a:xfrm rot="2428321">
              <a:off x="5495046" y="3145754"/>
              <a:ext cx="827592" cy="287532"/>
            </a:xfrm>
            <a:prstGeom prst="rightArrow">
              <a:avLst>
                <a:gd name="adj1" fmla="val 32000"/>
                <a:gd name="adj2" fmla="val 141936"/>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25000" noProof="0">
                <a:ln>
                  <a:noFill/>
                </a:ln>
                <a:solidFill>
                  <a:prstClr val="black"/>
                </a:solidFill>
                <a:effectLst/>
                <a:uLnTx/>
                <a:uFillTx/>
                <a:latin typeface="Arial" charset="0"/>
                <a:ea typeface="ＭＳ Ｐゴシック" charset="0"/>
                <a:cs typeface="ＭＳ Ｐゴシック" charset="0"/>
              </a:endParaRPr>
            </a:p>
          </p:txBody>
        </p:sp>
        <p:pic>
          <p:nvPicPr>
            <p:cNvPr id="6349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8363" y="3297233"/>
              <a:ext cx="2185988" cy="1609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63630" name="Rectangle 142"/>
            <p:cNvSpPr>
              <a:spLocks/>
            </p:cNvSpPr>
            <p:nvPr/>
          </p:nvSpPr>
          <p:spPr bwMode="auto">
            <a:xfrm>
              <a:off x="5798791" y="5204003"/>
              <a:ext cx="3107106" cy="1160108"/>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pPr marL="0" marR="0" lvl="0" indent="0" algn="l" defTabSz="914400" rtl="0" eaLnBrk="1" fontAlgn="base" latinLnBrk="0" hangingPunct="1">
                <a:lnSpc>
                  <a:spcPct val="100000"/>
                </a:lnSpc>
                <a:spcBef>
                  <a:spcPts val="2835"/>
                </a:spcBef>
                <a:spcAft>
                  <a:spcPct val="0"/>
                </a:spcAft>
                <a:buClrTx/>
                <a:buSzTx/>
                <a:buFontTx/>
                <a:buNone/>
                <a:tabLst/>
                <a:defRPr/>
              </a:pPr>
              <a:r>
                <a:rPr kumimoji="0" lang="en-US" sz="1900" b="1" i="0" u="none" strike="noStrike" kern="1200" cap="none" spc="0" normalizeH="0" baseline="0" noProof="0" dirty="0">
                  <a:ln>
                    <a:noFill/>
                  </a:ln>
                  <a:solidFill>
                    <a:srgbClr val="606060"/>
                  </a:solidFill>
                  <a:effectLst/>
                  <a:uLnTx/>
                  <a:uFillTx/>
                  <a:latin typeface="Helvetica Neue" charset="0"/>
                  <a:ea typeface="ＭＳ Ｐゴシック" charset="0"/>
                  <a:cs typeface="Helvetica Neue" charset="0"/>
                  <a:sym typeface="Helvetica Neue" charset="0"/>
                </a:rPr>
                <a:t>2</a:t>
              </a:r>
              <a:r>
                <a:rPr kumimoji="0" lang="en-US" sz="1900" b="0" i="0" u="none" strike="noStrike" kern="1200" cap="none" spc="0" normalizeH="0" baseline="0" noProof="0" dirty="0">
                  <a:ln>
                    <a:noFill/>
                  </a:ln>
                  <a:solidFill>
                    <a:srgbClr val="606060"/>
                  </a:solidFill>
                  <a:effectLst/>
                  <a:uLnTx/>
                  <a:uFillTx/>
                  <a:latin typeface="Helvetica Neue" charset="0"/>
                  <a:ea typeface="ＭＳ Ｐゴシック" charset="0"/>
                  <a:cs typeface="Helvetica Neue" charset="0"/>
                  <a:sym typeface="Helvetica Neue" charset="0"/>
                </a:rPr>
                <a:t>. Builds a </a:t>
              </a:r>
              <a:r>
                <a:rPr kumimoji="0" lang="en-US" sz="1900" b="1" i="0" u="none" strike="noStrike" kern="1200" cap="none" spc="0" normalizeH="0" baseline="0" noProof="0" dirty="0">
                  <a:ln>
                    <a:noFill/>
                  </a:ln>
                  <a:solidFill>
                    <a:srgbClr val="FF0000"/>
                  </a:solidFill>
                  <a:effectLst/>
                  <a:uLnTx/>
                  <a:uFillTx/>
                  <a:latin typeface="Helvetica Neue" charset="0"/>
                  <a:ea typeface="ＭＳ Ｐゴシック" charset="0"/>
                  <a:cs typeface="Helvetica Neue" charset="0"/>
                  <a:sym typeface="Helvetica Neue" charset="0"/>
                </a:rPr>
                <a:t>trace tree (TT)</a:t>
              </a:r>
              <a:r>
                <a:rPr kumimoji="0" lang="en-US" sz="1900" b="0" i="0" u="none" strike="noStrike" kern="1200" cap="none" spc="0" normalizeH="0" baseline="0" noProof="0" dirty="0">
                  <a:ln>
                    <a:noFill/>
                  </a:ln>
                  <a:solidFill>
                    <a:srgbClr val="606060"/>
                  </a:solidFill>
                  <a:effectLst/>
                  <a:uLnTx/>
                  <a:uFillTx/>
                  <a:latin typeface="Helvetica Neue" charset="0"/>
                  <a:ea typeface="ＭＳ Ｐゴシック" charset="0"/>
                  <a:cs typeface="Helvetica Neue" charset="0"/>
                  <a:sym typeface="Helvetica Neue" charset="0"/>
                </a:rPr>
                <a:t>, a </a:t>
              </a:r>
              <a:r>
                <a:rPr kumimoji="0" lang="en-US" sz="1900" b="0" i="0" u="none" strike="noStrike" kern="1200" cap="none" spc="0" normalizeH="0" baseline="0" noProof="0" dirty="0">
                  <a:ln>
                    <a:noFill/>
                  </a:ln>
                  <a:solidFill>
                    <a:srgbClr val="E46C0A"/>
                  </a:solidFill>
                  <a:effectLst/>
                  <a:uLnTx/>
                  <a:uFillTx/>
                  <a:latin typeface="Helvetica Neue" charset="0"/>
                  <a:ea typeface="ＭＳ Ｐゴシック" charset="0"/>
                  <a:cs typeface="Helvetica Neue" charset="0"/>
                  <a:sym typeface="Helvetica Neue" charset="0"/>
                </a:rPr>
                <a:t>universal</a:t>
              </a:r>
              <a:r>
                <a:rPr kumimoji="0" lang="en-US" sz="1900" b="0" i="0" u="none" strike="noStrike" kern="1200" cap="none" spc="0" normalizeH="0" baseline="0" noProof="0" dirty="0">
                  <a:ln>
                    <a:noFill/>
                  </a:ln>
                  <a:solidFill>
                    <a:srgbClr val="606060"/>
                  </a:solidFill>
                  <a:effectLst/>
                  <a:uLnTx/>
                  <a:uFillTx/>
                  <a:latin typeface="Helvetica Neue" charset="0"/>
                  <a:ea typeface="ＭＳ Ｐゴシック" charset="0"/>
                  <a:cs typeface="Helvetica Neue" charset="0"/>
                  <a:sym typeface="Helvetica Neue" charset="0"/>
                </a:rPr>
                <a:t> (general), partial decision tree representation of any f.</a:t>
              </a:r>
            </a:p>
          </p:txBody>
        </p:sp>
      </p:grpSp>
      <p:grpSp>
        <p:nvGrpSpPr>
          <p:cNvPr id="8" name="Group 7"/>
          <p:cNvGrpSpPr/>
          <p:nvPr/>
        </p:nvGrpSpPr>
        <p:grpSpPr>
          <a:xfrm>
            <a:off x="183799" y="3760098"/>
            <a:ext cx="6023895" cy="2673848"/>
            <a:chOff x="183799" y="3760098"/>
            <a:chExt cx="6023895" cy="2673848"/>
          </a:xfrm>
        </p:grpSpPr>
        <p:grpSp>
          <p:nvGrpSpPr>
            <p:cNvPr id="7" name="Group 6"/>
            <p:cNvGrpSpPr/>
            <p:nvPr/>
          </p:nvGrpSpPr>
          <p:grpSpPr>
            <a:xfrm>
              <a:off x="183799" y="3760098"/>
              <a:ext cx="5497261" cy="1957661"/>
              <a:chOff x="0" y="3810232"/>
              <a:chExt cx="5497261" cy="1957661"/>
            </a:xfrm>
          </p:grpSpPr>
          <p:pic>
            <p:nvPicPr>
              <p:cNvPr id="5" name="Picture 4"/>
              <p:cNvPicPr>
                <a:picLocks noChangeAspect="1"/>
              </p:cNvPicPr>
              <p:nvPr/>
            </p:nvPicPr>
            <p:blipFill>
              <a:blip r:embed="rId7"/>
              <a:stretch>
                <a:fillRect/>
              </a:stretch>
            </p:blipFill>
            <p:spPr>
              <a:xfrm>
                <a:off x="0" y="3964493"/>
                <a:ext cx="5346700" cy="1803400"/>
              </a:xfrm>
              <a:prstGeom prst="rect">
                <a:avLst/>
              </a:prstGeom>
            </p:spPr>
          </p:pic>
          <p:sp>
            <p:nvSpPr>
              <p:cNvPr id="6" name="Rectangle 5"/>
              <p:cNvSpPr/>
              <p:nvPr/>
            </p:nvSpPr>
            <p:spPr bwMode="auto">
              <a:xfrm>
                <a:off x="4578266" y="3810232"/>
                <a:ext cx="918995" cy="73530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25000" noProof="0">
                  <a:ln>
                    <a:noFill/>
                  </a:ln>
                  <a:solidFill>
                    <a:prstClr val="black"/>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grpSp>
        <p:sp>
          <p:nvSpPr>
            <p:cNvPr id="15" name="AutoShape 2"/>
            <p:cNvSpPr>
              <a:spLocks/>
            </p:cNvSpPr>
            <p:nvPr/>
          </p:nvSpPr>
          <p:spPr bwMode="auto">
            <a:xfrm rot="8918078">
              <a:off x="5380102" y="4167155"/>
              <a:ext cx="827592" cy="287532"/>
            </a:xfrm>
            <a:prstGeom prst="rightArrow">
              <a:avLst>
                <a:gd name="adj1" fmla="val 32000"/>
                <a:gd name="adj2" fmla="val 141936"/>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25000" noProof="0">
                <a:ln>
                  <a:noFill/>
                </a:ln>
                <a:solidFill>
                  <a:prstClr val="black"/>
                </a:solidFill>
                <a:effectLst/>
                <a:uLnTx/>
                <a:uFillTx/>
                <a:latin typeface="Arial" charset="0"/>
                <a:ea typeface="ＭＳ Ｐゴシック" charset="0"/>
                <a:cs typeface="ＭＳ Ｐゴシック" charset="0"/>
              </a:endParaRPr>
            </a:p>
          </p:txBody>
        </p:sp>
        <p:sp>
          <p:nvSpPr>
            <p:cNvPr id="19" name="Rectangle 141"/>
            <p:cNvSpPr>
              <a:spLocks/>
            </p:cNvSpPr>
            <p:nvPr/>
          </p:nvSpPr>
          <p:spPr bwMode="auto">
            <a:xfrm>
              <a:off x="442872" y="5603956"/>
              <a:ext cx="3049309" cy="829990"/>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ctr"/>
            <a:lstStyle/>
            <a:p>
              <a:pPr marL="0" marR="0" lvl="0" indent="0" algn="l" defTabSz="914400" rtl="0" eaLnBrk="1" fontAlgn="base" latinLnBrk="0" hangingPunct="1">
                <a:lnSpc>
                  <a:spcPct val="100000"/>
                </a:lnSpc>
                <a:spcBef>
                  <a:spcPts val="2835"/>
                </a:spcBef>
                <a:spcAft>
                  <a:spcPct val="0"/>
                </a:spcAft>
                <a:buClrTx/>
                <a:buSzTx/>
                <a:buFontTx/>
                <a:buNone/>
                <a:tabLst/>
                <a:defRPr/>
              </a:pPr>
              <a:r>
                <a:rPr kumimoji="0" lang="en-US" sz="1900" b="1" i="0" u="none" strike="noStrike" kern="1200" cap="none" spc="0" normalizeH="0" baseline="0" noProof="0" dirty="0">
                  <a:ln>
                    <a:noFill/>
                  </a:ln>
                  <a:solidFill>
                    <a:srgbClr val="606060"/>
                  </a:solidFill>
                  <a:effectLst/>
                  <a:uLnTx/>
                  <a:uFillTx/>
                  <a:latin typeface="Helvetica Neue" charset="0"/>
                  <a:ea typeface="ＭＳ Ｐゴシック" charset="0"/>
                  <a:cs typeface="Helvetica Neue" charset="0"/>
                  <a:sym typeface="Helvetica Neue" charset="0"/>
                </a:rPr>
                <a:t>3</a:t>
              </a:r>
              <a:r>
                <a:rPr kumimoji="0" lang="en-US" sz="1900" b="0" i="0" u="none" strike="noStrike" kern="1200" cap="none" spc="0" normalizeH="0" baseline="0" noProof="0" dirty="0">
                  <a:ln>
                    <a:noFill/>
                  </a:ln>
                  <a:solidFill>
                    <a:srgbClr val="606060"/>
                  </a:solidFill>
                  <a:effectLst/>
                  <a:uLnTx/>
                  <a:uFillTx/>
                  <a:latin typeface="Helvetica Neue" charset="0"/>
                  <a:ea typeface="ＭＳ Ｐゴシック" charset="0"/>
                  <a:cs typeface="Helvetica Neue" charset="0"/>
                  <a:sym typeface="Helvetica Neue" charset="0"/>
                </a:rPr>
                <a:t>. </a:t>
              </a:r>
              <a:r>
                <a:rPr kumimoji="0" lang="en-US" sz="1900" b="1" i="0" u="none" strike="noStrike" kern="1200" cap="none" spc="0" normalizeH="0" baseline="0" noProof="0" dirty="0">
                  <a:ln>
                    <a:noFill/>
                  </a:ln>
                  <a:solidFill>
                    <a:srgbClr val="FF0000"/>
                  </a:solidFill>
                  <a:effectLst/>
                  <a:uLnTx/>
                  <a:uFillTx/>
                  <a:latin typeface="Helvetica Neue" charset="0"/>
                  <a:ea typeface="ＭＳ Ｐゴシック" charset="0"/>
                  <a:cs typeface="Helvetica Neue" charset="0"/>
                  <a:sym typeface="Helvetica Neue" charset="0"/>
                </a:rPr>
                <a:t>Compile</a:t>
              </a:r>
              <a:r>
                <a:rPr kumimoji="0" lang="en-US" sz="1900" b="0" i="0" u="none" strike="noStrike" kern="1200" cap="none" spc="0" normalizeH="0" baseline="0" noProof="0" dirty="0">
                  <a:ln>
                    <a:noFill/>
                  </a:ln>
                  <a:solidFill>
                    <a:srgbClr val="606060"/>
                  </a:solidFill>
                  <a:effectLst/>
                  <a:uLnTx/>
                  <a:uFillTx/>
                  <a:latin typeface="Helvetica Neue" charset="0"/>
                  <a:ea typeface="ＭＳ Ｐゴシック" charset="0"/>
                  <a:cs typeface="Helvetica Neue" charset="0"/>
                  <a:sym typeface="Helvetica Neue" charset="0"/>
                </a:rPr>
                <a:t> trace tree to generate flow tables (FTs).</a:t>
              </a:r>
            </a:p>
          </p:txBody>
        </p:sp>
      </p:grpSp>
      <p:sp>
        <p:nvSpPr>
          <p:cNvPr id="18"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87</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spTree>
    <p:extLst>
      <p:ext uri="{BB962C8B-B14F-4D97-AF65-F5344CB8AC3E}">
        <p14:creationId xmlns:p14="http://schemas.microsoft.com/office/powerpoint/2010/main" val="2706396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25000" noProof="0">
              <a:ln>
                <a:noFill/>
              </a:ln>
              <a:solidFill>
                <a:prstClr val="black"/>
              </a:solidFill>
              <a:effectLst/>
              <a:uLnTx/>
              <a:uFillTx/>
              <a:latin typeface="Arial" charset="0"/>
              <a:ea typeface="ＭＳ Ｐゴシック" charset="0"/>
              <a:cs typeface="ＭＳ Ｐゴシック" charset="0"/>
            </a:endParaRPr>
          </a:p>
        </p:txBody>
      </p:sp>
      <p:sp>
        <p:nvSpPr>
          <p:cNvPr id="65538" name="Rectangle 2"/>
          <p:cNvSpPr>
            <a:spLocks/>
          </p:cNvSpPr>
          <p:nvPr/>
        </p:nvSpPr>
        <p:spPr bwMode="auto">
          <a:xfrm>
            <a:off x="85725" y="783993"/>
            <a:ext cx="3243263" cy="57175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Route</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f(</a:t>
            </a:r>
            <a:r>
              <a:rPr kumimoji="0" lang="en-US" sz="14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Packet</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p)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if</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p.</a:t>
            </a:r>
            <a:r>
              <a:rPr kumimoji="0" lang="en-US" sz="14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tcpDstIs</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return</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null</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srgbClr val="FFFFFF"/>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else</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Location</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sloc</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hostTable</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p.</a:t>
            </a:r>
            <a:r>
              <a:rPr kumimoji="0" lang="en-US" sz="14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ethSrc</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Location</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dloc</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hostTable</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p.</a:t>
            </a:r>
            <a:r>
              <a:rPr kumimoji="0" lang="en-US" sz="14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ethDst</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Route </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path    =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myRoutingAlg</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topology(),</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sloc,dloc</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endParaRPr kumimoji="0" lang="en-US" sz="1400" b="0" i="0" u="none" strike="noStrike" kern="1200" cap="none" spc="0" normalizeH="0" baseline="0" noProof="0" dirty="0">
              <a:ln>
                <a:noFill/>
              </a:ln>
              <a:solidFill>
                <a:srgbClr val="FFFFFF"/>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srgbClr val="FFFFFF"/>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return</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path;</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EthSrc:1,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EthDst:2,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Assert:</a:t>
            </a: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TcpDst</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p>
        </p:txBody>
      </p:sp>
      <p:sp>
        <p:nvSpPr>
          <p:cNvPr id="65541" name="Line 5"/>
          <p:cNvSpPr>
            <a:spLocks noChangeShapeType="1"/>
          </p:cNvSpPr>
          <p:nvPr/>
        </p:nvSpPr>
        <p:spPr bwMode="auto">
          <a:xfrm>
            <a:off x="4609522"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false</a:t>
            </a:r>
          </a:p>
        </p:txBody>
      </p:sp>
      <p:sp>
        <p:nvSpPr>
          <p:cNvPr id="65543" name="Oval 7"/>
          <p:cNvSpPr>
            <a:spLocks/>
          </p:cNvSpPr>
          <p:nvPr/>
        </p:nvSpPr>
        <p:spPr bwMode="auto">
          <a:xfrm>
            <a:off x="3906087"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Read:</a:t>
            </a: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EthSrc</a:t>
            </a: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p:txBody>
      </p:sp>
      <p:sp>
        <p:nvSpPr>
          <p:cNvPr id="65544" name="Oval 8"/>
          <p:cNvSpPr>
            <a:spLocks/>
          </p:cNvSpPr>
          <p:nvPr/>
        </p:nvSpPr>
        <p:spPr bwMode="auto">
          <a:xfrm>
            <a:off x="3917458" y="3875525"/>
            <a:ext cx="1436157" cy="588507"/>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Read:</a:t>
            </a: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EthDst</a:t>
            </a: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p:txBody>
      </p:sp>
      <p:sp>
        <p:nvSpPr>
          <p:cNvPr id="65546" name="Line 10"/>
          <p:cNvSpPr>
            <a:spLocks noChangeShapeType="1"/>
          </p:cNvSpPr>
          <p:nvPr/>
        </p:nvSpPr>
        <p:spPr bwMode="auto">
          <a:xfrm flipH="1">
            <a:off x="4604511"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5547" name="Line 11"/>
          <p:cNvSpPr>
            <a:spLocks noChangeShapeType="1"/>
          </p:cNvSpPr>
          <p:nvPr/>
        </p:nvSpPr>
        <p:spPr bwMode="auto">
          <a:xfrm>
            <a:off x="4595253" y="4461821"/>
            <a:ext cx="1440" cy="93863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5548" name="Rectangle 12"/>
          <p:cNvSpPr>
            <a:spLocks/>
          </p:cNvSpPr>
          <p:nvPr/>
        </p:nvSpPr>
        <p:spPr bwMode="auto">
          <a:xfrm>
            <a:off x="4630407" y="3629689"/>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1</a:t>
            </a:r>
          </a:p>
        </p:txBody>
      </p:sp>
      <p:sp>
        <p:nvSpPr>
          <p:cNvPr id="65549" name="Rectangle 13"/>
          <p:cNvSpPr>
            <a:spLocks/>
          </p:cNvSpPr>
          <p:nvPr/>
        </p:nvSpPr>
        <p:spPr bwMode="auto">
          <a:xfrm>
            <a:off x="4607190" y="4492548"/>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a:t>
            </a: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dirty="0">
                <a:ln>
                  <a:noFill/>
                </a:ln>
                <a:solidFill>
                  <a:prstClr val="black"/>
                </a:solidFill>
                <a:effectLst/>
                <a:uLnTx/>
                <a:uFillTx/>
                <a:latin typeface="Arial" charset="0"/>
                <a:ea typeface="ＭＳ Ｐゴシック" charset="0"/>
                <a:cs typeface="Helvetica Neue Light" charset="0"/>
              </a:rPr>
              <a:t>Policy</a:t>
            </a:r>
          </a:p>
        </p:txBody>
      </p:sp>
      <p:sp>
        <p:nvSpPr>
          <p:cNvPr id="16"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88</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sp>
        <p:nvSpPr>
          <p:cNvPr id="65545" name="Rectangle 9"/>
          <p:cNvSpPr>
            <a:spLocks/>
          </p:cNvSpPr>
          <p:nvPr/>
        </p:nvSpPr>
        <p:spPr bwMode="auto">
          <a:xfrm>
            <a:off x="4288489" y="506794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path1</a:t>
            </a:r>
          </a:p>
        </p:txBody>
      </p:sp>
    </p:spTree>
    <p:extLst>
      <p:ext uri="{BB962C8B-B14F-4D97-AF65-F5344CB8AC3E}">
        <p14:creationId xmlns:p14="http://schemas.microsoft.com/office/powerpoint/2010/main" val="23809460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541"/>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6554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6554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6554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499"/>
                                          </p:stCondLst>
                                        </p:cTn>
                                        <p:tgtEl>
                                          <p:spTgt spid="6554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6554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65547"/>
                                        </p:tgtEl>
                                        <p:attrNameLst>
                                          <p:attrName>style.visibility</p:attrName>
                                        </p:attrNameLst>
                                      </p:cBhvr>
                                      <p:to>
                                        <p:strVal val="visible"/>
                                      </p:to>
                                    </p:se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499"/>
                                          </p:stCondLst>
                                        </p:cTn>
                                        <p:tgtEl>
                                          <p:spTgt spid="655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65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animBg="1"/>
      <p:bldP spid="65540" grpId="0" animBg="1" autoUpdateAnimBg="0"/>
      <p:bldP spid="65541" grpId="0" animBg="1"/>
      <p:bldP spid="65542" grpId="0" autoUpdateAnimBg="0"/>
      <p:bldP spid="65543" grpId="0" animBg="1" autoUpdateAnimBg="0"/>
      <p:bldP spid="65544" grpId="0" animBg="1" autoUpdateAnimBg="0"/>
      <p:bldP spid="65546" grpId="0" animBg="1"/>
      <p:bldP spid="65547" grpId="0" animBg="1"/>
      <p:bldP spid="65548" grpId="0" autoUpdateAnimBg="0"/>
      <p:bldP spid="65549" grpId="0" autoUpdateAnimBg="0"/>
      <p:bldP spid="65545" grpId="0" animBg="1"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25000" noProof="0">
              <a:ln>
                <a:noFill/>
              </a:ln>
              <a:solidFill>
                <a:prstClr val="black"/>
              </a:solidFill>
              <a:effectLst/>
              <a:uLnTx/>
              <a:uFillTx/>
              <a:latin typeface="Arial" charset="0"/>
              <a:ea typeface="ＭＳ Ｐゴシック" charset="0"/>
              <a:cs typeface="ＭＳ Ｐゴシック" charset="0"/>
            </a:endParaRPr>
          </a:p>
        </p:txBody>
      </p:sp>
      <p:sp>
        <p:nvSpPr>
          <p:cNvPr id="67586" name="AutoShape 2"/>
          <p:cNvSpPr>
            <a:spLocks/>
          </p:cNvSpPr>
          <p:nvPr/>
        </p:nvSpPr>
        <p:spPr bwMode="auto">
          <a:xfrm>
            <a:off x="4914900" y="19050"/>
            <a:ext cx="2264569" cy="466725"/>
          </a:xfrm>
          <a:prstGeom prst="roundRect">
            <a:avLst>
              <a:gd name="adj" fmla="val 30611"/>
            </a:avLst>
          </a:prstGeom>
          <a:solidFill>
            <a:srgbClr val="0C8385"/>
          </a:solidFill>
          <a:ln w="25400" cap="flat">
            <a:solidFill>
              <a:schemeClr val="tx1"/>
            </a:solidFill>
            <a:prstDash val="solid"/>
            <a:miter lim="800000"/>
            <a:headEnd type="none" w="med" len="med"/>
            <a:tailEnd type="none" w="med" len="me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rial" charset="0"/>
              <a:ea typeface="ＭＳ Ｐゴシック" charset="0"/>
              <a:cs typeface="ＭＳ Ｐゴシック" charset="0"/>
            </a:endParaRPr>
          </a:p>
        </p:txBody>
      </p:sp>
      <p:sp>
        <p:nvSpPr>
          <p:cNvPr id="67587" name="Oval 3"/>
          <p:cNvSpPr>
            <a:spLocks/>
          </p:cNvSpPr>
          <p:nvPr/>
        </p:nvSpPr>
        <p:spPr bwMode="auto">
          <a:xfrm>
            <a:off x="7480215" y="0"/>
            <a:ext cx="1663785" cy="1264765"/>
          </a:xfrm>
          <a:prstGeom prst="ellipse">
            <a:avLst/>
          </a:prstGeom>
          <a:solidFill>
            <a:srgbClr val="66B13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EthDst:1,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TcpDst:22</a:t>
            </a:r>
          </a:p>
        </p:txBody>
      </p:sp>
      <p:sp>
        <p:nvSpPr>
          <p:cNvPr id="67596" name="Rectangle 12"/>
          <p:cNvSpPr>
            <a:spLocks/>
          </p:cNvSpPr>
          <p:nvPr/>
        </p:nvSpPr>
        <p:spPr bwMode="auto">
          <a:xfrm>
            <a:off x="3259571" y="2389533"/>
            <a:ext cx="843564" cy="368420"/>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null</a:t>
            </a:r>
          </a:p>
        </p:txBody>
      </p:sp>
      <p:sp>
        <p:nvSpPr>
          <p:cNvPr id="67597" name="Line 13"/>
          <p:cNvSpPr>
            <a:spLocks noChangeShapeType="1"/>
          </p:cNvSpPr>
          <p:nvPr/>
        </p:nvSpPr>
        <p:spPr bwMode="auto">
          <a:xfrm>
            <a:off x="3676444" y="2060651"/>
            <a:ext cx="0" cy="34170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7598" name="Rectangle 14"/>
          <p:cNvSpPr>
            <a:spLocks/>
          </p:cNvSpPr>
          <p:nvPr/>
        </p:nvSpPr>
        <p:spPr bwMode="auto">
          <a:xfrm>
            <a:off x="3713126" y="2120269"/>
            <a:ext cx="684696"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squar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true</a:t>
            </a:r>
          </a:p>
        </p:txBody>
      </p:sp>
      <p:sp>
        <p:nvSpPr>
          <p:cNvPr id="67599" name="AutoShape 15"/>
          <p:cNvSpPr>
            <a:spLocks/>
          </p:cNvSpPr>
          <p:nvPr/>
        </p:nvSpPr>
        <p:spPr bwMode="auto">
          <a:xfrm>
            <a:off x="2540178" y="1269942"/>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Assert:</a:t>
            </a: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TcpDst</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p>
        </p:txBody>
      </p:sp>
      <p:sp>
        <p:nvSpPr>
          <p:cNvPr id="67600" name="Rectangle 16"/>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dirty="0">
                <a:ln>
                  <a:noFill/>
                </a:ln>
                <a:solidFill>
                  <a:prstClr val="black"/>
                </a:solidFill>
                <a:effectLst/>
                <a:uLnTx/>
                <a:uFillTx/>
                <a:latin typeface="Arial" charset="0"/>
                <a:ea typeface="ＭＳ Ｐゴシック" charset="0"/>
                <a:cs typeface="Helvetica Neue Light" charset="0"/>
              </a:rPr>
              <a:t>Policy</a:t>
            </a:r>
          </a:p>
        </p:txBody>
      </p:sp>
      <p:sp>
        <p:nvSpPr>
          <p:cNvPr id="67601" name="Rectangle 17"/>
          <p:cNvSpPr>
            <a:spLocks/>
          </p:cNvSpPr>
          <p:nvPr/>
        </p:nvSpPr>
        <p:spPr bwMode="auto">
          <a:xfrm>
            <a:off x="5449788" y="65916"/>
            <a:ext cx="1415139" cy="353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dirty="0">
                <a:ln>
                  <a:noFill/>
                </a:ln>
                <a:solidFill>
                  <a:prstClr val="black"/>
                </a:solidFill>
                <a:effectLst/>
                <a:uLnTx/>
                <a:uFillTx/>
                <a:latin typeface="Arial" charset="0"/>
                <a:ea typeface="ＭＳ Ｐゴシック" charset="0"/>
                <a:cs typeface="Helvetica Neue Light" charset="0"/>
              </a:rPr>
              <a:t>Trace Tree</a:t>
            </a:r>
          </a:p>
        </p:txBody>
      </p:sp>
      <p:grpSp>
        <p:nvGrpSpPr>
          <p:cNvPr id="2" name="Group 1"/>
          <p:cNvGrpSpPr/>
          <p:nvPr/>
        </p:nvGrpSpPr>
        <p:grpSpPr>
          <a:xfrm>
            <a:off x="4836319" y="1268409"/>
            <a:ext cx="2578893" cy="5169461"/>
            <a:chOff x="4836319" y="1268409"/>
            <a:chExt cx="2578893" cy="5169461"/>
          </a:xfrm>
        </p:grpSpPr>
        <p:sp>
          <p:nvSpPr>
            <p:cNvPr id="67588"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7589"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7590"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7591"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1</a:t>
              </a:r>
            </a:p>
          </p:txBody>
        </p:sp>
        <p:sp>
          <p:nvSpPr>
            <p:cNvPr id="67592" name="Rectangle 8"/>
            <p:cNvSpPr>
              <a:spLocks/>
            </p:cNvSpPr>
            <p:nvPr/>
          </p:nvSpPr>
          <p:spPr bwMode="auto">
            <a:xfrm>
              <a:off x="6908007" y="5608449"/>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a:t>
              </a:r>
            </a:p>
          </p:txBody>
        </p:sp>
        <p:sp>
          <p:nvSpPr>
            <p:cNvPr id="67593"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a:t>
              </a:r>
            </a:p>
          </p:txBody>
        </p:sp>
        <p:sp>
          <p:nvSpPr>
            <p:cNvPr id="67594"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7595"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true</a:t>
              </a:r>
            </a:p>
          </p:txBody>
        </p:sp>
        <p:sp>
          <p:nvSpPr>
            <p:cNvPr id="67602"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false</a:t>
              </a:r>
            </a:p>
          </p:txBody>
        </p:sp>
        <p:sp>
          <p:nvSpPr>
            <p:cNvPr id="67605" name="Oval 21"/>
            <p:cNvSpPr>
              <a:spLocks/>
            </p:cNvSpPr>
            <p:nvPr/>
          </p:nvSpPr>
          <p:spPr bwMode="auto">
            <a:xfrm>
              <a:off x="6185173" y="3324225"/>
              <a:ext cx="1172890"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Read:</a:t>
              </a: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EthSrc</a:t>
              </a: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p:txBody>
        </p:sp>
        <p:sp>
          <p:nvSpPr>
            <p:cNvPr id="6760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Read:</a:t>
              </a: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EthDst</a:t>
              </a: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p:txBody>
        </p:sp>
        <p:sp>
          <p:nvSpPr>
            <p:cNvPr id="67607" name="Rectangle 23"/>
            <p:cNvSpPr>
              <a:spLocks/>
            </p:cNvSpPr>
            <p:nvPr/>
          </p:nvSpPr>
          <p:spPr bwMode="auto">
            <a:xfrm>
              <a:off x="6479381" y="591399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path1</a:t>
              </a:r>
            </a:p>
          </p:txBody>
        </p:sp>
        <p:sp>
          <p:nvSpPr>
            <p:cNvPr id="25"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Assert:</a:t>
              </a: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TcpDst</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p>
          </p:txBody>
        </p:sp>
      </p:grpSp>
      <p:sp>
        <p:nvSpPr>
          <p:cNvPr id="26"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89</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sp>
        <p:nvSpPr>
          <p:cNvPr id="27" name="Rectangle 2"/>
          <p:cNvSpPr>
            <a:spLocks/>
          </p:cNvSpPr>
          <p:nvPr/>
        </p:nvSpPr>
        <p:spPr bwMode="auto">
          <a:xfrm>
            <a:off x="85725" y="1097593"/>
            <a:ext cx="3243263" cy="57175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Route</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f(</a:t>
            </a:r>
            <a:r>
              <a:rPr kumimoji="0" lang="en-US" sz="14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Packet</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p)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if</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p.</a:t>
            </a:r>
            <a:r>
              <a:rPr kumimoji="0" lang="en-US" sz="14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tcpDstIs</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return</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null</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srgbClr val="FFFFFF"/>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else</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Location</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sloc</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hostTable</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p.</a:t>
            </a:r>
            <a:r>
              <a:rPr kumimoji="0" lang="en-US" sz="14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ethSrc</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Location</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dloc</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hostTable</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p.</a:t>
            </a:r>
            <a:r>
              <a:rPr kumimoji="0" lang="en-US" sz="14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ethDst</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Route </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path    =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myRoutingAlg</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topology(),</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sloc,dloc</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endParaRPr kumimoji="0" lang="en-US" sz="1400" b="0" i="0" u="none" strike="noStrike" kern="1200" cap="none" spc="0" normalizeH="0" baseline="0" noProof="0" dirty="0">
              <a:ln>
                <a:noFill/>
              </a:ln>
              <a:solidFill>
                <a:srgbClr val="FFFFFF"/>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srgbClr val="FFFFFF"/>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return</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path;</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p:txBody>
      </p:sp>
    </p:spTree>
    <p:extLst>
      <p:ext uri="{BB962C8B-B14F-4D97-AF65-F5344CB8AC3E}">
        <p14:creationId xmlns:p14="http://schemas.microsoft.com/office/powerpoint/2010/main" val="761798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5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5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59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59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75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animBg="1"/>
      <p:bldP spid="67596" grpId="0" animBg="1"/>
      <p:bldP spid="67597" grpId="0" animBg="1"/>
      <p:bldP spid="67598" grpId="0"/>
      <p:bldP spid="6759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6DAB43D6-C36B-9D49-924C-22C060B9F3B1}" type="slidenum">
              <a:rPr lang="en-US" altLang="en-US" sz="1400">
                <a:solidFill>
                  <a:srgbClr val="000000"/>
                </a:solidFill>
                <a:latin typeface="Times New Roman" charset="0"/>
              </a:rPr>
              <a:pPr>
                <a:spcBef>
                  <a:spcPct val="0"/>
                </a:spcBef>
                <a:buClrTx/>
                <a:buSzTx/>
                <a:buFontTx/>
                <a:buNone/>
              </a:pPr>
              <a:t>9</a:t>
            </a:fld>
            <a:endParaRPr lang="en-US" altLang="en-US" sz="1400">
              <a:solidFill>
                <a:srgbClr val="000000"/>
              </a:solidFill>
              <a:latin typeface="Times New Roman" charset="0"/>
            </a:endParaRPr>
          </a:p>
        </p:txBody>
      </p:sp>
      <p:sp>
        <p:nvSpPr>
          <p:cNvPr id="195586" name="Rectangle 2"/>
          <p:cNvSpPr>
            <a:spLocks noChangeArrowheads="1"/>
          </p:cNvSpPr>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4000" u="sng">
                <a:solidFill>
                  <a:srgbClr val="3333CC"/>
                </a:solidFill>
              </a:rPr>
              <a:t>Ideal Mulitple Access Protocol</a:t>
            </a:r>
          </a:p>
        </p:txBody>
      </p:sp>
      <p:sp>
        <p:nvSpPr>
          <p:cNvPr id="113667" name="Rectangle 3"/>
          <p:cNvSpPr>
            <a:spLocks noChangeArrowheads="1"/>
          </p:cNvSpPr>
          <p:nvPr/>
        </p:nvSpPr>
        <p:spPr bwMode="auto">
          <a:xfrm>
            <a:off x="533400" y="1368425"/>
            <a:ext cx="7772400" cy="4968875"/>
          </a:xfrm>
          <a:prstGeom prst="rect">
            <a:avLst/>
          </a:prstGeom>
          <a:noFill/>
          <a:ln>
            <a:noFill/>
          </a:ln>
          <a:extLst>
            <a:ext uri="{909E8E84-426E-40dd-AFC4-6F175D3DCCD1}"/>
            <a:ext uri="{91240B29-F687-4f45-9708-019B960494DF}"/>
          </a:extLst>
        </p:spPr>
        <p:txBody>
          <a:bodyPr/>
          <a:lstStyle/>
          <a:p>
            <a:pPr marL="533400" indent="-533400">
              <a:spcBef>
                <a:spcPct val="20000"/>
              </a:spcBef>
              <a:buClr>
                <a:srgbClr val="3333CC"/>
              </a:buClr>
              <a:buSzPct val="85000"/>
              <a:buFont typeface="ZapfDingbats" charset="0"/>
              <a:buNone/>
              <a:defRPr/>
            </a:pPr>
            <a:r>
              <a:rPr lang="en-US" sz="2400" u="sng" dirty="0">
                <a:solidFill>
                  <a:srgbClr val="FF0000"/>
                </a:solidFill>
                <a:latin typeface="+mn-lt"/>
                <a:ea typeface="ＭＳ Ｐゴシック" charset="0"/>
                <a:cs typeface="ＭＳ Ｐゴシック" charset="0"/>
              </a:rPr>
              <a:t>Broadcast channel of rate R bps</a:t>
            </a:r>
            <a:endParaRPr lang="en-US" sz="2400" dirty="0">
              <a:solidFill>
                <a:srgbClr val="000000"/>
              </a:solidFill>
              <a:latin typeface="+mn-lt"/>
              <a:ea typeface="ＭＳ Ｐゴシック" charset="0"/>
              <a:cs typeface="ＭＳ Ｐゴシック" charset="0"/>
            </a:endParaRPr>
          </a:p>
          <a:p>
            <a:pPr marL="342900" indent="-342900">
              <a:spcBef>
                <a:spcPct val="20000"/>
              </a:spcBef>
              <a:buClr>
                <a:srgbClr val="3333CC"/>
              </a:buClr>
              <a:buSzPct val="85000"/>
              <a:buFont typeface="Wingdings" charset="2"/>
              <a:buChar char="q"/>
              <a:defRPr/>
            </a:pPr>
            <a:r>
              <a:rPr lang="en-US" sz="2400" dirty="0">
                <a:solidFill>
                  <a:srgbClr val="000000"/>
                </a:solidFill>
                <a:latin typeface="+mn-lt"/>
                <a:ea typeface="ＭＳ Ｐゴシック" charset="0"/>
                <a:cs typeface="ＭＳ Ｐゴシック" charset="0"/>
              </a:rPr>
              <a:t>Efficiency: when only one node wants to transmit, it can send at full rate R</a:t>
            </a:r>
          </a:p>
          <a:p>
            <a:pPr marL="342900" indent="-342900">
              <a:spcBef>
                <a:spcPct val="20000"/>
              </a:spcBef>
              <a:buClr>
                <a:srgbClr val="3333CC"/>
              </a:buClr>
              <a:buSzPct val="85000"/>
              <a:buFont typeface="Wingdings" charset="2"/>
              <a:buChar char="q"/>
              <a:defRPr/>
            </a:pPr>
            <a:r>
              <a:rPr lang="en-US" sz="2400" dirty="0">
                <a:solidFill>
                  <a:srgbClr val="000000"/>
                </a:solidFill>
                <a:latin typeface="+mn-lt"/>
                <a:ea typeface="ＭＳ Ｐゴシック" charset="0"/>
                <a:cs typeface="ＭＳ Ｐゴシック" charset="0"/>
              </a:rPr>
              <a:t>Rate allocation: </a:t>
            </a:r>
          </a:p>
          <a:p>
            <a:pPr marL="800100" lvl="1" indent="-342900">
              <a:spcBef>
                <a:spcPct val="20000"/>
              </a:spcBef>
              <a:buClr>
                <a:srgbClr val="3333CC"/>
              </a:buClr>
              <a:buSzPct val="85000"/>
              <a:buFont typeface="Wingdings" charset="2"/>
              <a:buChar char="§"/>
              <a:defRPr/>
            </a:pPr>
            <a:r>
              <a:rPr lang="en-US" sz="2400" dirty="0">
                <a:solidFill>
                  <a:srgbClr val="000000"/>
                </a:solidFill>
                <a:latin typeface="+mn-lt"/>
                <a:ea typeface="ＭＳ Ｐゴシック" charset="0"/>
                <a:cs typeface="ＭＳ Ｐゴシック" charset="0"/>
              </a:rPr>
              <a:t>simple fairness: when N nodes want to transmit, each can send at average rate R/N</a:t>
            </a:r>
          </a:p>
          <a:p>
            <a:pPr marL="800100" lvl="1" indent="-342900">
              <a:spcBef>
                <a:spcPct val="20000"/>
              </a:spcBef>
              <a:buClr>
                <a:srgbClr val="3333CC"/>
              </a:buClr>
              <a:buSzPct val="85000"/>
              <a:buFont typeface="Wingdings" charset="2"/>
              <a:buChar char="§"/>
              <a:defRPr/>
            </a:pPr>
            <a:r>
              <a:rPr lang="en-US" sz="2400" dirty="0">
                <a:solidFill>
                  <a:srgbClr val="000000"/>
                </a:solidFill>
                <a:latin typeface="+mn-lt"/>
                <a:ea typeface="ＭＳ Ｐゴシック" charset="0"/>
                <a:cs typeface="ＭＳ Ｐゴシック" charset="0"/>
              </a:rPr>
              <a:t>we may need more complex rate control</a:t>
            </a:r>
          </a:p>
          <a:p>
            <a:pPr marL="342900" indent="-342900">
              <a:spcBef>
                <a:spcPct val="20000"/>
              </a:spcBef>
              <a:buClr>
                <a:srgbClr val="3333CC"/>
              </a:buClr>
              <a:buSzPct val="85000"/>
              <a:buFont typeface="Wingdings" charset="2"/>
              <a:buChar char="q"/>
              <a:defRPr/>
            </a:pPr>
            <a:r>
              <a:rPr lang="en-US" sz="2400" dirty="0">
                <a:solidFill>
                  <a:srgbClr val="000000"/>
                </a:solidFill>
                <a:latin typeface="+mn-lt"/>
                <a:ea typeface="ＭＳ Ｐゴシック" charset="0"/>
                <a:cs typeface="ＭＳ Ｐゴシック" charset="0"/>
              </a:rPr>
              <a:t>Decentralized:</a:t>
            </a:r>
          </a:p>
          <a:p>
            <a:pPr marL="800100" lvl="1" indent="-342900">
              <a:spcBef>
                <a:spcPct val="20000"/>
              </a:spcBef>
              <a:buClr>
                <a:srgbClr val="3333CC"/>
              </a:buClr>
              <a:buSzPct val="85000"/>
              <a:buFont typeface="Wingdings" charset="2"/>
              <a:buChar char="§"/>
              <a:defRPr/>
            </a:pPr>
            <a:r>
              <a:rPr lang="en-US" sz="2000" dirty="0">
                <a:solidFill>
                  <a:srgbClr val="000000"/>
                </a:solidFill>
                <a:latin typeface="+mn-lt"/>
                <a:ea typeface="ＭＳ Ｐゴシック" charset="0"/>
                <a:cs typeface="ＭＳ Ｐゴシック" charset="0"/>
              </a:rPr>
              <a:t>no special node to coordinate transmissions</a:t>
            </a:r>
          </a:p>
          <a:p>
            <a:pPr marL="800100" lvl="1" indent="-342900">
              <a:spcBef>
                <a:spcPct val="20000"/>
              </a:spcBef>
              <a:buClr>
                <a:srgbClr val="3333CC"/>
              </a:buClr>
              <a:buSzPct val="85000"/>
              <a:buFont typeface="Wingdings" charset="2"/>
              <a:buChar char="§"/>
              <a:defRPr/>
            </a:pPr>
            <a:r>
              <a:rPr lang="en-US" sz="2000" dirty="0">
                <a:solidFill>
                  <a:srgbClr val="000000"/>
                </a:solidFill>
                <a:latin typeface="+mn-lt"/>
                <a:ea typeface="ＭＳ Ｐゴシック" charset="0"/>
                <a:cs typeface="ＭＳ Ｐゴシック" charset="0"/>
              </a:rPr>
              <a:t>no synchronization of clocks</a:t>
            </a:r>
          </a:p>
          <a:p>
            <a:pPr marL="342900" indent="-342900">
              <a:spcBef>
                <a:spcPct val="20000"/>
              </a:spcBef>
              <a:buClr>
                <a:srgbClr val="3333CC"/>
              </a:buClr>
              <a:buSzPct val="85000"/>
              <a:buFont typeface="Wingdings" charset="2"/>
              <a:buChar char="q"/>
              <a:defRPr/>
            </a:pPr>
            <a:r>
              <a:rPr lang="en-US" sz="2400" dirty="0">
                <a:solidFill>
                  <a:srgbClr val="000000"/>
                </a:solidFill>
                <a:latin typeface="+mn-lt"/>
                <a:ea typeface="ＭＳ Ｐゴシック" charset="0"/>
                <a:cs typeface="ＭＳ Ｐゴシック" charset="0"/>
              </a:rPr>
              <a:t>Simple</a:t>
            </a:r>
            <a:endParaRPr lang="en-US" sz="2800" dirty="0">
              <a:solidFill>
                <a:srgbClr val="000000"/>
              </a:solidFill>
              <a:latin typeface="+mn-lt"/>
              <a:ea typeface="ＭＳ Ｐゴシック" charset="0"/>
              <a:cs typeface="ＭＳ Ｐゴシック" charset="0"/>
            </a:endParaRPr>
          </a:p>
        </p:txBody>
      </p:sp>
    </p:spTree>
    <p:extLst>
      <p:ext uri="{BB962C8B-B14F-4D97-AF65-F5344CB8AC3E}">
        <p14:creationId xmlns:p14="http://schemas.microsoft.com/office/powerpoint/2010/main" val="27845538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25000" noProof="0">
              <a:ln>
                <a:noFill/>
              </a:ln>
              <a:solidFill>
                <a:prstClr val="black"/>
              </a:solidFill>
              <a:effectLst/>
              <a:uLnTx/>
              <a:uFillTx/>
              <a:latin typeface="Arial" charset="0"/>
              <a:ea typeface="ＭＳ Ｐゴシック" charset="0"/>
              <a:cs typeface="ＭＳ Ｐゴシック" charset="0"/>
            </a:endParaRPr>
          </a:p>
        </p:txBody>
      </p:sp>
      <p:sp>
        <p:nvSpPr>
          <p:cNvPr id="67586" name="AutoShape 2"/>
          <p:cNvSpPr>
            <a:spLocks/>
          </p:cNvSpPr>
          <p:nvPr/>
        </p:nvSpPr>
        <p:spPr bwMode="auto">
          <a:xfrm>
            <a:off x="4914900" y="19050"/>
            <a:ext cx="2264569" cy="466725"/>
          </a:xfrm>
          <a:prstGeom prst="roundRect">
            <a:avLst>
              <a:gd name="adj" fmla="val 30611"/>
            </a:avLst>
          </a:prstGeom>
          <a:solidFill>
            <a:srgbClr val="0C8385"/>
          </a:solidFill>
          <a:ln w="25400" cap="flat">
            <a:solidFill>
              <a:schemeClr val="tx1"/>
            </a:solidFill>
            <a:prstDash val="solid"/>
            <a:miter lim="800000"/>
            <a:headEnd type="none" w="med" len="med"/>
            <a:tailEnd type="none" w="med" len="me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rial" charset="0"/>
              <a:ea typeface="ＭＳ Ｐゴシック" charset="0"/>
              <a:cs typeface="ＭＳ Ｐゴシック" charset="0"/>
            </a:endParaRPr>
          </a:p>
        </p:txBody>
      </p:sp>
      <p:sp>
        <p:nvSpPr>
          <p:cNvPr id="67587" name="Oval 3"/>
          <p:cNvSpPr>
            <a:spLocks/>
          </p:cNvSpPr>
          <p:nvPr/>
        </p:nvSpPr>
        <p:spPr bwMode="auto">
          <a:xfrm>
            <a:off x="7480215" y="0"/>
            <a:ext cx="1663785" cy="1264765"/>
          </a:xfrm>
          <a:prstGeom prst="ellipse">
            <a:avLst/>
          </a:prstGeom>
          <a:solidFill>
            <a:srgbClr val="66B13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EthDst:1,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TcpDst:22</a:t>
            </a:r>
          </a:p>
        </p:txBody>
      </p:sp>
      <p:sp>
        <p:nvSpPr>
          <p:cNvPr id="67596" name="Rectangle 12"/>
          <p:cNvSpPr>
            <a:spLocks/>
          </p:cNvSpPr>
          <p:nvPr/>
        </p:nvSpPr>
        <p:spPr bwMode="auto">
          <a:xfrm>
            <a:off x="3259571" y="2389533"/>
            <a:ext cx="843564" cy="368420"/>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null</a:t>
            </a:r>
          </a:p>
        </p:txBody>
      </p:sp>
      <p:sp>
        <p:nvSpPr>
          <p:cNvPr id="67597" name="Line 13"/>
          <p:cNvSpPr>
            <a:spLocks noChangeShapeType="1"/>
          </p:cNvSpPr>
          <p:nvPr/>
        </p:nvSpPr>
        <p:spPr bwMode="auto">
          <a:xfrm>
            <a:off x="3676444" y="2060651"/>
            <a:ext cx="0" cy="34170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7598" name="Rectangle 14"/>
          <p:cNvSpPr>
            <a:spLocks/>
          </p:cNvSpPr>
          <p:nvPr/>
        </p:nvSpPr>
        <p:spPr bwMode="auto">
          <a:xfrm>
            <a:off x="3713125" y="2120268"/>
            <a:ext cx="708213"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squar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true</a:t>
            </a:r>
          </a:p>
        </p:txBody>
      </p:sp>
      <p:sp>
        <p:nvSpPr>
          <p:cNvPr id="67599" name="AutoShape 15"/>
          <p:cNvSpPr>
            <a:spLocks/>
          </p:cNvSpPr>
          <p:nvPr/>
        </p:nvSpPr>
        <p:spPr bwMode="auto">
          <a:xfrm>
            <a:off x="2540178" y="1269942"/>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Assert:</a:t>
            </a: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TcpDst</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p>
        </p:txBody>
      </p:sp>
      <p:sp>
        <p:nvSpPr>
          <p:cNvPr id="67600" name="Rectangle 16"/>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dirty="0">
                <a:ln>
                  <a:noFill/>
                </a:ln>
                <a:solidFill>
                  <a:prstClr val="black"/>
                </a:solidFill>
                <a:effectLst/>
                <a:uLnTx/>
                <a:uFillTx/>
                <a:latin typeface="Arial" charset="0"/>
                <a:ea typeface="ＭＳ Ｐゴシック" charset="0"/>
                <a:cs typeface="Helvetica Neue Light" charset="0"/>
              </a:rPr>
              <a:t>Policy</a:t>
            </a:r>
          </a:p>
        </p:txBody>
      </p:sp>
      <p:sp>
        <p:nvSpPr>
          <p:cNvPr id="67601" name="Rectangle 17"/>
          <p:cNvSpPr>
            <a:spLocks/>
          </p:cNvSpPr>
          <p:nvPr/>
        </p:nvSpPr>
        <p:spPr bwMode="auto">
          <a:xfrm>
            <a:off x="5449788" y="65916"/>
            <a:ext cx="1415139" cy="353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dirty="0">
                <a:ln>
                  <a:noFill/>
                </a:ln>
                <a:solidFill>
                  <a:prstClr val="black"/>
                </a:solidFill>
                <a:effectLst/>
                <a:uLnTx/>
                <a:uFillTx/>
                <a:latin typeface="Arial" charset="0"/>
                <a:ea typeface="ＭＳ Ｐゴシック" charset="0"/>
                <a:cs typeface="Helvetica Neue Light" charset="0"/>
              </a:rPr>
              <a:t>Trace Tree</a:t>
            </a:r>
          </a:p>
        </p:txBody>
      </p:sp>
      <p:grpSp>
        <p:nvGrpSpPr>
          <p:cNvPr id="2" name="Group 1"/>
          <p:cNvGrpSpPr/>
          <p:nvPr/>
        </p:nvGrpSpPr>
        <p:grpSpPr>
          <a:xfrm>
            <a:off x="4836319" y="1268409"/>
            <a:ext cx="2578893" cy="5138101"/>
            <a:chOff x="4836319" y="1268409"/>
            <a:chExt cx="2578893" cy="5138101"/>
          </a:xfrm>
        </p:grpSpPr>
        <p:sp>
          <p:nvSpPr>
            <p:cNvPr id="67588"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7589"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7590"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7591"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1</a:t>
              </a:r>
            </a:p>
          </p:txBody>
        </p:sp>
        <p:sp>
          <p:nvSpPr>
            <p:cNvPr id="67592" name="Rectangle 8"/>
            <p:cNvSpPr>
              <a:spLocks/>
            </p:cNvSpPr>
            <p:nvPr/>
          </p:nvSpPr>
          <p:spPr bwMode="auto">
            <a:xfrm>
              <a:off x="6908007" y="5577089"/>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a:t>
              </a:r>
            </a:p>
          </p:txBody>
        </p:sp>
        <p:sp>
          <p:nvSpPr>
            <p:cNvPr id="67593"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1" i="0" u="none" strike="noStrike" kern="1200" cap="none" spc="0" normalizeH="0" baseline="0" noProof="0" dirty="0">
                  <a:ln>
                    <a:noFill/>
                  </a:ln>
                  <a:solidFill>
                    <a:srgbClr val="FF0000"/>
                  </a:solidFill>
                  <a:effectLst/>
                  <a:uLnTx/>
                  <a:uFillTx/>
                  <a:latin typeface="Menlo Regular" charset="0"/>
                  <a:ea typeface="ＭＳ Ｐゴシック" charset="0"/>
                  <a:cs typeface="Menlo Regular" charset="0"/>
                  <a:sym typeface="Menlo Regular" charset="0"/>
                </a:rPr>
                <a:t>null</a:t>
              </a:r>
            </a:p>
          </p:txBody>
        </p:sp>
        <p:sp>
          <p:nvSpPr>
            <p:cNvPr id="67594"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7595"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true</a:t>
              </a:r>
            </a:p>
          </p:txBody>
        </p:sp>
        <p:sp>
          <p:nvSpPr>
            <p:cNvPr id="67602"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false</a:t>
              </a:r>
            </a:p>
          </p:txBody>
        </p:sp>
        <p:sp>
          <p:nvSpPr>
            <p:cNvPr id="67605" name="Oval 21"/>
            <p:cNvSpPr>
              <a:spLocks/>
            </p:cNvSpPr>
            <p:nvPr/>
          </p:nvSpPr>
          <p:spPr bwMode="auto">
            <a:xfrm>
              <a:off x="6198451" y="3324225"/>
              <a:ext cx="1170717"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Read:</a:t>
              </a: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EthSrc</a:t>
              </a: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p:txBody>
        </p:sp>
        <p:sp>
          <p:nvSpPr>
            <p:cNvPr id="6760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Read:</a:t>
              </a: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EthDst</a:t>
              </a: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p:txBody>
        </p:sp>
        <p:sp>
          <p:nvSpPr>
            <p:cNvPr id="67607" name="Rectangle 23"/>
            <p:cNvSpPr>
              <a:spLocks/>
            </p:cNvSpPr>
            <p:nvPr/>
          </p:nvSpPr>
          <p:spPr bwMode="auto">
            <a:xfrm>
              <a:off x="6479381" y="588263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path1</a:t>
              </a:r>
            </a:p>
          </p:txBody>
        </p:sp>
        <p:sp>
          <p:nvSpPr>
            <p:cNvPr id="25"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Assert:</a:t>
              </a: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TcpDst</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p>
          </p:txBody>
        </p:sp>
      </p:grpSp>
      <p:sp>
        <p:nvSpPr>
          <p:cNvPr id="26"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90</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sp>
        <p:nvSpPr>
          <p:cNvPr id="27" name="Rectangle 2"/>
          <p:cNvSpPr>
            <a:spLocks/>
          </p:cNvSpPr>
          <p:nvPr/>
        </p:nvSpPr>
        <p:spPr bwMode="auto">
          <a:xfrm>
            <a:off x="85725" y="1097593"/>
            <a:ext cx="3243263" cy="57175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Route</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f(</a:t>
            </a:r>
            <a:r>
              <a:rPr kumimoji="0" lang="en-US" sz="14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Packet</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p)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if</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p.</a:t>
            </a:r>
            <a:r>
              <a:rPr kumimoji="0" lang="en-US" sz="14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tcpDstIs</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return</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null</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srgbClr val="FFFFFF"/>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else</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Location</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sloc</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hostTable</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p.</a:t>
            </a:r>
            <a:r>
              <a:rPr kumimoji="0" lang="en-US" sz="14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ethSrc</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Location</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dloc</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hostTable</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p.</a:t>
            </a:r>
            <a:r>
              <a:rPr kumimoji="0" lang="en-US" sz="14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ethDst</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Route </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path    =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myRoutingAlg</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topology(),</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sloc,dloc</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endParaRPr kumimoji="0" lang="en-US" sz="1400" b="0" i="0" u="none" strike="noStrike" kern="1200" cap="none" spc="0" normalizeH="0" baseline="0" noProof="0" dirty="0">
              <a:ln>
                <a:noFill/>
              </a:ln>
              <a:solidFill>
                <a:srgbClr val="FFFFFF"/>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srgbClr val="FFFFFF"/>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return</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path;</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p:txBody>
      </p:sp>
    </p:spTree>
    <p:extLst>
      <p:ext uri="{BB962C8B-B14F-4D97-AF65-F5344CB8AC3E}">
        <p14:creationId xmlns:p14="http://schemas.microsoft.com/office/powerpoint/2010/main" val="36819474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4000" dirty="0"/>
              <a:t>Trace Tree Formal Spec</a:t>
            </a:r>
          </a:p>
        </p:txBody>
      </p:sp>
      <p:sp>
        <p:nvSpPr>
          <p:cNvPr id="2" name="Content Placeholder 1"/>
          <p:cNvSpPr>
            <a:spLocks noGrp="1"/>
          </p:cNvSpPr>
          <p:nvPr>
            <p:ph idx="1"/>
          </p:nvPr>
        </p:nvSpPr>
        <p:spPr>
          <a:xfrm>
            <a:off x="2963333" y="990600"/>
            <a:ext cx="6018742" cy="5334000"/>
          </a:xfrm>
        </p:spPr>
        <p:txBody>
          <a:bodyPr/>
          <a:lstStyle/>
          <a:p>
            <a:r>
              <a:rPr lang="en-US" sz="2800" dirty="0"/>
              <a:t>A tree w/ 4 types of nodes</a:t>
            </a:r>
          </a:p>
          <a:p>
            <a:pPr marL="457200" lvl="1" indent="0">
              <a:buNone/>
            </a:pPr>
            <a:r>
              <a:rPr lang="en-US" sz="2400" b="1" dirty="0"/>
              <a:t>    T</a:t>
            </a:r>
            <a:r>
              <a:rPr lang="en-US" sz="2400" dirty="0"/>
              <a:t> node: assertion on packet attributes</a:t>
            </a:r>
          </a:p>
          <a:p>
            <a:pPr marL="457200" lvl="1" indent="0">
              <a:buNone/>
            </a:pPr>
            <a:r>
              <a:rPr lang="en-US" sz="2400" b="1" dirty="0"/>
              <a:t>    V</a:t>
            </a:r>
            <a:r>
              <a:rPr lang="en-US" sz="2400" dirty="0"/>
              <a:t> node: multi-way branching on a packet   </a:t>
            </a:r>
            <a:br>
              <a:rPr lang="en-US" sz="2400" dirty="0"/>
            </a:br>
            <a:r>
              <a:rPr lang="en-US" sz="2400" dirty="0"/>
              <a:t>    attribute</a:t>
            </a:r>
          </a:p>
          <a:p>
            <a:pPr marL="457200" lvl="1" indent="0">
              <a:buNone/>
            </a:pPr>
            <a:r>
              <a:rPr lang="en-US" sz="2400" b="1" dirty="0"/>
              <a:t>    L</a:t>
            </a:r>
            <a:r>
              <a:rPr lang="en-US" sz="2400" dirty="0"/>
              <a:t> node: leaf node labeled w/ action</a:t>
            </a:r>
          </a:p>
          <a:p>
            <a:pPr marL="457200" lvl="1" indent="0">
              <a:buNone/>
            </a:pPr>
            <a:r>
              <a:rPr lang="en-US" sz="2400" b="1" dirty="0"/>
              <a:t>    ?</a:t>
            </a:r>
            <a:r>
              <a:rPr lang="en-US" sz="2400" dirty="0"/>
              <a:t> node: unknown </a:t>
            </a:r>
          </a:p>
          <a:p>
            <a:r>
              <a:rPr lang="en-US" sz="2800" b="1" dirty="0"/>
              <a:t>TT search</a:t>
            </a:r>
            <a:r>
              <a:rPr lang="en-US" sz="2800" dirty="0"/>
              <a:t>: traverse tree for a given packet to determine action or no answer</a:t>
            </a:r>
          </a:p>
          <a:p>
            <a:r>
              <a:rPr lang="en-US" sz="2800" b="1" dirty="0"/>
              <a:t>TT correctness</a:t>
            </a:r>
            <a:r>
              <a:rPr lang="en-US" sz="2800" dirty="0"/>
              <a:t>: if TT records an answer for a given packet, the answer is the same as the original algorithm </a:t>
            </a:r>
          </a:p>
        </p:txBody>
      </p:sp>
      <p:grpSp>
        <p:nvGrpSpPr>
          <p:cNvPr id="5" name="Group 4"/>
          <p:cNvGrpSpPr/>
          <p:nvPr/>
        </p:nvGrpSpPr>
        <p:grpSpPr>
          <a:xfrm>
            <a:off x="179654" y="1042631"/>
            <a:ext cx="2578893" cy="5169461"/>
            <a:chOff x="4836319" y="1268409"/>
            <a:chExt cx="2578893" cy="5169461"/>
          </a:xfrm>
        </p:grpSpPr>
        <p:sp>
          <p:nvSpPr>
            <p:cNvPr id="6"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7"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8"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9"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1</a:t>
              </a:r>
            </a:p>
          </p:txBody>
        </p:sp>
        <p:sp>
          <p:nvSpPr>
            <p:cNvPr id="10" name="Rectangle 8"/>
            <p:cNvSpPr>
              <a:spLocks/>
            </p:cNvSpPr>
            <p:nvPr/>
          </p:nvSpPr>
          <p:spPr bwMode="auto">
            <a:xfrm>
              <a:off x="6908007" y="5608449"/>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a:t>
              </a:r>
            </a:p>
          </p:txBody>
        </p:sp>
        <p:sp>
          <p:nvSpPr>
            <p:cNvPr id="11"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a:t>
              </a:r>
            </a:p>
          </p:txBody>
        </p:sp>
        <p:sp>
          <p:nvSpPr>
            <p:cNvPr id="12"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13"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true</a:t>
              </a:r>
            </a:p>
          </p:txBody>
        </p:sp>
        <p:sp>
          <p:nvSpPr>
            <p:cNvPr id="14"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false</a:t>
              </a:r>
            </a:p>
          </p:txBody>
        </p:sp>
        <p:sp>
          <p:nvSpPr>
            <p:cNvPr id="15" name="Oval 21"/>
            <p:cNvSpPr>
              <a:spLocks/>
            </p:cNvSpPr>
            <p:nvPr/>
          </p:nvSpPr>
          <p:spPr bwMode="auto">
            <a:xfrm>
              <a:off x="6185173" y="3324225"/>
              <a:ext cx="1172890"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Read:</a:t>
              </a: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EthSrc</a:t>
              </a: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p:txBody>
        </p:sp>
        <p:sp>
          <p:nvSpPr>
            <p:cNvPr id="1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Read:</a:t>
              </a: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EthDst</a:t>
              </a: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p:txBody>
        </p:sp>
        <p:sp>
          <p:nvSpPr>
            <p:cNvPr id="17" name="Rectangle 23"/>
            <p:cNvSpPr>
              <a:spLocks/>
            </p:cNvSpPr>
            <p:nvPr/>
          </p:nvSpPr>
          <p:spPr bwMode="auto">
            <a:xfrm>
              <a:off x="6479381" y="591399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path1</a:t>
              </a:r>
            </a:p>
          </p:txBody>
        </p:sp>
        <p:sp>
          <p:nvSpPr>
            <p:cNvPr id="18"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Assert:</a:t>
              </a: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TcpDst</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p>
          </p:txBody>
        </p:sp>
      </p:grpSp>
      <p:sp>
        <p:nvSpPr>
          <p:cNvPr id="20"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91</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cxnSp>
        <p:nvCxnSpPr>
          <p:cNvPr id="21" name="Straight Arrow Connector 20"/>
          <p:cNvCxnSpPr>
            <a:endCxn id="18" idx="3"/>
          </p:cNvCxnSpPr>
          <p:nvPr/>
        </p:nvCxnSpPr>
        <p:spPr bwMode="auto">
          <a:xfrm flipH="1" flipV="1">
            <a:off x="2590273" y="1459530"/>
            <a:ext cx="1191505" cy="276137"/>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cxnSp>
        <p:nvCxnSpPr>
          <p:cNvPr id="23" name="Straight Arrow Connector 22"/>
          <p:cNvCxnSpPr>
            <a:endCxn id="15" idx="7"/>
          </p:cNvCxnSpPr>
          <p:nvPr/>
        </p:nvCxnSpPr>
        <p:spPr bwMode="auto">
          <a:xfrm flipH="1">
            <a:off x="2529632" y="2254957"/>
            <a:ext cx="1291658" cy="976006"/>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cxnSp>
        <p:nvCxnSpPr>
          <p:cNvPr id="25" name="Straight Arrow Connector 24"/>
          <p:cNvCxnSpPr/>
          <p:nvPr/>
        </p:nvCxnSpPr>
        <p:spPr bwMode="auto">
          <a:xfrm flipH="1">
            <a:off x="2596444" y="3084690"/>
            <a:ext cx="1193802" cy="2559754"/>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sp>
        <p:nvSpPr>
          <p:cNvPr id="30" name="Freeform 29"/>
          <p:cNvSpPr/>
          <p:nvPr/>
        </p:nvSpPr>
        <p:spPr>
          <a:xfrm>
            <a:off x="479778" y="3584222"/>
            <a:ext cx="3372555" cy="2978397"/>
          </a:xfrm>
          <a:custGeom>
            <a:avLst/>
            <a:gdLst>
              <a:gd name="connsiteX0" fmla="*/ 3372555 w 3372555"/>
              <a:gd name="connsiteY0" fmla="*/ 0 h 2978397"/>
              <a:gd name="connsiteX1" fmla="*/ 1679222 w 3372555"/>
              <a:gd name="connsiteY1" fmla="*/ 2977445 h 2978397"/>
              <a:gd name="connsiteX2" fmla="*/ 0 w 3372555"/>
              <a:gd name="connsiteY2" fmla="*/ 352778 h 2978397"/>
            </a:gdLst>
            <a:ahLst/>
            <a:cxnLst>
              <a:cxn ang="0">
                <a:pos x="connsiteX0" y="connsiteY0"/>
              </a:cxn>
              <a:cxn ang="0">
                <a:pos x="connsiteX1" y="connsiteY1"/>
              </a:cxn>
              <a:cxn ang="0">
                <a:pos x="connsiteX2" y="connsiteY2"/>
              </a:cxn>
            </a:cxnLst>
            <a:rect l="l" t="t" r="r" b="b"/>
            <a:pathLst>
              <a:path w="3372555" h="2978397">
                <a:moveTo>
                  <a:pt x="3372555" y="0"/>
                </a:moveTo>
                <a:cubicBezTo>
                  <a:pt x="2806934" y="1459324"/>
                  <a:pt x="2241314" y="2918649"/>
                  <a:pt x="1679222" y="2977445"/>
                </a:cubicBezTo>
                <a:cubicBezTo>
                  <a:pt x="1117129" y="3036241"/>
                  <a:pt x="0" y="352778"/>
                  <a:pt x="0" y="352778"/>
                </a:cubicBezTo>
              </a:path>
            </a:pathLst>
          </a:custGeom>
          <a:ln>
            <a:solidFill>
              <a:srgbClr val="000000"/>
            </a:solidFill>
            <a:prstDash val="dash"/>
            <a:tailEnd type="triangle" w="lg" len="med"/>
          </a:ln>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25000" noProof="0">
              <a:ln>
                <a:noFill/>
              </a:ln>
              <a:solidFill>
                <a:prstClr val="black"/>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1801174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4102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9634" name="Line 2"/>
          <p:cNvSpPr>
            <a:spLocks noChangeShapeType="1"/>
          </p:cNvSpPr>
          <p:nvPr/>
        </p:nvSpPr>
        <p:spPr bwMode="auto">
          <a:xfrm rot="10800000" flipH="1">
            <a:off x="7079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9635" name="Line 3"/>
          <p:cNvSpPr>
            <a:spLocks noChangeShapeType="1"/>
          </p:cNvSpPr>
          <p:nvPr/>
        </p:nvSpPr>
        <p:spPr bwMode="auto">
          <a:xfrm rot="10800000">
            <a:off x="6338293" y="3529013"/>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9638" name="Rectangle 6"/>
          <p:cNvSpPr>
            <a:spLocks noGrp="1" noChangeArrowheads="1"/>
          </p:cNvSpPr>
          <p:nvPr>
            <p:ph type="title"/>
          </p:nvPr>
        </p:nvSpPr>
        <p:spPr>
          <a:ln/>
        </p:spPr>
        <p:txBody>
          <a:bodyPr/>
          <a:lstStyle/>
          <a:p>
            <a:r>
              <a:rPr lang="en-US" dirty="0"/>
              <a:t>Trace Tree =&gt; Flow Table</a:t>
            </a:r>
          </a:p>
        </p:txBody>
      </p:sp>
      <p:sp>
        <p:nvSpPr>
          <p:cNvPr id="69639" name="AutoShape 7"/>
          <p:cNvSpPr>
            <a:spLocks/>
          </p:cNvSpPr>
          <p:nvPr/>
        </p:nvSpPr>
        <p:spPr bwMode="auto">
          <a:xfrm>
            <a:off x="3171825"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marL="0" marR="0" lvl="0" indent="0" algn="ctr" defTabSz="914400" rtl="0" eaLnBrk="1" fontAlgn="base" latinLnBrk="0" hangingPunct="1">
              <a:lnSpc>
                <a:spcPct val="100000"/>
              </a:lnSpc>
              <a:spcBef>
                <a:spcPct val="0"/>
              </a:spcBef>
              <a:spcAft>
                <a:spcPct val="0"/>
              </a:spcAft>
              <a:buClrTx/>
              <a:buSzTx/>
              <a:buFontTx/>
              <a:buNone/>
              <a:tabLst>
                <a:tab pos="198025" algn="l"/>
              </a:tabLst>
              <a:defRPr/>
            </a:pPr>
            <a:r>
              <a:rPr kumimoji="0" lang="en-US" sz="15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tcpDst</a:t>
            </a:r>
            <a:br>
              <a:rPr kumimoji="0" lang="en-US" sz="15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5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p>
        </p:txBody>
      </p:sp>
      <p:sp>
        <p:nvSpPr>
          <p:cNvPr id="69641" name="Rectangle 9"/>
          <p:cNvSpPr>
            <a:spLocks/>
          </p:cNvSpPr>
          <p:nvPr/>
        </p:nvSpPr>
        <p:spPr bwMode="auto">
          <a:xfrm>
            <a:off x="5110461" y="2617143"/>
            <a:ext cx="579054"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False</a:t>
            </a:r>
          </a:p>
        </p:txBody>
      </p:sp>
      <p:sp>
        <p:nvSpPr>
          <p:cNvPr id="69642" name="Oval 10"/>
          <p:cNvSpPr>
            <a:spLocks/>
          </p:cNvSpPr>
          <p:nvPr/>
        </p:nvSpPr>
        <p:spPr bwMode="auto">
          <a:xfrm>
            <a:off x="5872163" y="2981325"/>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ethDst</a:t>
            </a:r>
          </a:p>
        </p:txBody>
      </p:sp>
      <p:sp>
        <p:nvSpPr>
          <p:cNvPr id="69643" name="Line 11"/>
          <p:cNvSpPr>
            <a:spLocks noChangeShapeType="1"/>
          </p:cNvSpPr>
          <p:nvPr/>
        </p:nvSpPr>
        <p:spPr bwMode="auto">
          <a:xfrm rot="10800000" flipH="1">
            <a:off x="5417642"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9644" name="Rectangle 12"/>
          <p:cNvSpPr>
            <a:spLocks/>
          </p:cNvSpPr>
          <p:nvPr/>
        </p:nvSpPr>
        <p:spPr bwMode="auto">
          <a:xfrm>
            <a:off x="5614988" y="360774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2</a:t>
            </a:r>
          </a:p>
        </p:txBody>
      </p:sp>
      <p:sp>
        <p:nvSpPr>
          <p:cNvPr id="69645" name="Rectangle 13"/>
          <p:cNvSpPr>
            <a:spLocks/>
          </p:cNvSpPr>
          <p:nvPr/>
        </p:nvSpPr>
        <p:spPr bwMode="auto">
          <a:xfrm>
            <a:off x="4957762" y="3990975"/>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drop</a:t>
            </a:r>
          </a:p>
        </p:txBody>
      </p:sp>
      <p:sp>
        <p:nvSpPr>
          <p:cNvPr id="69646" name="Rectangle 14"/>
          <p:cNvSpPr>
            <a:spLocks/>
          </p:cNvSpPr>
          <p:nvPr/>
        </p:nvSpPr>
        <p:spPr bwMode="auto">
          <a:xfrm>
            <a:off x="6698159" y="355059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4</a:t>
            </a:r>
          </a:p>
        </p:txBody>
      </p:sp>
      <p:sp>
        <p:nvSpPr>
          <p:cNvPr id="69647" name="Rectangle 15"/>
          <p:cNvSpPr>
            <a:spLocks/>
          </p:cNvSpPr>
          <p:nvPr/>
        </p:nvSpPr>
        <p:spPr bwMode="auto">
          <a:xfrm>
            <a:off x="6636544" y="483870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port 30</a:t>
            </a:r>
          </a:p>
        </p:txBody>
      </p:sp>
      <p:sp>
        <p:nvSpPr>
          <p:cNvPr id="69648" name="Oval 16"/>
          <p:cNvSpPr>
            <a:spLocks/>
          </p:cNvSpPr>
          <p:nvPr/>
        </p:nvSpPr>
        <p:spPr bwMode="auto">
          <a:xfrm>
            <a:off x="6636544" y="3895725"/>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ethSrc</a:t>
            </a:r>
          </a:p>
        </p:txBody>
      </p:sp>
      <p:sp>
        <p:nvSpPr>
          <p:cNvPr id="69650" name="Rectangle 18"/>
          <p:cNvSpPr>
            <a:spLocks/>
          </p:cNvSpPr>
          <p:nvPr/>
        </p:nvSpPr>
        <p:spPr bwMode="auto">
          <a:xfrm>
            <a:off x="7126784" y="454119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6</a:t>
            </a:r>
          </a:p>
        </p:txBody>
      </p:sp>
      <p:sp>
        <p:nvSpPr>
          <p:cNvPr id="69651" name="Rectangle 19"/>
          <p:cNvSpPr>
            <a:spLocks/>
          </p:cNvSpPr>
          <p:nvPr/>
        </p:nvSpPr>
        <p:spPr bwMode="auto">
          <a:xfrm>
            <a:off x="1285875" y="310515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drop</a:t>
            </a:r>
          </a:p>
        </p:txBody>
      </p:sp>
      <p:sp>
        <p:nvSpPr>
          <p:cNvPr id="69653" name="Rectangle 21"/>
          <p:cNvSpPr>
            <a:spLocks/>
          </p:cNvSpPr>
          <p:nvPr/>
        </p:nvSpPr>
        <p:spPr bwMode="auto">
          <a:xfrm>
            <a:off x="2525316" y="2617143"/>
            <a:ext cx="463243"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True</a:t>
            </a:r>
          </a:p>
        </p:txBody>
      </p:sp>
      <p:sp>
        <p:nvSpPr>
          <p:cNvPr id="69640" name="Line 8"/>
          <p:cNvSpPr>
            <a:spLocks noChangeShapeType="1"/>
          </p:cNvSpPr>
          <p:nvPr/>
        </p:nvSpPr>
        <p:spPr bwMode="auto">
          <a:xfrm rot="10800000">
            <a:off x="4102299" y="2625329"/>
            <a:ext cx="2164556" cy="381000"/>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9649" name="Line 17"/>
          <p:cNvSpPr>
            <a:spLocks noChangeShapeType="1"/>
          </p:cNvSpPr>
          <p:nvPr/>
        </p:nvSpPr>
        <p:spPr bwMode="auto">
          <a:xfrm rot="10800000" flipH="1">
            <a:off x="7079456" y="4467225"/>
            <a:ext cx="0" cy="376238"/>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9654" name="Line 22"/>
          <p:cNvSpPr>
            <a:spLocks noChangeShapeType="1"/>
          </p:cNvSpPr>
          <p:nvPr/>
        </p:nvSpPr>
        <p:spPr bwMode="auto">
          <a:xfrm rot="10800000">
            <a:off x="6338292" y="3529012"/>
            <a:ext cx="742950" cy="406004"/>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9655" name="Rectangle 23"/>
          <p:cNvSpPr>
            <a:spLocks/>
          </p:cNvSpPr>
          <p:nvPr/>
        </p:nvSpPr>
        <p:spPr bwMode="auto">
          <a:xfrm>
            <a:off x="6666959" y="5208039"/>
            <a:ext cx="2056882" cy="474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b"/>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match:{</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tcpDst</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ethDst:4,ethSrc:6}</a:t>
            </a:r>
          </a:p>
        </p:txBody>
      </p:sp>
      <p:sp>
        <p:nvSpPr>
          <p:cNvPr id="69660" name="Line 28"/>
          <p:cNvSpPr>
            <a:spLocks noChangeShapeType="1"/>
          </p:cNvSpPr>
          <p:nvPr/>
        </p:nvSpPr>
        <p:spPr bwMode="auto">
          <a:xfrm rot="10800000" flipH="1">
            <a:off x="1735932" y="2628900"/>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37" name="Rectangle 23"/>
          <p:cNvSpPr>
            <a:spLocks/>
          </p:cNvSpPr>
          <p:nvPr/>
        </p:nvSpPr>
        <p:spPr bwMode="auto">
          <a:xfrm>
            <a:off x="4843664" y="4334224"/>
            <a:ext cx="1968631" cy="474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b"/>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match:{</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tcpDst</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ethDst:2}</a:t>
            </a:r>
          </a:p>
        </p:txBody>
      </p:sp>
      <p:sp>
        <p:nvSpPr>
          <p:cNvPr id="25" name="Rectangle 23"/>
          <p:cNvSpPr>
            <a:spLocks/>
          </p:cNvSpPr>
          <p:nvPr/>
        </p:nvSpPr>
        <p:spPr bwMode="auto">
          <a:xfrm>
            <a:off x="775262" y="3447582"/>
            <a:ext cx="1968631" cy="4007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match:{</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tcpDst</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p>
        </p:txBody>
      </p:sp>
      <p:sp>
        <p:nvSpPr>
          <p:cNvPr id="26"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92</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sp>
        <p:nvSpPr>
          <p:cNvPr id="27" name="Line 22"/>
          <p:cNvSpPr>
            <a:spLocks noChangeShapeType="1"/>
          </p:cNvSpPr>
          <p:nvPr/>
        </p:nvSpPr>
        <p:spPr bwMode="auto">
          <a:xfrm rot="10800000" flipH="1">
            <a:off x="5588000" y="3556000"/>
            <a:ext cx="776111" cy="451556"/>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28" name="Line 8"/>
          <p:cNvSpPr>
            <a:spLocks noChangeShapeType="1"/>
          </p:cNvSpPr>
          <p:nvPr/>
        </p:nvSpPr>
        <p:spPr bwMode="auto">
          <a:xfrm rot="10800000" flipH="1">
            <a:off x="2130778" y="2667000"/>
            <a:ext cx="2017889" cy="437444"/>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Tree>
    <p:extLst>
      <p:ext uri="{BB962C8B-B14F-4D97-AF65-F5344CB8AC3E}">
        <p14:creationId xmlns:p14="http://schemas.microsoft.com/office/powerpoint/2010/main" val="387855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696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6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6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69654"/>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6964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6964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7"/>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40" grpId="0" animBg="1"/>
      <p:bldP spid="69640" grpId="1" animBg="1"/>
      <p:bldP spid="69649" grpId="0" animBg="1"/>
      <p:bldP spid="69649" grpId="1" animBg="1"/>
      <p:bldP spid="69654" grpId="0" animBg="1"/>
      <p:bldP spid="69654" grpId="1" animBg="1"/>
      <p:bldP spid="69655" grpId="0"/>
      <p:bldP spid="37" grpId="0"/>
      <p:bldP spid="25" grpId="0"/>
      <p:bldP spid="27" grpId="0" animBg="1"/>
      <p:bldP spid="27" grpId="1" animBg="1"/>
      <p:bldP spid="28"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4102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9634" name="Line 2"/>
          <p:cNvSpPr>
            <a:spLocks noChangeShapeType="1"/>
          </p:cNvSpPr>
          <p:nvPr/>
        </p:nvSpPr>
        <p:spPr bwMode="auto">
          <a:xfrm rot="10800000" flipH="1">
            <a:off x="7079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9635" name="Line 3"/>
          <p:cNvSpPr>
            <a:spLocks noChangeShapeType="1"/>
          </p:cNvSpPr>
          <p:nvPr/>
        </p:nvSpPr>
        <p:spPr bwMode="auto">
          <a:xfrm rot="10800000">
            <a:off x="6338293" y="3529013"/>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9638" name="Rectangle 6"/>
          <p:cNvSpPr>
            <a:spLocks noGrp="1" noChangeArrowheads="1"/>
          </p:cNvSpPr>
          <p:nvPr>
            <p:ph type="title"/>
          </p:nvPr>
        </p:nvSpPr>
        <p:spPr>
          <a:ln/>
        </p:spPr>
        <p:txBody>
          <a:bodyPr/>
          <a:lstStyle/>
          <a:p>
            <a:r>
              <a:rPr lang="en-US" dirty="0"/>
              <a:t>Trace Tree =&gt; Flow Table</a:t>
            </a:r>
          </a:p>
        </p:txBody>
      </p:sp>
      <p:sp>
        <p:nvSpPr>
          <p:cNvPr id="69639" name="AutoShape 7"/>
          <p:cNvSpPr>
            <a:spLocks/>
          </p:cNvSpPr>
          <p:nvPr/>
        </p:nvSpPr>
        <p:spPr bwMode="auto">
          <a:xfrm>
            <a:off x="3171825"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marL="0" marR="0" lvl="0" indent="0" algn="ctr" defTabSz="914400" rtl="0" eaLnBrk="1" fontAlgn="base" latinLnBrk="0" hangingPunct="1">
              <a:lnSpc>
                <a:spcPct val="100000"/>
              </a:lnSpc>
              <a:spcBef>
                <a:spcPct val="0"/>
              </a:spcBef>
              <a:spcAft>
                <a:spcPct val="0"/>
              </a:spcAft>
              <a:buClrTx/>
              <a:buSzTx/>
              <a:buFontTx/>
              <a:buNone/>
              <a:tabLst>
                <a:tab pos="198025" algn="l"/>
              </a:tabLst>
              <a:defRPr/>
            </a:pPr>
            <a:r>
              <a:rPr kumimoji="0" lang="en-US" sz="15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tcpDst</a:t>
            </a:r>
            <a:br>
              <a:rPr kumimoji="0" lang="en-US" sz="15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5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p>
        </p:txBody>
      </p:sp>
      <p:sp>
        <p:nvSpPr>
          <p:cNvPr id="69641" name="Rectangle 9"/>
          <p:cNvSpPr>
            <a:spLocks/>
          </p:cNvSpPr>
          <p:nvPr/>
        </p:nvSpPr>
        <p:spPr bwMode="auto">
          <a:xfrm>
            <a:off x="5110461" y="2617143"/>
            <a:ext cx="579054"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False</a:t>
            </a:r>
          </a:p>
        </p:txBody>
      </p:sp>
      <p:sp>
        <p:nvSpPr>
          <p:cNvPr id="69642" name="Oval 10"/>
          <p:cNvSpPr>
            <a:spLocks/>
          </p:cNvSpPr>
          <p:nvPr/>
        </p:nvSpPr>
        <p:spPr bwMode="auto">
          <a:xfrm>
            <a:off x="5872163" y="2981325"/>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ethDst</a:t>
            </a:r>
          </a:p>
        </p:txBody>
      </p:sp>
      <p:sp>
        <p:nvSpPr>
          <p:cNvPr id="69643" name="Line 11"/>
          <p:cNvSpPr>
            <a:spLocks noChangeShapeType="1"/>
          </p:cNvSpPr>
          <p:nvPr/>
        </p:nvSpPr>
        <p:spPr bwMode="auto">
          <a:xfrm rot="10800000" flipH="1">
            <a:off x="5417642"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9644" name="Rectangle 12"/>
          <p:cNvSpPr>
            <a:spLocks/>
          </p:cNvSpPr>
          <p:nvPr/>
        </p:nvSpPr>
        <p:spPr bwMode="auto">
          <a:xfrm>
            <a:off x="5614988" y="360774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2</a:t>
            </a:r>
          </a:p>
        </p:txBody>
      </p:sp>
      <p:sp>
        <p:nvSpPr>
          <p:cNvPr id="69645" name="Rectangle 13"/>
          <p:cNvSpPr>
            <a:spLocks/>
          </p:cNvSpPr>
          <p:nvPr/>
        </p:nvSpPr>
        <p:spPr bwMode="auto">
          <a:xfrm>
            <a:off x="4957762" y="3990975"/>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drop</a:t>
            </a:r>
          </a:p>
        </p:txBody>
      </p:sp>
      <p:sp>
        <p:nvSpPr>
          <p:cNvPr id="69646" name="Rectangle 14"/>
          <p:cNvSpPr>
            <a:spLocks/>
          </p:cNvSpPr>
          <p:nvPr/>
        </p:nvSpPr>
        <p:spPr bwMode="auto">
          <a:xfrm>
            <a:off x="6698159" y="355059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4</a:t>
            </a:r>
          </a:p>
        </p:txBody>
      </p:sp>
      <p:sp>
        <p:nvSpPr>
          <p:cNvPr id="69647" name="Rectangle 15"/>
          <p:cNvSpPr>
            <a:spLocks/>
          </p:cNvSpPr>
          <p:nvPr/>
        </p:nvSpPr>
        <p:spPr bwMode="auto">
          <a:xfrm>
            <a:off x="6636544" y="483870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port 30</a:t>
            </a:r>
          </a:p>
        </p:txBody>
      </p:sp>
      <p:sp>
        <p:nvSpPr>
          <p:cNvPr id="69648" name="Oval 16"/>
          <p:cNvSpPr>
            <a:spLocks/>
          </p:cNvSpPr>
          <p:nvPr/>
        </p:nvSpPr>
        <p:spPr bwMode="auto">
          <a:xfrm>
            <a:off x="6636544" y="3895725"/>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ethSrc</a:t>
            </a:r>
          </a:p>
        </p:txBody>
      </p:sp>
      <p:sp>
        <p:nvSpPr>
          <p:cNvPr id="69650" name="Rectangle 18"/>
          <p:cNvSpPr>
            <a:spLocks/>
          </p:cNvSpPr>
          <p:nvPr/>
        </p:nvSpPr>
        <p:spPr bwMode="auto">
          <a:xfrm>
            <a:off x="7126784" y="454119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6</a:t>
            </a:r>
          </a:p>
        </p:txBody>
      </p:sp>
      <p:sp>
        <p:nvSpPr>
          <p:cNvPr id="69651" name="Rectangle 19"/>
          <p:cNvSpPr>
            <a:spLocks/>
          </p:cNvSpPr>
          <p:nvPr/>
        </p:nvSpPr>
        <p:spPr bwMode="auto">
          <a:xfrm>
            <a:off x="1285875" y="310515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drop</a:t>
            </a:r>
          </a:p>
        </p:txBody>
      </p:sp>
      <p:sp>
        <p:nvSpPr>
          <p:cNvPr id="69653" name="Rectangle 21"/>
          <p:cNvSpPr>
            <a:spLocks/>
          </p:cNvSpPr>
          <p:nvPr/>
        </p:nvSpPr>
        <p:spPr bwMode="auto">
          <a:xfrm>
            <a:off x="2525316" y="2617143"/>
            <a:ext cx="463243"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True</a:t>
            </a:r>
          </a:p>
        </p:txBody>
      </p:sp>
      <p:sp>
        <p:nvSpPr>
          <p:cNvPr id="69655" name="Rectangle 23"/>
          <p:cNvSpPr>
            <a:spLocks/>
          </p:cNvSpPr>
          <p:nvPr/>
        </p:nvSpPr>
        <p:spPr bwMode="auto">
          <a:xfrm>
            <a:off x="6666959" y="5208039"/>
            <a:ext cx="2056882" cy="474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b"/>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match:{</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tcpDst</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ethDst:4,ethSrc:6}</a:t>
            </a:r>
          </a:p>
        </p:txBody>
      </p:sp>
      <p:sp>
        <p:nvSpPr>
          <p:cNvPr id="69656" name="Line 24"/>
          <p:cNvSpPr>
            <a:spLocks noChangeShapeType="1"/>
          </p:cNvSpPr>
          <p:nvPr/>
        </p:nvSpPr>
        <p:spPr bwMode="auto">
          <a:xfrm rot="10800000" flipH="1">
            <a:off x="4117479" y="2664619"/>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9660" name="Line 28"/>
          <p:cNvSpPr>
            <a:spLocks noChangeShapeType="1"/>
          </p:cNvSpPr>
          <p:nvPr/>
        </p:nvSpPr>
        <p:spPr bwMode="auto">
          <a:xfrm rot="10800000" flipH="1">
            <a:off x="1735932" y="2628900"/>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grpSp>
        <p:nvGrpSpPr>
          <p:cNvPr id="5" name="Group 4"/>
          <p:cNvGrpSpPr/>
          <p:nvPr/>
        </p:nvGrpSpPr>
        <p:grpSpPr>
          <a:xfrm>
            <a:off x="485775" y="6259942"/>
            <a:ext cx="8208169" cy="235962"/>
            <a:chOff x="485775" y="6259942"/>
            <a:chExt cx="8208169" cy="235962"/>
          </a:xfrm>
        </p:grpSpPr>
        <p:sp>
          <p:nvSpPr>
            <p:cNvPr id="69652" name="Line 20"/>
            <p:cNvSpPr>
              <a:spLocks noChangeShapeType="1"/>
            </p:cNvSpPr>
            <p:nvPr/>
          </p:nvSpPr>
          <p:spPr bwMode="auto">
            <a:xfrm>
              <a:off x="485775" y="6324600"/>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9661" name="Rectangle 29"/>
            <p:cNvSpPr>
              <a:spLocks/>
            </p:cNvSpPr>
            <p:nvPr/>
          </p:nvSpPr>
          <p:spPr bwMode="auto">
            <a:xfrm>
              <a:off x="4208979" y="6259942"/>
              <a:ext cx="615553" cy="235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25000" noProof="0" dirty="0">
                  <a:ln>
                    <a:noFill/>
                  </a:ln>
                  <a:solidFill>
                    <a:prstClr val="black"/>
                  </a:solidFill>
                  <a:effectLst/>
                  <a:uLnTx/>
                  <a:uFillTx/>
                  <a:latin typeface="Arial" charset="0"/>
                  <a:ea typeface="ＭＳ Ｐゴシック" charset="0"/>
                  <a:cs typeface="Helvetica Neue Light" charset="0"/>
                </a:rPr>
                <a:t>Priority</a:t>
              </a:r>
            </a:p>
          </p:txBody>
        </p:sp>
      </p:grpSp>
      <p:grpSp>
        <p:nvGrpSpPr>
          <p:cNvPr id="4" name="Group 3"/>
          <p:cNvGrpSpPr/>
          <p:nvPr/>
        </p:nvGrpSpPr>
        <p:grpSpPr>
          <a:xfrm>
            <a:off x="2653903" y="5210145"/>
            <a:ext cx="2205732" cy="819180"/>
            <a:chOff x="2653903" y="5210145"/>
            <a:chExt cx="2205732" cy="819180"/>
          </a:xfrm>
        </p:grpSpPr>
        <p:sp>
          <p:nvSpPr>
            <p:cNvPr id="69657" name="Rectangle 25"/>
            <p:cNvSpPr>
              <a:spLocks/>
            </p:cNvSpPr>
            <p:nvPr/>
          </p:nvSpPr>
          <p:spPr bwMode="auto">
            <a:xfrm>
              <a:off x="2710161" y="5493693"/>
              <a:ext cx="2084593"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match:{tcpDst==22}</a:t>
              </a:r>
            </a:p>
          </p:txBody>
        </p:sp>
        <p:sp>
          <p:nvSpPr>
            <p:cNvPr id="69658" name="Rectangle 26"/>
            <p:cNvSpPr>
              <a:spLocks/>
            </p:cNvSpPr>
            <p:nvPr/>
          </p:nvSpPr>
          <p:spPr bwMode="auto">
            <a:xfrm>
              <a:off x="2653903" y="5798493"/>
              <a:ext cx="2205732"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action:ToController</a:t>
              </a:r>
            </a:p>
          </p:txBody>
        </p:sp>
        <p:sp>
          <p:nvSpPr>
            <p:cNvPr id="69662" name="Rectangle 30"/>
            <p:cNvSpPr>
              <a:spLocks/>
            </p:cNvSpPr>
            <p:nvPr/>
          </p:nvSpPr>
          <p:spPr bwMode="auto">
            <a:xfrm>
              <a:off x="2710160" y="5210145"/>
              <a:ext cx="1304801" cy="2000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D90B00"/>
                  </a:solidFill>
                  <a:effectLst/>
                  <a:uLnTx/>
                  <a:uFillTx/>
                  <a:latin typeface="Menlo Bold" charset="0"/>
                  <a:ea typeface="ＭＳ Ｐゴシック" charset="0"/>
                  <a:cs typeface="Menlo Bold" charset="0"/>
                  <a:sym typeface="Menlo Bold" charset="0"/>
                </a:rPr>
                <a:t>barrier rule:</a:t>
              </a:r>
            </a:p>
          </p:txBody>
        </p:sp>
      </p:grpSp>
      <p:sp>
        <p:nvSpPr>
          <p:cNvPr id="37" name="Rectangle 23"/>
          <p:cNvSpPr>
            <a:spLocks/>
          </p:cNvSpPr>
          <p:nvPr/>
        </p:nvSpPr>
        <p:spPr bwMode="auto">
          <a:xfrm>
            <a:off x="4843664" y="4334224"/>
            <a:ext cx="1968631" cy="474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b"/>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match:{</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tcpDst</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ethDst:2}</a:t>
            </a:r>
          </a:p>
        </p:txBody>
      </p:sp>
      <p:sp>
        <p:nvSpPr>
          <p:cNvPr id="36" name="Line 16"/>
          <p:cNvSpPr>
            <a:spLocks noChangeShapeType="1"/>
          </p:cNvSpPr>
          <p:nvPr/>
        </p:nvSpPr>
        <p:spPr bwMode="auto">
          <a:xfrm flipV="1">
            <a:off x="5606387" y="4515344"/>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38" name="Line 16"/>
          <p:cNvSpPr>
            <a:spLocks noChangeShapeType="1"/>
          </p:cNvSpPr>
          <p:nvPr/>
        </p:nvSpPr>
        <p:spPr bwMode="auto">
          <a:xfrm flipV="1">
            <a:off x="7426581" y="5373266"/>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31" name="Rectangle 23"/>
          <p:cNvSpPr>
            <a:spLocks/>
          </p:cNvSpPr>
          <p:nvPr/>
        </p:nvSpPr>
        <p:spPr bwMode="auto">
          <a:xfrm>
            <a:off x="775262" y="3447582"/>
            <a:ext cx="1968631" cy="4007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match:{</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tcpDst</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p>
        </p:txBody>
      </p:sp>
      <p:sp>
        <p:nvSpPr>
          <p:cNvPr id="32"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93</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spTree>
    <p:extLst>
      <p:ext uri="{BB962C8B-B14F-4D97-AF65-F5344CB8AC3E}">
        <p14:creationId xmlns:p14="http://schemas.microsoft.com/office/powerpoint/2010/main" val="1334174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96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56" grpId="0" animBg="1"/>
      <p:bldP spid="36" grpId="0" animBg="1"/>
      <p:bldP spid="38"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4102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9634" name="Line 2"/>
          <p:cNvSpPr>
            <a:spLocks noChangeShapeType="1"/>
          </p:cNvSpPr>
          <p:nvPr/>
        </p:nvSpPr>
        <p:spPr bwMode="auto">
          <a:xfrm rot="10800000" flipH="1">
            <a:off x="7079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9635" name="Line 3"/>
          <p:cNvSpPr>
            <a:spLocks noChangeShapeType="1"/>
          </p:cNvSpPr>
          <p:nvPr/>
        </p:nvSpPr>
        <p:spPr bwMode="auto">
          <a:xfrm rot="10800000">
            <a:off x="6338293" y="3529013"/>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9639" name="AutoShape 7"/>
          <p:cNvSpPr>
            <a:spLocks/>
          </p:cNvSpPr>
          <p:nvPr/>
        </p:nvSpPr>
        <p:spPr bwMode="auto">
          <a:xfrm>
            <a:off x="3171825"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marL="0" marR="0" lvl="0" indent="0" algn="ctr" defTabSz="914400" rtl="0" eaLnBrk="1" fontAlgn="base" latinLnBrk="0" hangingPunct="1">
              <a:lnSpc>
                <a:spcPct val="100000"/>
              </a:lnSpc>
              <a:spcBef>
                <a:spcPct val="0"/>
              </a:spcBef>
              <a:spcAft>
                <a:spcPct val="0"/>
              </a:spcAft>
              <a:buClrTx/>
              <a:buSzTx/>
              <a:buFontTx/>
              <a:buNone/>
              <a:tabLst>
                <a:tab pos="198025" algn="l"/>
              </a:tabLst>
              <a:defRPr/>
            </a:pPr>
            <a:r>
              <a:rPr kumimoji="0" lang="en-US" sz="15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tcpDst</a:t>
            </a:r>
            <a:br>
              <a:rPr kumimoji="0" lang="en-US" sz="15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5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p>
        </p:txBody>
      </p:sp>
      <p:sp>
        <p:nvSpPr>
          <p:cNvPr id="69641" name="Rectangle 9"/>
          <p:cNvSpPr>
            <a:spLocks/>
          </p:cNvSpPr>
          <p:nvPr/>
        </p:nvSpPr>
        <p:spPr bwMode="auto">
          <a:xfrm>
            <a:off x="5110461" y="2617143"/>
            <a:ext cx="579054"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False</a:t>
            </a:r>
          </a:p>
        </p:txBody>
      </p:sp>
      <p:sp>
        <p:nvSpPr>
          <p:cNvPr id="69642" name="Oval 10"/>
          <p:cNvSpPr>
            <a:spLocks/>
          </p:cNvSpPr>
          <p:nvPr/>
        </p:nvSpPr>
        <p:spPr bwMode="auto">
          <a:xfrm>
            <a:off x="5872163" y="2981325"/>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ethDst</a:t>
            </a:r>
          </a:p>
        </p:txBody>
      </p:sp>
      <p:sp>
        <p:nvSpPr>
          <p:cNvPr id="69643" name="Line 11"/>
          <p:cNvSpPr>
            <a:spLocks noChangeShapeType="1"/>
          </p:cNvSpPr>
          <p:nvPr/>
        </p:nvSpPr>
        <p:spPr bwMode="auto">
          <a:xfrm rot="10800000" flipH="1">
            <a:off x="5417642"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9644" name="Rectangle 12"/>
          <p:cNvSpPr>
            <a:spLocks/>
          </p:cNvSpPr>
          <p:nvPr/>
        </p:nvSpPr>
        <p:spPr bwMode="auto">
          <a:xfrm>
            <a:off x="5614988" y="360774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2</a:t>
            </a:r>
          </a:p>
        </p:txBody>
      </p:sp>
      <p:sp>
        <p:nvSpPr>
          <p:cNvPr id="69645" name="Rectangle 13"/>
          <p:cNvSpPr>
            <a:spLocks/>
          </p:cNvSpPr>
          <p:nvPr/>
        </p:nvSpPr>
        <p:spPr bwMode="auto">
          <a:xfrm>
            <a:off x="4957762" y="3990975"/>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drop</a:t>
            </a:r>
          </a:p>
        </p:txBody>
      </p:sp>
      <p:sp>
        <p:nvSpPr>
          <p:cNvPr id="69646" name="Rectangle 14"/>
          <p:cNvSpPr>
            <a:spLocks/>
          </p:cNvSpPr>
          <p:nvPr/>
        </p:nvSpPr>
        <p:spPr bwMode="auto">
          <a:xfrm>
            <a:off x="6698159" y="355059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4</a:t>
            </a:r>
          </a:p>
        </p:txBody>
      </p:sp>
      <p:sp>
        <p:nvSpPr>
          <p:cNvPr id="69647" name="Rectangle 15"/>
          <p:cNvSpPr>
            <a:spLocks/>
          </p:cNvSpPr>
          <p:nvPr/>
        </p:nvSpPr>
        <p:spPr bwMode="auto">
          <a:xfrm>
            <a:off x="6636544" y="483870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port 30</a:t>
            </a:r>
          </a:p>
        </p:txBody>
      </p:sp>
      <p:sp>
        <p:nvSpPr>
          <p:cNvPr id="69648" name="Oval 16"/>
          <p:cNvSpPr>
            <a:spLocks/>
          </p:cNvSpPr>
          <p:nvPr/>
        </p:nvSpPr>
        <p:spPr bwMode="auto">
          <a:xfrm>
            <a:off x="6636544" y="3895725"/>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ethSrc</a:t>
            </a:r>
          </a:p>
        </p:txBody>
      </p:sp>
      <p:sp>
        <p:nvSpPr>
          <p:cNvPr id="69650" name="Rectangle 18"/>
          <p:cNvSpPr>
            <a:spLocks/>
          </p:cNvSpPr>
          <p:nvPr/>
        </p:nvSpPr>
        <p:spPr bwMode="auto">
          <a:xfrm>
            <a:off x="7126784" y="454119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6</a:t>
            </a:r>
          </a:p>
        </p:txBody>
      </p:sp>
      <p:sp>
        <p:nvSpPr>
          <p:cNvPr id="69651" name="Rectangle 19"/>
          <p:cNvSpPr>
            <a:spLocks/>
          </p:cNvSpPr>
          <p:nvPr/>
        </p:nvSpPr>
        <p:spPr bwMode="auto">
          <a:xfrm>
            <a:off x="1285875" y="310515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drop</a:t>
            </a:r>
          </a:p>
        </p:txBody>
      </p:sp>
      <p:sp>
        <p:nvSpPr>
          <p:cNvPr id="69652" name="Line 20"/>
          <p:cNvSpPr>
            <a:spLocks noChangeShapeType="1"/>
          </p:cNvSpPr>
          <p:nvPr/>
        </p:nvSpPr>
        <p:spPr bwMode="auto">
          <a:xfrm>
            <a:off x="485775" y="6324600"/>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9653" name="Rectangle 21"/>
          <p:cNvSpPr>
            <a:spLocks/>
          </p:cNvSpPr>
          <p:nvPr/>
        </p:nvSpPr>
        <p:spPr bwMode="auto">
          <a:xfrm>
            <a:off x="2525316" y="2617143"/>
            <a:ext cx="463243"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True</a:t>
            </a:r>
          </a:p>
        </p:txBody>
      </p:sp>
      <p:sp>
        <p:nvSpPr>
          <p:cNvPr id="69655" name="Rectangle 23"/>
          <p:cNvSpPr>
            <a:spLocks/>
          </p:cNvSpPr>
          <p:nvPr/>
        </p:nvSpPr>
        <p:spPr bwMode="auto">
          <a:xfrm>
            <a:off x="6666959" y="5208039"/>
            <a:ext cx="2056882" cy="474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b"/>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match:{</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tcpDst</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ethDst:4,ethSrc:6}</a:t>
            </a:r>
          </a:p>
        </p:txBody>
      </p:sp>
      <p:sp>
        <p:nvSpPr>
          <p:cNvPr id="69656" name="Line 24"/>
          <p:cNvSpPr>
            <a:spLocks noChangeShapeType="1"/>
          </p:cNvSpPr>
          <p:nvPr/>
        </p:nvSpPr>
        <p:spPr bwMode="auto">
          <a:xfrm rot="10800000" flipH="1">
            <a:off x="4117479" y="2664619"/>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9657" name="Rectangle 25"/>
          <p:cNvSpPr>
            <a:spLocks/>
          </p:cNvSpPr>
          <p:nvPr/>
        </p:nvSpPr>
        <p:spPr bwMode="auto">
          <a:xfrm>
            <a:off x="2710161" y="5493693"/>
            <a:ext cx="2084593"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match:{</a:t>
            </a:r>
            <a:r>
              <a:rPr kumimoji="0" lang="en-US" sz="15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tcpDst</a:t>
            </a:r>
            <a:r>
              <a:rPr kumimoji="0" lang="en-US" sz="15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p>
        </p:txBody>
      </p:sp>
      <p:sp>
        <p:nvSpPr>
          <p:cNvPr id="69658" name="Rectangle 26"/>
          <p:cNvSpPr>
            <a:spLocks/>
          </p:cNvSpPr>
          <p:nvPr/>
        </p:nvSpPr>
        <p:spPr bwMode="auto">
          <a:xfrm>
            <a:off x="2653903" y="5798493"/>
            <a:ext cx="2205732"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action:ToController</a:t>
            </a:r>
          </a:p>
        </p:txBody>
      </p:sp>
      <p:sp>
        <p:nvSpPr>
          <p:cNvPr id="69660" name="Line 28"/>
          <p:cNvSpPr>
            <a:spLocks noChangeShapeType="1"/>
          </p:cNvSpPr>
          <p:nvPr/>
        </p:nvSpPr>
        <p:spPr bwMode="auto">
          <a:xfrm rot="10800000" flipH="1">
            <a:off x="1735932" y="2628900"/>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9662" name="Rectangle 30"/>
          <p:cNvSpPr>
            <a:spLocks/>
          </p:cNvSpPr>
          <p:nvPr/>
        </p:nvSpPr>
        <p:spPr bwMode="auto">
          <a:xfrm>
            <a:off x="2710160" y="5210145"/>
            <a:ext cx="1304801" cy="2000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D90B00"/>
                </a:solidFill>
                <a:effectLst/>
                <a:uLnTx/>
                <a:uFillTx/>
                <a:latin typeface="Menlo Bold" charset="0"/>
                <a:ea typeface="ＭＳ Ｐゴシック" charset="0"/>
                <a:cs typeface="Menlo Bold" charset="0"/>
                <a:sym typeface="Menlo Bold" charset="0"/>
              </a:rPr>
              <a:t>barrier rule:</a:t>
            </a:r>
          </a:p>
        </p:txBody>
      </p:sp>
      <p:grpSp>
        <p:nvGrpSpPr>
          <p:cNvPr id="2" name="Group 1"/>
          <p:cNvGrpSpPr/>
          <p:nvPr/>
        </p:nvGrpSpPr>
        <p:grpSpPr>
          <a:xfrm>
            <a:off x="4589648" y="2060320"/>
            <a:ext cx="3936206" cy="4048125"/>
            <a:chOff x="4807744" y="2085975"/>
            <a:chExt cx="3936206" cy="4048125"/>
          </a:xfrm>
        </p:grpSpPr>
        <p:sp>
          <p:nvSpPr>
            <p:cNvPr id="69663" name="Oval 31"/>
            <p:cNvSpPr>
              <a:spLocks/>
            </p:cNvSpPr>
            <p:nvPr/>
          </p:nvSpPr>
          <p:spPr bwMode="auto">
            <a:xfrm>
              <a:off x="6800850" y="2085975"/>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300" b="1" i="0" u="none" strike="noStrike" kern="1200" cap="none" spc="0" normalizeH="0" baseline="0" noProof="0">
                  <a:ln>
                    <a:noFill/>
                  </a:ln>
                  <a:solidFill>
                    <a:prstClr val="black"/>
                  </a:solidFill>
                  <a:effectLst/>
                  <a:uLnTx/>
                  <a:uFillTx/>
                  <a:latin typeface="Helvetica Neue" charset="0"/>
                  <a:ea typeface="ＭＳ Ｐゴシック" charset="0"/>
                  <a:cs typeface="Helvetica Neue" charset="0"/>
                  <a:sym typeface="Helvetica Neue" charset="0"/>
                </a:rPr>
                <a:t>1</a:t>
              </a:r>
            </a:p>
          </p:txBody>
        </p:sp>
        <p:sp>
          <p:nvSpPr>
            <p:cNvPr id="69637" name="AutoShape 5"/>
            <p:cNvSpPr>
              <a:spLocks/>
            </p:cNvSpPr>
            <p:nvPr/>
          </p:nvSpPr>
          <p:spPr bwMode="auto">
            <a:xfrm>
              <a:off x="4807744" y="2847975"/>
              <a:ext cx="3936206" cy="3286125"/>
            </a:xfrm>
            <a:prstGeom prst="roundRect">
              <a:avLst>
                <a:gd name="adj" fmla="val 4347"/>
              </a:avLst>
            </a:prstGeom>
            <a:solidFill>
              <a:schemeClr val="accent1">
                <a:alpha val="70000"/>
              </a:schemeClr>
            </a:solidFill>
            <a:ln w="25400" cap="flat">
              <a:solidFill>
                <a:schemeClr val="tx1">
                  <a:alpha val="70000"/>
                </a:schemeClr>
              </a:solidFill>
              <a:prstDash val="solid"/>
              <a:miter lim="800000"/>
              <a:headEnd type="none" w="med" len="med"/>
              <a:tailEnd type="none" w="med" len="me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grpSp>
      <p:sp>
        <p:nvSpPr>
          <p:cNvPr id="69664" name="Oval 32"/>
          <p:cNvSpPr>
            <a:spLocks/>
          </p:cNvSpPr>
          <p:nvPr/>
        </p:nvSpPr>
        <p:spPr bwMode="auto">
          <a:xfrm>
            <a:off x="3493294" y="2857500"/>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300" b="1" i="0" u="none" strike="noStrike" kern="1200" cap="none" spc="0" normalizeH="0" baseline="0" noProof="0">
                <a:ln>
                  <a:noFill/>
                </a:ln>
                <a:solidFill>
                  <a:prstClr val="black"/>
                </a:solidFill>
                <a:effectLst/>
                <a:uLnTx/>
                <a:uFillTx/>
                <a:latin typeface="Helvetica Neue" charset="0"/>
                <a:ea typeface="ＭＳ Ｐゴシック" charset="0"/>
                <a:cs typeface="Helvetica Neue" charset="0"/>
                <a:sym typeface="Helvetica Neue" charset="0"/>
              </a:rPr>
              <a:t>2</a:t>
            </a:r>
          </a:p>
        </p:txBody>
      </p:sp>
      <p:grpSp>
        <p:nvGrpSpPr>
          <p:cNvPr id="4" name="Group 3"/>
          <p:cNvGrpSpPr/>
          <p:nvPr/>
        </p:nvGrpSpPr>
        <p:grpSpPr>
          <a:xfrm>
            <a:off x="571500" y="1952625"/>
            <a:ext cx="2166056" cy="4181475"/>
            <a:chOff x="571500" y="1952625"/>
            <a:chExt cx="2014538" cy="4181475"/>
          </a:xfrm>
        </p:grpSpPr>
        <p:sp>
          <p:nvSpPr>
            <p:cNvPr id="69636" name="AutoShape 4"/>
            <p:cNvSpPr>
              <a:spLocks/>
            </p:cNvSpPr>
            <p:nvPr/>
          </p:nvSpPr>
          <p:spPr bwMode="auto">
            <a:xfrm>
              <a:off x="571500" y="2847975"/>
              <a:ext cx="2014538" cy="3286125"/>
            </a:xfrm>
            <a:prstGeom prst="roundRect">
              <a:avLst>
                <a:gd name="adj" fmla="val 5315"/>
              </a:avLst>
            </a:prstGeom>
            <a:solidFill>
              <a:schemeClr val="accent1">
                <a:alpha val="70000"/>
              </a:schemeClr>
            </a:solidFill>
            <a:ln w="25400" cap="flat">
              <a:solidFill>
                <a:schemeClr val="tx1">
                  <a:alpha val="70000"/>
                </a:schemeClr>
              </a:solidFill>
              <a:prstDash val="solid"/>
              <a:miter lim="800000"/>
              <a:headEnd type="none" w="med" len="med"/>
              <a:tailEnd type="none" w="med" len="me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9665" name="Oval 33"/>
            <p:cNvSpPr>
              <a:spLocks/>
            </p:cNvSpPr>
            <p:nvPr/>
          </p:nvSpPr>
          <p:spPr bwMode="auto">
            <a:xfrm>
              <a:off x="1293019" y="1952625"/>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300" b="1" i="0" u="none" strike="noStrike" kern="1200" cap="none" spc="0" normalizeH="0" baseline="0" noProof="0">
                  <a:ln>
                    <a:noFill/>
                  </a:ln>
                  <a:solidFill>
                    <a:prstClr val="black"/>
                  </a:solidFill>
                  <a:effectLst/>
                  <a:uLnTx/>
                  <a:uFillTx/>
                  <a:latin typeface="Helvetica Neue" charset="0"/>
                  <a:ea typeface="ＭＳ Ｐゴシック" charset="0"/>
                  <a:cs typeface="Helvetica Neue" charset="0"/>
                  <a:sym typeface="Helvetica Neue" charset="0"/>
                </a:rPr>
                <a:t>3</a:t>
              </a:r>
            </a:p>
          </p:txBody>
        </p:sp>
      </p:grpSp>
      <p:sp>
        <p:nvSpPr>
          <p:cNvPr id="37" name="Rectangle 23"/>
          <p:cNvSpPr>
            <a:spLocks/>
          </p:cNvSpPr>
          <p:nvPr/>
        </p:nvSpPr>
        <p:spPr bwMode="auto">
          <a:xfrm>
            <a:off x="4843664" y="4334224"/>
            <a:ext cx="1968631" cy="474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b"/>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match:{</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tcpDst</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ethDst:2}</a:t>
            </a:r>
          </a:p>
        </p:txBody>
      </p:sp>
      <p:sp>
        <p:nvSpPr>
          <p:cNvPr id="39" name="Rectangle 38"/>
          <p:cNvSpPr/>
          <p:nvPr/>
        </p:nvSpPr>
        <p:spPr>
          <a:xfrm>
            <a:off x="1720571" y="897938"/>
            <a:ext cx="5284162"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90"/>
                </a:solidFill>
                <a:effectLst/>
                <a:uLnTx/>
                <a:uFillTx/>
                <a:latin typeface="Arial" pitchFamily="-105" charset="0"/>
                <a:ea typeface="ＭＳ Ｐゴシック" pitchFamily="-105" charset="-128"/>
                <a:cs typeface="ＭＳ Ｐゴシック" pitchFamily="-105" charset="-128"/>
              </a:rPr>
              <a:t>Simple, classical in-order tree traversal generates flow table rules!</a:t>
            </a:r>
            <a:endParaRPr kumimoji="0" lang="en-US" sz="2400" b="0" i="0" u="none" strike="noStrike" kern="0" cap="none" spc="0" normalizeH="0" baseline="0" noProof="0" dirty="0">
              <a:ln>
                <a:noFill/>
              </a:ln>
              <a:solidFill>
                <a:srgbClr val="000090"/>
              </a:solidFill>
              <a:effectLst/>
              <a:uLnTx/>
              <a:uFillTx/>
              <a:latin typeface="Calibri"/>
              <a:ea typeface=""/>
              <a:cs typeface="+mn-cs"/>
            </a:endParaRPr>
          </a:p>
        </p:txBody>
      </p:sp>
      <p:sp>
        <p:nvSpPr>
          <p:cNvPr id="38"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94</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sp>
        <p:nvSpPr>
          <p:cNvPr id="40" name="Line 16"/>
          <p:cNvSpPr>
            <a:spLocks noChangeShapeType="1"/>
          </p:cNvSpPr>
          <p:nvPr/>
        </p:nvSpPr>
        <p:spPr bwMode="auto">
          <a:xfrm flipV="1">
            <a:off x="5606387" y="4515344"/>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41" name="Line 16"/>
          <p:cNvSpPr>
            <a:spLocks noChangeShapeType="1"/>
          </p:cNvSpPr>
          <p:nvPr/>
        </p:nvSpPr>
        <p:spPr bwMode="auto">
          <a:xfrm flipV="1">
            <a:off x="7426581" y="5373266"/>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42" name="Rectangle 23"/>
          <p:cNvSpPr>
            <a:spLocks/>
          </p:cNvSpPr>
          <p:nvPr/>
        </p:nvSpPr>
        <p:spPr bwMode="auto">
          <a:xfrm>
            <a:off x="775262" y="3447582"/>
            <a:ext cx="1968631" cy="4007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match:{</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tcpDst</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p>
        </p:txBody>
      </p:sp>
      <p:sp>
        <p:nvSpPr>
          <p:cNvPr id="43" name="Rectangle 29"/>
          <p:cNvSpPr>
            <a:spLocks/>
          </p:cNvSpPr>
          <p:nvPr/>
        </p:nvSpPr>
        <p:spPr bwMode="auto">
          <a:xfrm>
            <a:off x="4208979" y="6259942"/>
            <a:ext cx="615553" cy="235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25000" noProof="0" dirty="0">
                <a:ln>
                  <a:noFill/>
                </a:ln>
                <a:solidFill>
                  <a:prstClr val="black"/>
                </a:solidFill>
                <a:effectLst/>
                <a:uLnTx/>
                <a:uFillTx/>
                <a:latin typeface="Arial" charset="0"/>
                <a:ea typeface="ＭＳ Ｐゴシック" charset="0"/>
                <a:cs typeface="Helvetica Neue Light" charset="0"/>
              </a:rPr>
              <a:t>Priority</a:t>
            </a:r>
          </a:p>
        </p:txBody>
      </p:sp>
      <p:sp>
        <p:nvSpPr>
          <p:cNvPr id="44" name="Rectangle 6"/>
          <p:cNvSpPr>
            <a:spLocks noGrp="1" noChangeArrowheads="1"/>
          </p:cNvSpPr>
          <p:nvPr>
            <p:ph type="title"/>
          </p:nvPr>
        </p:nvSpPr>
        <p:spPr>
          <a:xfrm>
            <a:off x="256874" y="85614"/>
            <a:ext cx="8562466" cy="685800"/>
          </a:xfrm>
          <a:ln/>
        </p:spPr>
        <p:txBody>
          <a:bodyPr/>
          <a:lstStyle/>
          <a:p>
            <a:r>
              <a:rPr lang="en-US" dirty="0"/>
              <a:t>Trace Tree =&gt; Flow Table</a:t>
            </a:r>
          </a:p>
        </p:txBody>
      </p:sp>
    </p:spTree>
    <p:extLst>
      <p:ext uri="{BB962C8B-B14F-4D97-AF65-F5344CB8AC3E}">
        <p14:creationId xmlns:p14="http://schemas.microsoft.com/office/powerpoint/2010/main" val="78484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64" grpId="0" animBg="1"/>
      <p:bldP spid="39" grpId="0" animBg="1"/>
    </p:bld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6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omic Sans MS" pitchFamily="66"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12699</TotalTime>
  <Words>7676</Words>
  <Application>Microsoft Macintosh PowerPoint</Application>
  <PresentationFormat>On-screen Show (4:3)</PresentationFormat>
  <Paragraphs>1443</Paragraphs>
  <Slides>94</Slides>
  <Notes>83</Notes>
  <HiddenSlides>0</HiddenSlides>
  <MMClips>0</MMClips>
  <ScaleCrop>false</ScaleCrop>
  <HeadingPairs>
    <vt:vector size="8" baseType="variant">
      <vt:variant>
        <vt:lpstr>Fonts Used</vt:lpstr>
      </vt:variant>
      <vt:variant>
        <vt:i4>18</vt:i4>
      </vt:variant>
      <vt:variant>
        <vt:lpstr>Theme</vt:lpstr>
      </vt:variant>
      <vt:variant>
        <vt:i4>2</vt:i4>
      </vt:variant>
      <vt:variant>
        <vt:lpstr>Embedded OLE Servers</vt:lpstr>
      </vt:variant>
      <vt:variant>
        <vt:i4>2</vt:i4>
      </vt:variant>
      <vt:variant>
        <vt:lpstr>Slide Titles</vt:lpstr>
      </vt:variant>
      <vt:variant>
        <vt:i4>94</vt:i4>
      </vt:variant>
    </vt:vector>
  </HeadingPairs>
  <TitlesOfParts>
    <vt:vector size="116" baseType="lpstr">
      <vt:lpstr>ＭＳ Ｐゴシック</vt:lpstr>
      <vt:lpstr>宋体</vt:lpstr>
      <vt:lpstr>宋体</vt:lpstr>
      <vt:lpstr>ZapfDingbats</vt:lpstr>
      <vt:lpstr>Arial</vt:lpstr>
      <vt:lpstr>Calibri</vt:lpstr>
      <vt:lpstr>Comic Sans MS</vt:lpstr>
      <vt:lpstr>Courier New</vt:lpstr>
      <vt:lpstr>Gill Sans MT</vt:lpstr>
      <vt:lpstr>Helvetica Neue</vt:lpstr>
      <vt:lpstr>Helvetica Neue Light</vt:lpstr>
      <vt:lpstr>Lucida Grande</vt:lpstr>
      <vt:lpstr>Menlo Bold</vt:lpstr>
      <vt:lpstr>Menlo Regular</vt:lpstr>
      <vt:lpstr>Symbol</vt:lpstr>
      <vt:lpstr>Tahoma</vt:lpstr>
      <vt:lpstr>Times New Roman</vt:lpstr>
      <vt:lpstr>Wingdings</vt:lpstr>
      <vt:lpstr>Default Design</vt:lpstr>
      <vt:lpstr>16_Default Design</vt:lpstr>
      <vt:lpstr>Photo Editor Photo</vt:lpstr>
      <vt:lpstr>Equation</vt:lpstr>
      <vt:lpstr>Link Layer,  Course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Focus: Random Access Protocols</vt:lpstr>
      <vt:lpstr>Slotted Aloha [Norm Abramson]</vt:lpstr>
      <vt:lpstr>Slotted Aloha in Real Life</vt:lpstr>
      <vt:lpstr>Slotted Aloha Efficiency</vt:lpstr>
      <vt:lpstr>Goodput vs. Offered Load  for Slotted Aloha</vt:lpstr>
      <vt:lpstr>Dynamics of (Slotted) Aloha</vt:lpstr>
      <vt:lpstr>Model</vt:lpstr>
      <vt:lpstr>Dynamics of Aloha: Effects of Fixed Probability </vt:lpstr>
      <vt:lpstr>PowerPoint Presentation</vt:lpstr>
      <vt:lpstr>PowerPoint Presentation</vt:lpstr>
      <vt:lpstr>Ethernet</vt:lpstr>
      <vt:lpstr>PowerPoint Presentation</vt:lpstr>
      <vt:lpstr>Ethernet Switch</vt:lpstr>
      <vt:lpstr>Switch: Multiple Simultaneous Transmissions</vt:lpstr>
      <vt:lpstr>Switch Forwarding Table</vt:lpstr>
      <vt:lpstr>Switch: Self-Learning</vt:lpstr>
      <vt:lpstr>Switch: Frame Filtering /Forwarding</vt:lpstr>
      <vt:lpstr>Self-Learning, Forwarding: Example</vt:lpstr>
      <vt:lpstr>Interconnecting Switches</vt:lpstr>
      <vt:lpstr>Self-Learning Multi-switch Example</vt:lpstr>
      <vt:lpstr>Institutional Network</vt:lpstr>
      <vt:lpstr>Switches vs. Routers</vt:lpstr>
      <vt:lpstr>PowerPoint Presentation</vt:lpstr>
      <vt:lpstr>Synthesis: A Day in the Life of a Web Request</vt:lpstr>
      <vt:lpstr>A Day in the Life: Scenario</vt:lpstr>
      <vt:lpstr>A Day in the Life… Connecting to the Internet</vt:lpstr>
      <vt:lpstr>A Day in the Life… Connecting to the Internet</vt:lpstr>
      <vt:lpstr>A Day in the life… ARP (before DNS, before HTTP)</vt:lpstr>
      <vt:lpstr>A Day in the Life… Using DNS</vt:lpstr>
      <vt:lpstr>A Day in the Life…TCP Connection Carrying HTTP</vt:lpstr>
      <vt:lpstr>A Day in the Life… HTTP Request/Reply </vt:lpstr>
      <vt:lpstr>Course Topics Summary</vt:lpstr>
      <vt:lpstr>First-Day Class: What is a Network Protocol?</vt:lpstr>
      <vt:lpstr>First-Day Class: Internet Physical Infrastructure</vt:lpstr>
      <vt:lpstr>First-Day Class: General Complexity</vt:lpstr>
      <vt:lpstr>First-Day Class: Evolution</vt:lpstr>
      <vt:lpstr>PowerPoint Presentation</vt:lpstr>
      <vt:lpstr>Optional Read:  Channel Partitioning MAC</vt:lpstr>
      <vt:lpstr>Example Channel Partitioning: CDMA</vt:lpstr>
      <vt:lpstr>CDMA: Encoding</vt:lpstr>
      <vt:lpstr>CDMA: Encoding</vt:lpstr>
      <vt:lpstr>CDMA: Decoding</vt:lpstr>
      <vt:lpstr>CDMA Encode/Decode</vt:lpstr>
      <vt:lpstr>CDMA: Deal with Multiple-User Interference</vt:lpstr>
      <vt:lpstr>CDMA: Two-Sender Interference</vt:lpstr>
      <vt:lpstr>Generating Orthogonal Codes</vt:lpstr>
      <vt:lpstr>Walsh Codes</vt:lpstr>
      <vt:lpstr>Orthogonal Variable Spreading Factor (OSVF)</vt:lpstr>
      <vt:lpstr>WCDMA Orthognal Variable Spreading Factor (OSVF)</vt:lpstr>
      <vt:lpstr>Combined Random Access + Channel Partition: GSM Logical Channels and Request</vt:lpstr>
      <vt:lpstr>Discussions</vt:lpstr>
      <vt:lpstr>Backup Slides: Physical Layer</vt:lpstr>
      <vt:lpstr>Internet Bandwidth Growth</vt:lpstr>
      <vt:lpstr>What Determines Transmission Rate?</vt:lpstr>
      <vt:lpstr>Basic Theory: Channel Capacity</vt:lpstr>
      <vt:lpstr>Fourier Transform</vt:lpstr>
      <vt:lpstr>PowerPoint Presentation</vt:lpstr>
      <vt:lpstr>Signal Attenuation</vt:lpstr>
      <vt:lpstr>Frequency Dependent Attenuation</vt:lpstr>
      <vt:lpstr>Example</vt:lpstr>
      <vt:lpstr>Example: ADSL</vt:lpstr>
      <vt:lpstr>Backup Slides: SDN Control Programming</vt:lpstr>
      <vt:lpstr>SDN Programming Model</vt:lpstr>
      <vt:lpstr>An Example: A Simple SDN Controller</vt:lpstr>
      <vt:lpstr>Controller Program with Flow Table Management</vt:lpstr>
      <vt:lpstr>Controller Program with Flow Table Management</vt:lpstr>
      <vt:lpstr>Does the Program Work?</vt:lpstr>
      <vt:lpstr>OVS Approach: Using Exact Match</vt:lpstr>
      <vt:lpstr>Problems of OVS Approach</vt:lpstr>
      <vt:lpstr>Outline</vt:lpstr>
      <vt:lpstr>Goal of SDN Programming</vt:lpstr>
      <vt:lpstr>Algorithmic SDN Programming Abstraction:  Programmer’s View</vt:lpstr>
      <vt:lpstr>Example Algorithmic Policy in Java</vt:lpstr>
      <vt:lpstr>More Complex Example: ACL+Routing</vt:lpstr>
      <vt:lpstr>Challenge and Basic Idea</vt:lpstr>
      <vt:lpstr>Basic Idea</vt:lpstr>
      <vt:lpstr>Dynamic Tracing: Abstraction to Flow Tables</vt:lpstr>
      <vt:lpstr>PowerPoint Presentation</vt:lpstr>
      <vt:lpstr>PowerPoint Presentation</vt:lpstr>
      <vt:lpstr>PowerPoint Presentation</vt:lpstr>
      <vt:lpstr>Trace Tree Formal Spec</vt:lpstr>
      <vt:lpstr>Trace Tree =&gt; Flow Table</vt:lpstr>
      <vt:lpstr>Trace Tree =&gt; Flow Table</vt:lpstr>
      <vt:lpstr>Trace Tree =&gt; Flow Table</vt:lpstr>
    </vt:vector>
  </TitlesOfParts>
  <Company>Yale University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Transport Overview</dc:title>
  <dc:creator>Yang Richard Yang</dc:creator>
  <cp:lastModifiedBy>Qiao Xiang</cp:lastModifiedBy>
  <cp:revision>536</cp:revision>
  <cp:lastPrinted>2016-04-06T18:34:27Z</cp:lastPrinted>
  <dcterms:created xsi:type="dcterms:W3CDTF">1999-10-08T19:08:27Z</dcterms:created>
  <dcterms:modified xsi:type="dcterms:W3CDTF">2022-12-12T14:30:19Z</dcterms:modified>
</cp:coreProperties>
</file>